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119"/>
  </p:notesMasterIdLst>
  <p:sldIdLst>
    <p:sldId id="256" r:id="rId3"/>
    <p:sldId id="337" r:id="rId4"/>
    <p:sldId id="407" r:id="rId5"/>
    <p:sldId id="729" r:id="rId6"/>
    <p:sldId id="730" r:id="rId7"/>
    <p:sldId id="731" r:id="rId8"/>
    <p:sldId id="733" r:id="rId9"/>
    <p:sldId id="732" r:id="rId10"/>
    <p:sldId id="734" r:id="rId11"/>
    <p:sldId id="735" r:id="rId12"/>
    <p:sldId id="736" r:id="rId13"/>
    <p:sldId id="737" r:id="rId14"/>
    <p:sldId id="738" r:id="rId15"/>
    <p:sldId id="739" r:id="rId16"/>
    <p:sldId id="740" r:id="rId17"/>
    <p:sldId id="741" r:id="rId18"/>
    <p:sldId id="744" r:id="rId19"/>
    <p:sldId id="743" r:id="rId20"/>
    <p:sldId id="747" r:id="rId21"/>
    <p:sldId id="745" r:id="rId22"/>
    <p:sldId id="746" r:id="rId23"/>
    <p:sldId id="748" r:id="rId24"/>
    <p:sldId id="749" r:id="rId25"/>
    <p:sldId id="750" r:id="rId26"/>
    <p:sldId id="751" r:id="rId27"/>
    <p:sldId id="752" r:id="rId28"/>
    <p:sldId id="753" r:id="rId29"/>
    <p:sldId id="758" r:id="rId30"/>
    <p:sldId id="824" r:id="rId31"/>
    <p:sldId id="754" r:id="rId32"/>
    <p:sldId id="755" r:id="rId33"/>
    <p:sldId id="756" r:id="rId34"/>
    <p:sldId id="757" r:id="rId35"/>
    <p:sldId id="823" r:id="rId36"/>
    <p:sldId id="760" r:id="rId37"/>
    <p:sldId id="761" r:id="rId38"/>
    <p:sldId id="762" r:id="rId39"/>
    <p:sldId id="763" r:id="rId40"/>
    <p:sldId id="764" r:id="rId41"/>
    <p:sldId id="765" r:id="rId42"/>
    <p:sldId id="766" r:id="rId43"/>
    <p:sldId id="767" r:id="rId44"/>
    <p:sldId id="768" r:id="rId45"/>
    <p:sldId id="769" r:id="rId46"/>
    <p:sldId id="770" r:id="rId47"/>
    <p:sldId id="771" r:id="rId48"/>
    <p:sldId id="772" r:id="rId49"/>
    <p:sldId id="774" r:id="rId50"/>
    <p:sldId id="921" r:id="rId51"/>
    <p:sldId id="775" r:id="rId52"/>
    <p:sldId id="776" r:id="rId53"/>
    <p:sldId id="777" r:id="rId54"/>
    <p:sldId id="922" r:id="rId55"/>
    <p:sldId id="923" r:id="rId56"/>
    <p:sldId id="924" r:id="rId57"/>
    <p:sldId id="901" r:id="rId58"/>
    <p:sldId id="899" r:id="rId59"/>
    <p:sldId id="925" r:id="rId60"/>
    <p:sldId id="926" r:id="rId61"/>
    <p:sldId id="920" r:id="rId62"/>
    <p:sldId id="919" r:id="rId63"/>
    <p:sldId id="918" r:id="rId64"/>
    <p:sldId id="917" r:id="rId65"/>
    <p:sldId id="782" r:id="rId66"/>
    <p:sldId id="914" r:id="rId67"/>
    <p:sldId id="915" r:id="rId68"/>
    <p:sldId id="916" r:id="rId69"/>
    <p:sldId id="784" r:id="rId70"/>
    <p:sldId id="785" r:id="rId71"/>
    <p:sldId id="786" r:id="rId72"/>
    <p:sldId id="787" r:id="rId73"/>
    <p:sldId id="788" r:id="rId74"/>
    <p:sldId id="789" r:id="rId75"/>
    <p:sldId id="790" r:id="rId76"/>
    <p:sldId id="935" r:id="rId77"/>
    <p:sldId id="940" r:id="rId78"/>
    <p:sldId id="936" r:id="rId79"/>
    <p:sldId id="937" r:id="rId80"/>
    <p:sldId id="938" r:id="rId81"/>
    <p:sldId id="930" r:id="rId82"/>
    <p:sldId id="931" r:id="rId83"/>
    <p:sldId id="942" r:id="rId84"/>
    <p:sldId id="932" r:id="rId85"/>
    <p:sldId id="933" r:id="rId86"/>
    <p:sldId id="934" r:id="rId87"/>
    <p:sldId id="927" r:id="rId88"/>
    <p:sldId id="807" r:id="rId89"/>
    <p:sldId id="809" r:id="rId90"/>
    <p:sldId id="804" r:id="rId91"/>
    <p:sldId id="820" r:id="rId92"/>
    <p:sldId id="805" r:id="rId93"/>
    <p:sldId id="806" r:id="rId94"/>
    <p:sldId id="791" r:id="rId95"/>
    <p:sldId id="796" r:id="rId96"/>
    <p:sldId id="792" r:id="rId97"/>
    <p:sldId id="797" r:id="rId98"/>
    <p:sldId id="811" r:id="rId99"/>
    <p:sldId id="793" r:id="rId100"/>
    <p:sldId id="810" r:id="rId101"/>
    <p:sldId id="795" r:id="rId102"/>
    <p:sldId id="812" r:id="rId103"/>
    <p:sldId id="821" r:id="rId104"/>
    <p:sldId id="814" r:id="rId105"/>
    <p:sldId id="815" r:id="rId106"/>
    <p:sldId id="822" r:id="rId107"/>
    <p:sldId id="817" r:id="rId108"/>
    <p:sldId id="818" r:id="rId109"/>
    <p:sldId id="798" r:id="rId110"/>
    <p:sldId id="941" r:id="rId111"/>
    <p:sldId id="799" r:id="rId112"/>
    <p:sldId id="801" r:id="rId113"/>
    <p:sldId id="802" r:id="rId114"/>
    <p:sldId id="803" r:id="rId115"/>
    <p:sldId id="939" r:id="rId116"/>
    <p:sldId id="885" r:id="rId117"/>
    <p:sldId id="330" r:id="rId1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00FF"/>
    <a:srgbClr val="009900"/>
    <a:srgbClr val="00CC00"/>
    <a:srgbClr val="CCECFF"/>
    <a:srgbClr val="0066FF"/>
    <a:srgbClr val="00FFCC"/>
    <a:srgbClr val="66CCFF"/>
    <a:srgbClr val="00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94659" autoAdjust="0"/>
  </p:normalViewPr>
  <p:slideViewPr>
    <p:cSldViewPr>
      <p:cViewPr varScale="1">
        <p:scale>
          <a:sx n="81" d="100"/>
          <a:sy n="81" d="100"/>
        </p:scale>
        <p:origin x="1493" y="67"/>
      </p:cViewPr>
      <p:guideLst>
        <p:guide orient="horz" pos="1620"/>
        <p:guide pos="2880"/>
        <p:guide orient="horz" pos="2160"/>
      </p:guideLst>
    </p:cSldViewPr>
  </p:slideViewPr>
  <p:notesTextViewPr>
    <p:cViewPr>
      <p:scale>
        <a:sx n="1" d="1"/>
        <a:sy n="1" d="1"/>
      </p:scale>
      <p:origin x="0" y="0"/>
    </p:cViewPr>
  </p:notesTextViewPr>
  <p:sorterViewPr>
    <p:cViewPr>
      <p:scale>
        <a:sx n="100" d="100"/>
        <a:sy n="100" d="100"/>
      </p:scale>
      <p:origin x="0" y="155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052239-6C6F-472F-B175-F0FADCEE2BD3}" type="datetimeFigureOut">
              <a:rPr lang="en-US" smtClean="0"/>
              <a:pPr/>
              <a:t>11/14/2021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FF5570-FE69-4FDF-99DA-8CDE436443CD}" type="slidenum">
              <a:rPr lang="en-US" smtClean="0"/>
              <a:pPr/>
              <a:t>‹#›</a:t>
            </a:fld>
            <a:endParaRPr lang="en-US"/>
          </a:p>
        </p:txBody>
      </p:sp>
    </p:spTree>
    <p:extLst>
      <p:ext uri="{BB962C8B-B14F-4D97-AF65-F5344CB8AC3E}">
        <p14:creationId xmlns:p14="http://schemas.microsoft.com/office/powerpoint/2010/main" val="1880055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75</a:t>
            </a:fld>
            <a:endParaRPr lang="en-US"/>
          </a:p>
        </p:txBody>
      </p:sp>
    </p:spTree>
    <p:extLst>
      <p:ext uri="{BB962C8B-B14F-4D97-AF65-F5344CB8AC3E}">
        <p14:creationId xmlns:p14="http://schemas.microsoft.com/office/powerpoint/2010/main" val="188465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84</a:t>
            </a:fld>
            <a:endParaRPr lang="en-US"/>
          </a:p>
        </p:txBody>
      </p:sp>
    </p:spTree>
    <p:extLst>
      <p:ext uri="{BB962C8B-B14F-4D97-AF65-F5344CB8AC3E}">
        <p14:creationId xmlns:p14="http://schemas.microsoft.com/office/powerpoint/2010/main" val="384219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85</a:t>
            </a:fld>
            <a:endParaRPr lang="en-US"/>
          </a:p>
        </p:txBody>
      </p:sp>
    </p:spTree>
    <p:extLst>
      <p:ext uri="{BB962C8B-B14F-4D97-AF65-F5344CB8AC3E}">
        <p14:creationId xmlns:p14="http://schemas.microsoft.com/office/powerpoint/2010/main" val="3983422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86</a:t>
            </a:fld>
            <a:endParaRPr lang="en-US"/>
          </a:p>
        </p:txBody>
      </p:sp>
    </p:spTree>
    <p:extLst>
      <p:ext uri="{BB962C8B-B14F-4D97-AF65-F5344CB8AC3E}">
        <p14:creationId xmlns:p14="http://schemas.microsoft.com/office/powerpoint/2010/main" val="1580804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87</a:t>
            </a:fld>
            <a:endParaRPr lang="en-US"/>
          </a:p>
        </p:txBody>
      </p:sp>
    </p:spTree>
    <p:extLst>
      <p:ext uri="{BB962C8B-B14F-4D97-AF65-F5344CB8AC3E}">
        <p14:creationId xmlns:p14="http://schemas.microsoft.com/office/powerpoint/2010/main" val="3680735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88</a:t>
            </a:fld>
            <a:endParaRPr lang="en-US"/>
          </a:p>
        </p:txBody>
      </p:sp>
    </p:spTree>
    <p:extLst>
      <p:ext uri="{BB962C8B-B14F-4D97-AF65-F5344CB8AC3E}">
        <p14:creationId xmlns:p14="http://schemas.microsoft.com/office/powerpoint/2010/main" val="3680735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89</a:t>
            </a:fld>
            <a:endParaRPr lang="en-US"/>
          </a:p>
        </p:txBody>
      </p:sp>
    </p:spTree>
    <p:extLst>
      <p:ext uri="{BB962C8B-B14F-4D97-AF65-F5344CB8AC3E}">
        <p14:creationId xmlns:p14="http://schemas.microsoft.com/office/powerpoint/2010/main" val="3680735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3680735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91</a:t>
            </a:fld>
            <a:endParaRPr lang="en-US"/>
          </a:p>
        </p:txBody>
      </p:sp>
    </p:spTree>
    <p:extLst>
      <p:ext uri="{BB962C8B-B14F-4D97-AF65-F5344CB8AC3E}">
        <p14:creationId xmlns:p14="http://schemas.microsoft.com/office/powerpoint/2010/main" val="3680735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92</a:t>
            </a:fld>
            <a:endParaRPr lang="en-US"/>
          </a:p>
        </p:txBody>
      </p:sp>
    </p:spTree>
    <p:extLst>
      <p:ext uri="{BB962C8B-B14F-4D97-AF65-F5344CB8AC3E}">
        <p14:creationId xmlns:p14="http://schemas.microsoft.com/office/powerpoint/2010/main" val="3680735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76</a:t>
            </a:fld>
            <a:endParaRPr lang="en-US"/>
          </a:p>
        </p:txBody>
      </p:sp>
    </p:spTree>
    <p:extLst>
      <p:ext uri="{BB962C8B-B14F-4D97-AF65-F5344CB8AC3E}">
        <p14:creationId xmlns:p14="http://schemas.microsoft.com/office/powerpoint/2010/main" val="3441448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77</a:t>
            </a:fld>
            <a:endParaRPr lang="en-US"/>
          </a:p>
        </p:txBody>
      </p:sp>
    </p:spTree>
    <p:extLst>
      <p:ext uri="{BB962C8B-B14F-4D97-AF65-F5344CB8AC3E}">
        <p14:creationId xmlns:p14="http://schemas.microsoft.com/office/powerpoint/2010/main" val="3902347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78</a:t>
            </a:fld>
            <a:endParaRPr lang="en-US"/>
          </a:p>
        </p:txBody>
      </p:sp>
    </p:spTree>
    <p:extLst>
      <p:ext uri="{BB962C8B-B14F-4D97-AF65-F5344CB8AC3E}">
        <p14:creationId xmlns:p14="http://schemas.microsoft.com/office/powerpoint/2010/main" val="1244900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79</a:t>
            </a:fld>
            <a:endParaRPr lang="en-US"/>
          </a:p>
        </p:txBody>
      </p:sp>
    </p:spTree>
    <p:extLst>
      <p:ext uri="{BB962C8B-B14F-4D97-AF65-F5344CB8AC3E}">
        <p14:creationId xmlns:p14="http://schemas.microsoft.com/office/powerpoint/2010/main" val="3807667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80</a:t>
            </a:fld>
            <a:endParaRPr lang="en-US"/>
          </a:p>
        </p:txBody>
      </p:sp>
    </p:spTree>
    <p:extLst>
      <p:ext uri="{BB962C8B-B14F-4D97-AF65-F5344CB8AC3E}">
        <p14:creationId xmlns:p14="http://schemas.microsoft.com/office/powerpoint/2010/main" val="2595238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81</a:t>
            </a:fld>
            <a:endParaRPr lang="en-US"/>
          </a:p>
        </p:txBody>
      </p:sp>
    </p:spTree>
    <p:extLst>
      <p:ext uri="{BB962C8B-B14F-4D97-AF65-F5344CB8AC3E}">
        <p14:creationId xmlns:p14="http://schemas.microsoft.com/office/powerpoint/2010/main" val="1348963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82</a:t>
            </a:fld>
            <a:endParaRPr lang="en-US"/>
          </a:p>
        </p:txBody>
      </p:sp>
    </p:spTree>
    <p:extLst>
      <p:ext uri="{BB962C8B-B14F-4D97-AF65-F5344CB8AC3E}">
        <p14:creationId xmlns:p14="http://schemas.microsoft.com/office/powerpoint/2010/main" val="3338793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83</a:t>
            </a:fld>
            <a:endParaRPr lang="en-US"/>
          </a:p>
        </p:txBody>
      </p:sp>
    </p:spTree>
    <p:extLst>
      <p:ext uri="{BB962C8B-B14F-4D97-AF65-F5344CB8AC3E}">
        <p14:creationId xmlns:p14="http://schemas.microsoft.com/office/powerpoint/2010/main" val="2428977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A5B396-AF47-4FA2-A28E-0C96374561D8}" type="datetime1">
              <a:rPr lang="en-US" altLang="zh-CN" smtClean="0"/>
              <a:t>11/14/2021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64959879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B81C2F-EA9C-42B1-B5FC-87606C05B18B}" type="datetime1">
              <a:rPr lang="en-US" altLang="zh-CN"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0D5614-B734-4280-8F57-1D4947433C97}" type="slidenum">
              <a:rPr lang="en-US" smtClean="0"/>
              <a:pPr/>
              <a:t>‹#›</a:t>
            </a:fld>
            <a:endParaRPr lang="en-US"/>
          </a:p>
        </p:txBody>
      </p:sp>
    </p:spTree>
    <p:extLst>
      <p:ext uri="{BB962C8B-B14F-4D97-AF65-F5344CB8AC3E}">
        <p14:creationId xmlns:p14="http://schemas.microsoft.com/office/powerpoint/2010/main" val="393443397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BA5A8F-593C-401D-9E0D-56760DFEA784}" type="datetime1">
              <a:rPr lang="en-US" altLang="zh-CN"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0D5614-B734-4280-8F57-1D4947433C97}" type="slidenum">
              <a:rPr lang="en-US" smtClean="0"/>
              <a:pPr/>
              <a:t>‹#›</a:t>
            </a:fld>
            <a:endParaRPr lang="en-US"/>
          </a:p>
        </p:txBody>
      </p:sp>
    </p:spTree>
    <p:extLst>
      <p:ext uri="{BB962C8B-B14F-4D97-AF65-F5344CB8AC3E}">
        <p14:creationId xmlns:p14="http://schemas.microsoft.com/office/powerpoint/2010/main" val="224509154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3FFF39BB-0908-4A49-B602-779C788B4CE9}" type="datetime1">
              <a:rPr lang="en-US" altLang="zh-CN" smtClean="0"/>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0D5614-B734-4280-8F57-1D4947433C97}" type="slidenum">
              <a:rPr lang="en-US" smtClean="0"/>
              <a:pPr/>
              <a:t>‹#›</a:t>
            </a:fld>
            <a:endParaRPr lang="en-US"/>
          </a:p>
        </p:txBody>
      </p:sp>
      <p:sp>
        <p:nvSpPr>
          <p:cNvPr id="8" name="Text Placeholder 2"/>
          <p:cNvSpPr>
            <a:spLocks noGrp="1"/>
          </p:cNvSpPr>
          <p:nvPr>
            <p:ph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606391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A94E143-C54E-46B4-8962-F647414F5BEA}" type="datetime1">
              <a:rPr lang="en-US" altLang="zh-CN" smtClean="0"/>
              <a:t>11/14/2021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0D5614-B734-4280-8F57-1D4947433C97}" type="slidenum">
              <a:rPr lang="en-US" smtClean="0"/>
              <a:pPr/>
              <a:t>‹#›</a:t>
            </a:fld>
            <a:endParaRPr lang="en-US"/>
          </a:p>
        </p:txBody>
      </p:sp>
    </p:spTree>
    <p:extLst>
      <p:ext uri="{BB962C8B-B14F-4D97-AF65-F5344CB8AC3E}">
        <p14:creationId xmlns:p14="http://schemas.microsoft.com/office/powerpoint/2010/main" val="340691678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03147B-BB05-4B02-A372-450464978431}" type="datetime1">
              <a:rPr lang="en-US" altLang="zh-CN" smtClean="0"/>
              <a:t>11/14/2021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0D5614-B734-4280-8F57-1D4947433C97}" type="slidenum">
              <a:rPr lang="en-US" smtClean="0"/>
              <a:pPr/>
              <a:t>‹#›</a:t>
            </a:fld>
            <a:endParaRPr lang="en-US"/>
          </a:p>
        </p:txBody>
      </p:sp>
      <p:sp>
        <p:nvSpPr>
          <p:cNvPr id="6" name="TextBox 5"/>
          <p:cNvSpPr txBox="1"/>
          <p:nvPr userDrawn="1"/>
        </p:nvSpPr>
        <p:spPr>
          <a:xfrm>
            <a:off x="467545" y="1604797"/>
            <a:ext cx="184731" cy="369332"/>
          </a:xfrm>
          <a:prstGeom prst="rect">
            <a:avLst/>
          </a:prstGeom>
          <a:noFill/>
        </p:spPr>
        <p:txBody>
          <a:bodyPr wrap="none" rtlCol="0">
            <a:spAutoFit/>
          </a:bodyPr>
          <a:lstStyle/>
          <a:p>
            <a:endParaRPr lang="en-US"/>
          </a:p>
        </p:txBody>
      </p:sp>
      <p:sp>
        <p:nvSpPr>
          <p:cNvPr id="7" name="TextBox 6"/>
          <p:cNvSpPr txBox="1"/>
          <p:nvPr userDrawn="1"/>
        </p:nvSpPr>
        <p:spPr>
          <a:xfrm>
            <a:off x="467544" y="1508787"/>
            <a:ext cx="8208912" cy="276999"/>
          </a:xfrm>
          <a:prstGeom prst="rect">
            <a:avLst/>
          </a:prstGeom>
          <a:noFill/>
        </p:spPr>
        <p:txBody>
          <a:bodyPr wrap="square" rtlCol="0">
            <a:spAutoFit/>
          </a:bodyPr>
          <a:lstStyle/>
          <a:p>
            <a:r>
              <a:rPr lang="en-US" sz="1200">
                <a:solidFill>
                  <a:schemeClr val="bg1">
                    <a:lumMod val="65000"/>
                  </a:schemeClr>
                </a:solidFill>
              </a:rPr>
              <a:t>Test</a:t>
            </a:r>
          </a:p>
        </p:txBody>
      </p:sp>
    </p:spTree>
    <p:extLst>
      <p:ext uri="{BB962C8B-B14F-4D97-AF65-F5344CB8AC3E}">
        <p14:creationId xmlns:p14="http://schemas.microsoft.com/office/powerpoint/2010/main" val="399430715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39285E-AB14-4187-8C8D-BC988791B61B}" type="datetime1">
              <a:rPr lang="en-US" altLang="zh-CN" smtClean="0"/>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0D5614-B734-4280-8F57-1D4947433C97}" type="slidenum">
              <a:rPr lang="en-US" smtClean="0"/>
              <a:pPr/>
              <a:t>‹#›</a:t>
            </a:fld>
            <a:endParaRPr lang="en-US"/>
          </a:p>
        </p:txBody>
      </p:sp>
    </p:spTree>
    <p:extLst>
      <p:ext uri="{BB962C8B-B14F-4D97-AF65-F5344CB8AC3E}">
        <p14:creationId xmlns:p14="http://schemas.microsoft.com/office/powerpoint/2010/main" val="397912985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00F61B-18FD-4A8B-B19A-BBE1D25A31B0}" type="datetime1">
              <a:rPr lang="en-US" altLang="zh-CN" smtClean="0"/>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0D5614-B734-4280-8F57-1D4947433C97}" type="slidenum">
              <a:rPr lang="en-US" smtClean="0"/>
              <a:pPr/>
              <a:t>‹#›</a:t>
            </a:fld>
            <a:endParaRPr lang="en-US"/>
          </a:p>
        </p:txBody>
      </p:sp>
    </p:spTree>
    <p:extLst>
      <p:ext uri="{BB962C8B-B14F-4D97-AF65-F5344CB8AC3E}">
        <p14:creationId xmlns:p14="http://schemas.microsoft.com/office/powerpoint/2010/main" val="416602289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CCF9FE-AD5B-4621-86F5-96E9534B8442}" type="datetime1">
              <a:rPr lang="en-US" altLang="zh-CN"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0D5614-B734-4280-8F57-1D4947433C97}" type="slidenum">
              <a:rPr lang="en-US" smtClean="0"/>
              <a:pPr/>
              <a:t>‹#›</a:t>
            </a:fld>
            <a:endParaRPr lang="en-US"/>
          </a:p>
        </p:txBody>
      </p:sp>
    </p:spTree>
    <p:extLst>
      <p:ext uri="{BB962C8B-B14F-4D97-AF65-F5344CB8AC3E}">
        <p14:creationId xmlns:p14="http://schemas.microsoft.com/office/powerpoint/2010/main" val="213201964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4"/>
            <a:ext cx="20574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4"/>
            <a:ext cx="60198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AA7F64-C659-4C90-A7EE-CF78A415F41B}" type="datetime1">
              <a:rPr lang="en-US" altLang="zh-CN"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0D5614-B734-4280-8F57-1D4947433C97}" type="slidenum">
              <a:rPr lang="en-US" smtClean="0"/>
              <a:pPr/>
              <a:t>‹#›</a:t>
            </a:fld>
            <a:endParaRPr lang="en-US"/>
          </a:p>
        </p:txBody>
      </p:sp>
    </p:spTree>
    <p:extLst>
      <p:ext uri="{BB962C8B-B14F-4D97-AF65-F5344CB8AC3E}">
        <p14:creationId xmlns:p14="http://schemas.microsoft.com/office/powerpoint/2010/main" val="29067594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98F89-2920-4CAC-8F55-5B8B415A9BD6}" type="datetime1">
              <a:rPr lang="en-US" altLang="zh-CN" smtClean="0"/>
              <a:t>11/14/2021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206218719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ED2E6A0B-6116-4DD5-8970-9CE8E3349696}" type="datetime1">
              <a:rPr lang="en-US" altLang="zh-CN" smtClean="0"/>
              <a:t>11/14/2021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pPr/>
              <a:t>‹#›</a:t>
            </a:fld>
            <a:endParaRPr lang="en-US" dirty="0"/>
          </a:p>
        </p:txBody>
      </p:sp>
      <p:sp>
        <p:nvSpPr>
          <p:cNvPr id="8" name="Text Placeholder 2"/>
          <p:cNvSpPr>
            <a:spLocks noGrp="1"/>
          </p:cNvSpPr>
          <p:nvPr>
            <p:ph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061968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CAFE42-2424-4492-82B2-67175DE310BE}" type="datetime1">
              <a:rPr lang="en-US" altLang="zh-CN" smtClean="0"/>
              <a:t>11/14/2021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89021818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0F7C45-6055-4E4E-8AFB-8F8293EE2667}" type="datetime1">
              <a:rPr lang="en-US" altLang="zh-CN" smtClean="0"/>
              <a:t>11/14/2021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a:t>
            </a:fld>
            <a:endParaRPr lang="en-US" dirty="0"/>
          </a:p>
        </p:txBody>
      </p:sp>
      <p:sp>
        <p:nvSpPr>
          <p:cNvPr id="6" name="TextBox 5"/>
          <p:cNvSpPr txBox="1"/>
          <p:nvPr userDrawn="1"/>
        </p:nvSpPr>
        <p:spPr>
          <a:xfrm>
            <a:off x="467545" y="1604797"/>
            <a:ext cx="184731" cy="369332"/>
          </a:xfrm>
          <a:prstGeom prst="rect">
            <a:avLst/>
          </a:prstGeom>
          <a:noFill/>
        </p:spPr>
        <p:txBody>
          <a:bodyPr wrap="none" rtlCol="0">
            <a:spAutoFit/>
          </a:bodyPr>
          <a:lstStyle/>
          <a:p>
            <a:endParaRPr lang="en-US" dirty="0"/>
          </a:p>
        </p:txBody>
      </p:sp>
      <p:sp>
        <p:nvSpPr>
          <p:cNvPr id="7" name="TextBox 6"/>
          <p:cNvSpPr txBox="1"/>
          <p:nvPr userDrawn="1"/>
        </p:nvSpPr>
        <p:spPr>
          <a:xfrm>
            <a:off x="467544" y="1508787"/>
            <a:ext cx="8208912" cy="276999"/>
          </a:xfrm>
          <a:prstGeom prst="rect">
            <a:avLst/>
          </a:prstGeom>
          <a:noFill/>
        </p:spPr>
        <p:txBody>
          <a:bodyPr wrap="square" rtlCol="0">
            <a:spAutoFit/>
          </a:bodyPr>
          <a:lstStyle/>
          <a:p>
            <a:r>
              <a:rPr lang="en-US" sz="1200" dirty="0">
                <a:solidFill>
                  <a:schemeClr val="bg1">
                    <a:lumMod val="65000"/>
                  </a:schemeClr>
                </a:solidFill>
              </a:rPr>
              <a:t>Test</a:t>
            </a:r>
          </a:p>
        </p:txBody>
      </p:sp>
    </p:spTree>
    <p:extLst>
      <p:ext uri="{BB962C8B-B14F-4D97-AF65-F5344CB8AC3E}">
        <p14:creationId xmlns:p14="http://schemas.microsoft.com/office/powerpoint/2010/main" val="321538419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EB6ECA-A78A-4891-AFE1-8FDAB0D1D545}" type="datetime1">
              <a:rPr lang="en-US" altLang="zh-CN" smtClean="0"/>
              <a:t>11/14/2021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231158196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E75CF0-3E6C-4FB3-BD57-0A8E5661F5B1}" type="datetime1">
              <a:rPr lang="en-US" altLang="zh-CN" smtClean="0"/>
              <a:t>11/14/2021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235187158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93F065-45A9-4534-BDF3-D1ED8D66E436}" type="datetime1">
              <a:rPr lang="en-US" altLang="zh-CN" smtClean="0"/>
              <a:t>11/14/2021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372404151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4"/>
            <a:ext cx="20574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4"/>
            <a:ext cx="60198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481223-37C2-42A3-A0A4-DB33A240A442}" type="datetime1">
              <a:rPr lang="en-US" altLang="zh-CN" smtClean="0"/>
              <a:t>11/14/2021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255919281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B85886-A5C8-408C-8440-1BDBA2E1D73D}" type="datetime1">
              <a:rPr lang="en-US" altLang="zh-CN" smtClean="0"/>
              <a:t>11/14/2021</a:t>
            </a:fld>
            <a:endParaRPr lang="en-US" dirty="0"/>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3502316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8" r:id="rId8"/>
    <p:sldLayoutId id="2147483659" r:id="rId9"/>
  </p:sldLayoutIdLst>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hf hdr="0" ftr="0" dt="0"/>
  <p:txStyles>
    <p:title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DCB84C-AB7C-43ED-8C61-D7839DD25B0F}" type="datetime1">
              <a:rPr lang="en-US" altLang="zh-CN" smtClean="0"/>
              <a:t>11/14/2021</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D5614-B734-4280-8F57-1D4947433C97}" type="slidenum">
              <a:rPr lang="en-US" smtClean="0"/>
              <a:pPr/>
              <a:t>‹#›</a:t>
            </a:fld>
            <a:endParaRPr lang="en-US"/>
          </a:p>
        </p:txBody>
      </p:sp>
    </p:spTree>
    <p:extLst>
      <p:ext uri="{BB962C8B-B14F-4D97-AF65-F5344CB8AC3E}">
        <p14:creationId xmlns:p14="http://schemas.microsoft.com/office/powerpoint/2010/main" val="6430524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hf hdr="0" ftr="0" dt="0"/>
  <p:txStyles>
    <p:title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hbdai_it@126.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2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5.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6.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7.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5718" y="4870612"/>
            <a:ext cx="1464538" cy="584775"/>
          </a:xfrm>
        </p:spPr>
        <p:txBody>
          <a:bodyPr wrap="square">
            <a:spAutoFit/>
          </a:bodyPr>
          <a:lstStyle/>
          <a:p>
            <a:r>
              <a:rPr lang="zh-CN" altLang="en-US" dirty="0">
                <a:solidFill>
                  <a:schemeClr val="bg1">
                    <a:lumMod val="50000"/>
                  </a:schemeClr>
                </a:solidFill>
                <a:latin typeface="华文中宋" panose="02010600040101010101" pitchFamily="2" charset="-122"/>
                <a:ea typeface="华文中宋" panose="02010600040101010101" pitchFamily="2" charset="-122"/>
              </a:rPr>
              <a:t>代红兵</a:t>
            </a:r>
            <a:endParaRPr lang="en-US" dirty="0">
              <a:solidFill>
                <a:schemeClr val="bg1">
                  <a:lumMod val="50000"/>
                </a:schemeClr>
              </a:solidFill>
              <a:latin typeface="华文中宋" panose="02010600040101010101" pitchFamily="2" charset="-122"/>
              <a:ea typeface="华文中宋" panose="02010600040101010101" pitchFamily="2" charset="-122"/>
            </a:endParaRPr>
          </a:p>
        </p:txBody>
      </p:sp>
      <p:sp>
        <p:nvSpPr>
          <p:cNvPr id="3" name="Subtitle 2"/>
          <p:cNvSpPr>
            <a:spLocks noGrp="1"/>
          </p:cNvSpPr>
          <p:nvPr>
            <p:ph type="subTitle" idx="1"/>
          </p:nvPr>
        </p:nvSpPr>
        <p:spPr>
          <a:xfrm>
            <a:off x="845718" y="5403015"/>
            <a:ext cx="4590378" cy="307777"/>
          </a:xfrm>
        </p:spPr>
        <p:txBody>
          <a:bodyPr>
            <a:spAutoFit/>
          </a:bodyPr>
          <a:lstStyle/>
          <a:p>
            <a:pPr algn="l"/>
            <a:r>
              <a:rPr lang="en-US" dirty="0">
                <a:solidFill>
                  <a:srgbClr val="002060"/>
                </a:solidFill>
                <a:latin typeface="+mj-lt"/>
                <a:hlinkClick r:id="rId2"/>
              </a:rPr>
              <a:t>hbdai_it@126.com</a:t>
            </a:r>
            <a:endParaRPr lang="en-US" dirty="0">
              <a:solidFill>
                <a:srgbClr val="002060"/>
              </a:solidFill>
              <a:latin typeface="+mj-lt"/>
            </a:endParaRPr>
          </a:p>
        </p:txBody>
      </p:sp>
      <p:grpSp>
        <p:nvGrpSpPr>
          <p:cNvPr id="12" name="Group 11"/>
          <p:cNvGrpSpPr/>
          <p:nvPr/>
        </p:nvGrpSpPr>
        <p:grpSpPr>
          <a:xfrm>
            <a:off x="945752" y="5959174"/>
            <a:ext cx="4490344" cy="55420"/>
            <a:chOff x="2055030" y="1463669"/>
            <a:chExt cx="2304256" cy="544908"/>
          </a:xfrm>
        </p:grpSpPr>
        <p:sp>
          <p:nvSpPr>
            <p:cNvPr id="5" name="Rectangle 4"/>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631094" y="1463670"/>
              <a:ext cx="576064" cy="544907"/>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Rectangle 7"/>
            <p:cNvSpPr/>
            <p:nvPr/>
          </p:nvSpPr>
          <p:spPr>
            <a:xfrm>
              <a:off x="3207158" y="1463669"/>
              <a:ext cx="576064" cy="544907"/>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Rectangle 8"/>
            <p:cNvSpPr/>
            <p:nvPr/>
          </p:nvSpPr>
          <p:spPr>
            <a:xfrm>
              <a:off x="3783222" y="1463670"/>
              <a:ext cx="576064" cy="544907"/>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39" name="文本框 38"/>
          <p:cNvSpPr txBox="1"/>
          <p:nvPr/>
        </p:nvSpPr>
        <p:spPr>
          <a:xfrm>
            <a:off x="788617" y="3002305"/>
            <a:ext cx="7582551" cy="830997"/>
          </a:xfrm>
          <a:prstGeom prst="rect">
            <a:avLst/>
          </a:prstGeom>
          <a:noFill/>
        </p:spPr>
        <p:txBody>
          <a:bodyPr wrap="square" rtlCol="0">
            <a:spAutoFit/>
          </a:bodyPr>
          <a:lstStyle/>
          <a:p>
            <a:r>
              <a:rPr lang="zh-CN" altLang="en-US" sz="4800" dirty="0">
                <a:solidFill>
                  <a:srgbClr val="1B6AA3"/>
                </a:solidFill>
                <a:latin typeface="华文中宋" panose="02010600040101010101" pitchFamily="2" charset="-122"/>
                <a:ea typeface="华文中宋" panose="02010600040101010101" pitchFamily="2" charset="-122"/>
              </a:rPr>
              <a:t>计算机操作系统教程</a:t>
            </a:r>
          </a:p>
        </p:txBody>
      </p:sp>
      <p:sp>
        <p:nvSpPr>
          <p:cNvPr id="40" name="文本框 39"/>
          <p:cNvSpPr txBox="1"/>
          <p:nvPr/>
        </p:nvSpPr>
        <p:spPr>
          <a:xfrm>
            <a:off x="879833" y="4047648"/>
            <a:ext cx="3421626" cy="400110"/>
          </a:xfrm>
          <a:prstGeom prst="rect">
            <a:avLst/>
          </a:prstGeom>
          <a:noFill/>
        </p:spPr>
        <p:txBody>
          <a:bodyPr wrap="square" rtlCol="0">
            <a:spAutoFit/>
          </a:bodyPr>
          <a:lstStyle/>
          <a:p>
            <a:r>
              <a:rPr lang="zh-CN" altLang="en-US" sz="2000" dirty="0">
                <a:solidFill>
                  <a:srgbClr val="5AAAE4"/>
                </a:solidFill>
                <a:latin typeface="华文中宋" panose="02010600040101010101" pitchFamily="2" charset="-122"/>
                <a:ea typeface="华文中宋" panose="02010600040101010101" pitchFamily="2" charset="-122"/>
              </a:rPr>
              <a:t>云南大学信息学院</a:t>
            </a:r>
          </a:p>
        </p:txBody>
      </p:sp>
      <p:grpSp>
        <p:nvGrpSpPr>
          <p:cNvPr id="104" name="组合 103"/>
          <p:cNvGrpSpPr/>
          <p:nvPr/>
        </p:nvGrpSpPr>
        <p:grpSpPr>
          <a:xfrm>
            <a:off x="887102" y="539841"/>
            <a:ext cx="2853457" cy="2449821"/>
            <a:chOff x="-2528094" y="5414101"/>
            <a:chExt cx="5068888" cy="3263902"/>
          </a:xfrm>
        </p:grpSpPr>
        <p:sp>
          <p:nvSpPr>
            <p:cNvPr id="67" name="Freeform 69"/>
            <p:cNvSpPr>
              <a:spLocks/>
            </p:cNvSpPr>
            <p:nvPr/>
          </p:nvSpPr>
          <p:spPr bwMode="auto">
            <a:xfrm rot="5400000">
              <a:off x="-2246313" y="6764271"/>
              <a:ext cx="1481138" cy="565150"/>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rgbClr val="5AAAE4"/>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70"/>
            <p:cNvSpPr>
              <a:spLocks/>
            </p:cNvSpPr>
            <p:nvPr/>
          </p:nvSpPr>
          <p:spPr bwMode="auto">
            <a:xfrm rot="5400000">
              <a:off x="-2386013" y="6164196"/>
              <a:ext cx="738188" cy="1022350"/>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rgbClr val="C8E3F6"/>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71"/>
            <p:cNvSpPr>
              <a:spLocks/>
            </p:cNvSpPr>
            <p:nvPr/>
          </p:nvSpPr>
          <p:spPr bwMode="auto">
            <a:xfrm rot="5400000">
              <a:off x="-2388394" y="6904765"/>
              <a:ext cx="742950" cy="1022350"/>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rgbClr val="91C6ED"/>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72"/>
            <p:cNvSpPr>
              <a:spLocks/>
            </p:cNvSpPr>
            <p:nvPr/>
          </p:nvSpPr>
          <p:spPr bwMode="auto">
            <a:xfrm rot="5400000">
              <a:off x="-1740694" y="6868252"/>
              <a:ext cx="2371725" cy="355600"/>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73"/>
            <p:cNvSpPr>
              <a:spLocks/>
            </p:cNvSpPr>
            <p:nvPr/>
          </p:nvSpPr>
          <p:spPr bwMode="auto">
            <a:xfrm rot="5400000">
              <a:off x="-1637506" y="5961790"/>
              <a:ext cx="1184275" cy="981075"/>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74"/>
            <p:cNvSpPr>
              <a:spLocks/>
            </p:cNvSpPr>
            <p:nvPr/>
          </p:nvSpPr>
          <p:spPr bwMode="auto">
            <a:xfrm rot="5400000">
              <a:off x="-1639094" y="7147652"/>
              <a:ext cx="1187450" cy="981075"/>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75"/>
            <p:cNvSpPr>
              <a:spLocks/>
            </p:cNvSpPr>
            <p:nvPr/>
          </p:nvSpPr>
          <p:spPr bwMode="auto">
            <a:xfrm rot="5400000">
              <a:off x="777080" y="6765064"/>
              <a:ext cx="1481138" cy="563563"/>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76"/>
            <p:cNvSpPr>
              <a:spLocks/>
            </p:cNvSpPr>
            <p:nvPr/>
          </p:nvSpPr>
          <p:spPr bwMode="auto">
            <a:xfrm rot="5400000">
              <a:off x="1660525" y="6164196"/>
              <a:ext cx="738188" cy="1022350"/>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77"/>
            <p:cNvSpPr>
              <a:spLocks/>
            </p:cNvSpPr>
            <p:nvPr/>
          </p:nvSpPr>
          <p:spPr bwMode="auto">
            <a:xfrm rot="5400000">
              <a:off x="1658144" y="6904765"/>
              <a:ext cx="742950" cy="1022350"/>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78"/>
            <p:cNvSpPr>
              <a:spLocks/>
            </p:cNvSpPr>
            <p:nvPr/>
          </p:nvSpPr>
          <p:spPr bwMode="auto">
            <a:xfrm rot="5400000">
              <a:off x="-619919" y="6868252"/>
              <a:ext cx="2371725" cy="355600"/>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79"/>
            <p:cNvSpPr>
              <a:spLocks/>
            </p:cNvSpPr>
            <p:nvPr/>
          </p:nvSpPr>
          <p:spPr bwMode="auto">
            <a:xfrm rot="5400000">
              <a:off x="465137" y="5962583"/>
              <a:ext cx="1184275" cy="979488"/>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80"/>
            <p:cNvSpPr>
              <a:spLocks/>
            </p:cNvSpPr>
            <p:nvPr/>
          </p:nvSpPr>
          <p:spPr bwMode="auto">
            <a:xfrm rot="5400000">
              <a:off x="463550" y="7148446"/>
              <a:ext cx="1187450" cy="979488"/>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81"/>
            <p:cNvSpPr>
              <a:spLocks/>
            </p:cNvSpPr>
            <p:nvPr/>
          </p:nvSpPr>
          <p:spPr bwMode="auto">
            <a:xfrm rot="5400000">
              <a:off x="-815182" y="5720489"/>
              <a:ext cx="1630363" cy="1017588"/>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rgbClr val="5AAAE4"/>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82"/>
            <p:cNvSpPr>
              <a:spLocks/>
            </p:cNvSpPr>
            <p:nvPr/>
          </p:nvSpPr>
          <p:spPr bwMode="auto">
            <a:xfrm rot="5400000">
              <a:off x="-816769" y="7352440"/>
              <a:ext cx="1633538" cy="1017588"/>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rgbClr val="1B6AA3"/>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83"/>
            <p:cNvSpPr>
              <a:spLocks/>
            </p:cNvSpPr>
            <p:nvPr/>
          </p:nvSpPr>
          <p:spPr bwMode="auto">
            <a:xfrm rot="5400000">
              <a:off x="2162969" y="6674577"/>
              <a:ext cx="12700" cy="742950"/>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84"/>
            <p:cNvSpPr>
              <a:spLocks/>
            </p:cNvSpPr>
            <p:nvPr/>
          </p:nvSpPr>
          <p:spPr bwMode="auto">
            <a:xfrm rot="5400000">
              <a:off x="1139031" y="6644414"/>
              <a:ext cx="12700" cy="803275"/>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85"/>
            <p:cNvSpPr>
              <a:spLocks/>
            </p:cNvSpPr>
            <p:nvPr/>
          </p:nvSpPr>
          <p:spPr bwMode="auto">
            <a:xfrm rot="5400000">
              <a:off x="-2162969" y="6674577"/>
              <a:ext cx="12700" cy="742950"/>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86"/>
            <p:cNvSpPr>
              <a:spLocks/>
            </p:cNvSpPr>
            <p:nvPr/>
          </p:nvSpPr>
          <p:spPr bwMode="auto">
            <a:xfrm rot="5400000">
              <a:off x="-1140619" y="6644414"/>
              <a:ext cx="12700" cy="803275"/>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87"/>
            <p:cNvSpPr>
              <a:spLocks/>
            </p:cNvSpPr>
            <p:nvPr/>
          </p:nvSpPr>
          <p:spPr bwMode="auto">
            <a:xfrm rot="5400000">
              <a:off x="-6350" y="6537258"/>
              <a:ext cx="12700" cy="1017588"/>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88"/>
            <p:cNvSpPr>
              <a:spLocks/>
            </p:cNvSpPr>
            <p:nvPr/>
          </p:nvSpPr>
          <p:spPr bwMode="auto">
            <a:xfrm rot="5400000">
              <a:off x="1574006" y="6820627"/>
              <a:ext cx="1481138" cy="452438"/>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89"/>
            <p:cNvSpPr>
              <a:spLocks/>
            </p:cNvSpPr>
            <p:nvPr/>
          </p:nvSpPr>
          <p:spPr bwMode="auto">
            <a:xfrm rot="5400000">
              <a:off x="923130" y="6901589"/>
              <a:ext cx="1481138" cy="290513"/>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8" name="Freeform 90"/>
            <p:cNvSpPr>
              <a:spLocks/>
            </p:cNvSpPr>
            <p:nvPr/>
          </p:nvSpPr>
          <p:spPr bwMode="auto">
            <a:xfrm rot="5400000">
              <a:off x="177006" y="6861902"/>
              <a:ext cx="2371725" cy="368300"/>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91"/>
            <p:cNvSpPr>
              <a:spLocks/>
            </p:cNvSpPr>
            <p:nvPr/>
          </p:nvSpPr>
          <p:spPr bwMode="auto">
            <a:xfrm rot="5400000">
              <a:off x="-521494" y="6949215"/>
              <a:ext cx="2371725" cy="193675"/>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92"/>
            <p:cNvSpPr>
              <a:spLocks/>
            </p:cNvSpPr>
            <p:nvPr/>
          </p:nvSpPr>
          <p:spPr bwMode="auto">
            <a:xfrm rot="5400000">
              <a:off x="-3042444" y="6820627"/>
              <a:ext cx="1481138" cy="452438"/>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93"/>
            <p:cNvSpPr>
              <a:spLocks/>
            </p:cNvSpPr>
            <p:nvPr/>
          </p:nvSpPr>
          <p:spPr bwMode="auto">
            <a:xfrm rot="5400000">
              <a:off x="-2391570" y="6901589"/>
              <a:ext cx="1481138" cy="290513"/>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94"/>
            <p:cNvSpPr>
              <a:spLocks/>
            </p:cNvSpPr>
            <p:nvPr/>
          </p:nvSpPr>
          <p:spPr bwMode="auto">
            <a:xfrm rot="5400000">
              <a:off x="-2536826" y="6861108"/>
              <a:ext cx="2371725" cy="369888"/>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95"/>
            <p:cNvSpPr>
              <a:spLocks/>
            </p:cNvSpPr>
            <p:nvPr/>
          </p:nvSpPr>
          <p:spPr bwMode="auto">
            <a:xfrm rot="5400000">
              <a:off x="-1837531" y="6949215"/>
              <a:ext cx="2371725" cy="193675"/>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96"/>
            <p:cNvSpPr>
              <a:spLocks/>
            </p:cNvSpPr>
            <p:nvPr/>
          </p:nvSpPr>
          <p:spPr bwMode="auto">
            <a:xfrm rot="5400000">
              <a:off x="-1220788" y="6948420"/>
              <a:ext cx="3263900" cy="195263"/>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97"/>
            <p:cNvSpPr>
              <a:spLocks/>
            </p:cNvSpPr>
            <p:nvPr/>
          </p:nvSpPr>
          <p:spPr bwMode="auto">
            <a:xfrm rot="5400000">
              <a:off x="-2046288" y="6951595"/>
              <a:ext cx="3263900" cy="188913"/>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05" name="组合 104"/>
          <p:cNvGrpSpPr/>
          <p:nvPr/>
        </p:nvGrpSpPr>
        <p:grpSpPr>
          <a:xfrm flipH="1">
            <a:off x="6732240" y="1"/>
            <a:ext cx="7854083" cy="6743084"/>
            <a:chOff x="-2528094" y="5414101"/>
            <a:chExt cx="5068888" cy="3263902"/>
          </a:xfrm>
        </p:grpSpPr>
        <p:sp>
          <p:nvSpPr>
            <p:cNvPr id="106" name="Freeform 69"/>
            <p:cNvSpPr>
              <a:spLocks/>
            </p:cNvSpPr>
            <p:nvPr/>
          </p:nvSpPr>
          <p:spPr bwMode="auto">
            <a:xfrm rot="5400000">
              <a:off x="-2246313" y="6764271"/>
              <a:ext cx="1481138" cy="565150"/>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rgbClr val="5AAAE4"/>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70"/>
            <p:cNvSpPr>
              <a:spLocks/>
            </p:cNvSpPr>
            <p:nvPr/>
          </p:nvSpPr>
          <p:spPr bwMode="auto">
            <a:xfrm rot="5400000">
              <a:off x="-2386013" y="6164196"/>
              <a:ext cx="738188" cy="1022350"/>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rgbClr val="C8E3F6"/>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71"/>
            <p:cNvSpPr>
              <a:spLocks/>
            </p:cNvSpPr>
            <p:nvPr/>
          </p:nvSpPr>
          <p:spPr bwMode="auto">
            <a:xfrm rot="5400000">
              <a:off x="-2388394" y="6904765"/>
              <a:ext cx="742950" cy="1022350"/>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rgbClr val="91C6ED"/>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72"/>
            <p:cNvSpPr>
              <a:spLocks/>
            </p:cNvSpPr>
            <p:nvPr/>
          </p:nvSpPr>
          <p:spPr bwMode="auto">
            <a:xfrm rot="5400000">
              <a:off x="-1740694" y="6868252"/>
              <a:ext cx="2371725" cy="355600"/>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73"/>
            <p:cNvSpPr>
              <a:spLocks/>
            </p:cNvSpPr>
            <p:nvPr/>
          </p:nvSpPr>
          <p:spPr bwMode="auto">
            <a:xfrm rot="5400000">
              <a:off x="-1637506" y="5961790"/>
              <a:ext cx="1184275" cy="981075"/>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74"/>
            <p:cNvSpPr>
              <a:spLocks/>
            </p:cNvSpPr>
            <p:nvPr/>
          </p:nvSpPr>
          <p:spPr bwMode="auto">
            <a:xfrm rot="5400000">
              <a:off x="-1639094" y="7147652"/>
              <a:ext cx="1187450" cy="981075"/>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75"/>
            <p:cNvSpPr>
              <a:spLocks/>
            </p:cNvSpPr>
            <p:nvPr/>
          </p:nvSpPr>
          <p:spPr bwMode="auto">
            <a:xfrm rot="5400000">
              <a:off x="777080" y="6765064"/>
              <a:ext cx="1481138" cy="563563"/>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76"/>
            <p:cNvSpPr>
              <a:spLocks/>
            </p:cNvSpPr>
            <p:nvPr/>
          </p:nvSpPr>
          <p:spPr bwMode="auto">
            <a:xfrm rot="5400000">
              <a:off x="1660525" y="6164196"/>
              <a:ext cx="738188" cy="1022350"/>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Freeform 77"/>
            <p:cNvSpPr>
              <a:spLocks/>
            </p:cNvSpPr>
            <p:nvPr/>
          </p:nvSpPr>
          <p:spPr bwMode="auto">
            <a:xfrm rot="5400000">
              <a:off x="1658144" y="6904765"/>
              <a:ext cx="742950" cy="1022350"/>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Freeform 78"/>
            <p:cNvSpPr>
              <a:spLocks/>
            </p:cNvSpPr>
            <p:nvPr/>
          </p:nvSpPr>
          <p:spPr bwMode="auto">
            <a:xfrm rot="5400000">
              <a:off x="-619919" y="6868252"/>
              <a:ext cx="2371725" cy="355600"/>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79"/>
            <p:cNvSpPr>
              <a:spLocks/>
            </p:cNvSpPr>
            <p:nvPr/>
          </p:nvSpPr>
          <p:spPr bwMode="auto">
            <a:xfrm rot="5400000">
              <a:off x="465137" y="5962583"/>
              <a:ext cx="1184275" cy="979488"/>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80"/>
            <p:cNvSpPr>
              <a:spLocks/>
            </p:cNvSpPr>
            <p:nvPr/>
          </p:nvSpPr>
          <p:spPr bwMode="auto">
            <a:xfrm rot="5400000">
              <a:off x="463550" y="7148446"/>
              <a:ext cx="1187450" cy="979488"/>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8" name="Freeform 81"/>
            <p:cNvSpPr>
              <a:spLocks/>
            </p:cNvSpPr>
            <p:nvPr/>
          </p:nvSpPr>
          <p:spPr bwMode="auto">
            <a:xfrm rot="5400000">
              <a:off x="-815182" y="5720489"/>
              <a:ext cx="1630363" cy="1017588"/>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rgbClr val="5AAAE4"/>
            </a:solidFill>
            <a:ln>
              <a:noFill/>
            </a:ln>
          </p:spPr>
          <p:txBody>
            <a:bodyPr vert="horz" wrap="square" lIns="91440" tIns="45720" rIns="91440" bIns="45720" numCol="1" anchor="t" anchorCtr="0" compatLnSpc="1">
              <a:prstTxWarp prst="textNoShape">
                <a:avLst/>
              </a:prstTxWarp>
            </a:bodyPr>
            <a:lstStyle/>
            <a:p>
              <a:endParaRPr lang="id-ID"/>
            </a:p>
          </p:txBody>
        </p:sp>
        <p:sp>
          <p:nvSpPr>
            <p:cNvPr id="119" name="Freeform 82"/>
            <p:cNvSpPr>
              <a:spLocks/>
            </p:cNvSpPr>
            <p:nvPr/>
          </p:nvSpPr>
          <p:spPr bwMode="auto">
            <a:xfrm rot="5400000">
              <a:off x="-816769" y="7352440"/>
              <a:ext cx="1633538" cy="1017588"/>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rgbClr val="1B6AA3"/>
            </a:solidFill>
            <a:ln>
              <a:noFill/>
            </a:ln>
          </p:spPr>
          <p:txBody>
            <a:bodyPr vert="horz" wrap="square" lIns="91440" tIns="45720" rIns="91440" bIns="45720" numCol="1" anchor="t" anchorCtr="0" compatLnSpc="1">
              <a:prstTxWarp prst="textNoShape">
                <a:avLst/>
              </a:prstTxWarp>
            </a:bodyPr>
            <a:lstStyle/>
            <a:p>
              <a:endParaRPr lang="id-ID"/>
            </a:p>
          </p:txBody>
        </p:sp>
        <p:sp>
          <p:nvSpPr>
            <p:cNvPr id="120" name="Freeform 83"/>
            <p:cNvSpPr>
              <a:spLocks/>
            </p:cNvSpPr>
            <p:nvPr/>
          </p:nvSpPr>
          <p:spPr bwMode="auto">
            <a:xfrm rot="5400000">
              <a:off x="2162969" y="6674577"/>
              <a:ext cx="12700" cy="742950"/>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84"/>
            <p:cNvSpPr>
              <a:spLocks/>
            </p:cNvSpPr>
            <p:nvPr/>
          </p:nvSpPr>
          <p:spPr bwMode="auto">
            <a:xfrm rot="5400000">
              <a:off x="1139031" y="6644414"/>
              <a:ext cx="12700" cy="803275"/>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85"/>
            <p:cNvSpPr>
              <a:spLocks/>
            </p:cNvSpPr>
            <p:nvPr/>
          </p:nvSpPr>
          <p:spPr bwMode="auto">
            <a:xfrm rot="5400000">
              <a:off x="-2162969" y="6674577"/>
              <a:ext cx="12700" cy="742950"/>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86"/>
            <p:cNvSpPr>
              <a:spLocks/>
            </p:cNvSpPr>
            <p:nvPr/>
          </p:nvSpPr>
          <p:spPr bwMode="auto">
            <a:xfrm rot="5400000">
              <a:off x="-1140619" y="6644414"/>
              <a:ext cx="12700" cy="803275"/>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87"/>
            <p:cNvSpPr>
              <a:spLocks/>
            </p:cNvSpPr>
            <p:nvPr/>
          </p:nvSpPr>
          <p:spPr bwMode="auto">
            <a:xfrm rot="5400000">
              <a:off x="-6350" y="6537258"/>
              <a:ext cx="12700" cy="1017588"/>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88"/>
            <p:cNvSpPr>
              <a:spLocks/>
            </p:cNvSpPr>
            <p:nvPr/>
          </p:nvSpPr>
          <p:spPr bwMode="auto">
            <a:xfrm rot="5400000">
              <a:off x="1574006" y="6820627"/>
              <a:ext cx="1481138" cy="452438"/>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89"/>
            <p:cNvSpPr>
              <a:spLocks/>
            </p:cNvSpPr>
            <p:nvPr/>
          </p:nvSpPr>
          <p:spPr bwMode="auto">
            <a:xfrm rot="5400000">
              <a:off x="923130" y="6901589"/>
              <a:ext cx="1481138" cy="290513"/>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7" name="Freeform 90"/>
            <p:cNvSpPr>
              <a:spLocks/>
            </p:cNvSpPr>
            <p:nvPr/>
          </p:nvSpPr>
          <p:spPr bwMode="auto">
            <a:xfrm rot="5400000">
              <a:off x="177006" y="6861902"/>
              <a:ext cx="2371725" cy="368300"/>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8" name="Freeform 91"/>
            <p:cNvSpPr>
              <a:spLocks/>
            </p:cNvSpPr>
            <p:nvPr/>
          </p:nvSpPr>
          <p:spPr bwMode="auto">
            <a:xfrm rot="5400000">
              <a:off x="-521494" y="6949215"/>
              <a:ext cx="2371725" cy="193675"/>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9" name="Freeform 92"/>
            <p:cNvSpPr>
              <a:spLocks/>
            </p:cNvSpPr>
            <p:nvPr/>
          </p:nvSpPr>
          <p:spPr bwMode="auto">
            <a:xfrm rot="5400000">
              <a:off x="-3042444" y="6820627"/>
              <a:ext cx="1481138" cy="452438"/>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93"/>
            <p:cNvSpPr>
              <a:spLocks/>
            </p:cNvSpPr>
            <p:nvPr/>
          </p:nvSpPr>
          <p:spPr bwMode="auto">
            <a:xfrm rot="5400000">
              <a:off x="-2391570" y="6901589"/>
              <a:ext cx="1481138" cy="290513"/>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94"/>
            <p:cNvSpPr>
              <a:spLocks/>
            </p:cNvSpPr>
            <p:nvPr/>
          </p:nvSpPr>
          <p:spPr bwMode="auto">
            <a:xfrm rot="5400000">
              <a:off x="-2536826" y="6861108"/>
              <a:ext cx="2371725" cy="369888"/>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95"/>
            <p:cNvSpPr>
              <a:spLocks/>
            </p:cNvSpPr>
            <p:nvPr/>
          </p:nvSpPr>
          <p:spPr bwMode="auto">
            <a:xfrm rot="5400000">
              <a:off x="-1837531" y="6949215"/>
              <a:ext cx="2371725" cy="193675"/>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96"/>
            <p:cNvSpPr>
              <a:spLocks/>
            </p:cNvSpPr>
            <p:nvPr/>
          </p:nvSpPr>
          <p:spPr bwMode="auto">
            <a:xfrm rot="5400000">
              <a:off x="-1220788" y="6948420"/>
              <a:ext cx="3263900" cy="195263"/>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97"/>
            <p:cNvSpPr>
              <a:spLocks/>
            </p:cNvSpPr>
            <p:nvPr/>
          </p:nvSpPr>
          <p:spPr bwMode="auto">
            <a:xfrm rot="5400000">
              <a:off x="-2046288" y="6951595"/>
              <a:ext cx="3263900" cy="188913"/>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080568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文件的逻辑结构与存取方法</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09</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文件的逻辑结构</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8" name="Rectangle 3"/>
          <p:cNvSpPr txBox="1">
            <a:spLocks/>
          </p:cNvSpPr>
          <p:nvPr/>
        </p:nvSpPr>
        <p:spPr>
          <a:xfrm>
            <a:off x="433671" y="1687685"/>
            <a:ext cx="8180016" cy="49167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文件的逻辑结构</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用户可见的结构，独立于物理存储设备，又称为文件组织 </a:t>
            </a:r>
          </a:p>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设计文件系统时，选取文件逻辑结构的原则</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检索效率高</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存储空间利用率高</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便于修改</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便于用户操作</a:t>
            </a:r>
          </a:p>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字符流式无结构文件</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内容只是一串字节，存取只需要指定起始字节和字节数</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基本信息单位是字符，查找较困难</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管理简单，操作方便</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对基本信息单位操作不多的文件适合采用字符流式</a:t>
            </a:r>
          </a:p>
        </p:txBody>
      </p:sp>
      <p:sp>
        <p:nvSpPr>
          <p:cNvPr id="4" name="灯片编号占位符 3">
            <a:extLst>
              <a:ext uri="{FF2B5EF4-FFF2-40B4-BE49-F238E27FC236}">
                <a16:creationId xmlns:a16="http://schemas.microsoft.com/office/drawing/2014/main" id="{7919B6BF-6808-470B-871B-C1ED11280187}"/>
              </a:ext>
            </a:extLst>
          </p:cNvPr>
          <p:cNvSpPr>
            <a:spLocks noGrp="1"/>
          </p:cNvSpPr>
          <p:nvPr>
            <p:ph type="sldNum" sz="quarter" idx="12"/>
          </p:nvPr>
        </p:nvSpPr>
        <p:spPr/>
        <p:txBody>
          <a:bodyPr/>
          <a:lstStyle/>
          <a:p>
            <a:fld id="{B10D5614-B734-4280-8F57-1D4947433C97}" type="slidenum">
              <a:rPr lang="en-US" smtClean="0"/>
              <a:pPr/>
              <a:t>10</a:t>
            </a:fld>
            <a:endParaRPr lang="en-US" dirty="0"/>
          </a:p>
        </p:txBody>
      </p:sp>
    </p:spTree>
    <p:extLst>
      <p:ext uri="{BB962C8B-B14F-4D97-AF65-F5344CB8AC3E}">
        <p14:creationId xmlns:p14="http://schemas.microsoft.com/office/powerpoint/2010/main" val="64217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78</a:t>
            </a:r>
            <a:endParaRPr lang="en-US" sz="1100" b="1" dirty="0">
              <a:solidFill>
                <a:prstClr val="white"/>
              </a:solidFill>
            </a:endParaRP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55" y="2159588"/>
            <a:ext cx="8964489" cy="3422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04415" y="1772816"/>
            <a:ext cx="1447305" cy="369332"/>
          </a:xfrm>
          <a:prstGeom prst="rect">
            <a:avLst/>
          </a:prstGeom>
          <a:noFill/>
        </p:spPr>
        <p:txBody>
          <a:bodyPr wrap="square" rtlCol="0">
            <a:spAutoFit/>
          </a:bodyPr>
          <a:lstStyle/>
          <a:p>
            <a:r>
              <a:rPr lang="en-US" altLang="zh-CN" b="1" dirty="0">
                <a:solidFill>
                  <a:srgbClr val="FF0000"/>
                </a:solidFill>
                <a:latin typeface="华文中宋" panose="02010600040101010101" pitchFamily="2" charset="-122"/>
                <a:ea typeface="华文中宋" panose="02010600040101010101" pitchFamily="2" charset="-122"/>
              </a:rPr>
              <a:t>FAT</a:t>
            </a:r>
            <a:r>
              <a:rPr lang="zh-CN" altLang="en-US" b="1" dirty="0">
                <a:solidFill>
                  <a:srgbClr val="FF0000"/>
                </a:solidFill>
                <a:latin typeface="华文中宋" panose="02010600040101010101" pitchFamily="2" charset="-122"/>
                <a:ea typeface="华文中宋" panose="02010600040101010101" pitchFamily="2" charset="-122"/>
              </a:rPr>
              <a:t>表</a:t>
            </a:r>
          </a:p>
        </p:txBody>
      </p:sp>
      <p:sp>
        <p:nvSpPr>
          <p:cNvPr id="8" name="矩形 7"/>
          <p:cNvSpPr/>
          <p:nvPr/>
        </p:nvSpPr>
        <p:spPr>
          <a:xfrm>
            <a:off x="8050430" y="6488668"/>
            <a:ext cx="1093569" cy="369332"/>
          </a:xfrm>
          <a:prstGeom prst="rect">
            <a:avLst/>
          </a:prstGeom>
        </p:spPr>
        <p:txBody>
          <a:bodyPr wrap="none">
            <a:spAutoFit/>
          </a:bodyPr>
          <a:lstStyle/>
          <a:p>
            <a:r>
              <a:rPr lang="en-US" altLang="zh-CN" b="1" dirty="0">
                <a:solidFill>
                  <a:srgbClr val="FF0000"/>
                </a:solidFill>
                <a:latin typeface="华文中宋" panose="02010600040101010101" pitchFamily="2" charset="-122"/>
                <a:ea typeface="华文中宋" panose="02010600040101010101" pitchFamily="2" charset="-122"/>
              </a:rPr>
              <a:t>FAT</a:t>
            </a:r>
            <a:r>
              <a:rPr lang="zh-CN" altLang="en-US" b="1" dirty="0">
                <a:solidFill>
                  <a:srgbClr val="FF0000"/>
                </a:solidFill>
                <a:latin typeface="华文中宋" panose="02010600040101010101" pitchFamily="2" charset="-122"/>
                <a:ea typeface="华文中宋" panose="02010600040101010101" pitchFamily="2" charset="-122"/>
              </a:rPr>
              <a:t>原理</a:t>
            </a:r>
            <a:endParaRPr lang="zh-CN" altLang="en-US" dirty="0"/>
          </a:p>
        </p:txBody>
      </p:sp>
      <p:sp>
        <p:nvSpPr>
          <p:cNvPr id="9" name="矩形 8">
            <a:extLst>
              <a:ext uri="{FF2B5EF4-FFF2-40B4-BE49-F238E27FC236}">
                <a16:creationId xmlns:a16="http://schemas.microsoft.com/office/drawing/2014/main" id="{E9B4CE7D-9AA3-4262-8CE7-F0734ABCCCB8}"/>
              </a:ext>
            </a:extLst>
          </p:cNvPr>
          <p:cNvSpPr/>
          <p:nvPr/>
        </p:nvSpPr>
        <p:spPr>
          <a:xfrm>
            <a:off x="665354" y="490964"/>
            <a:ext cx="8388890" cy="1023678"/>
          </a:xfrm>
          <a:prstGeom prst="rect">
            <a:avLst/>
          </a:prstGeom>
        </p:spPr>
        <p:txBody>
          <a:bodyPr wrap="square">
            <a:spAutoFit/>
          </a:bodyPr>
          <a:lstStyle/>
          <a:p>
            <a:pPr>
              <a:lnSpc>
                <a:spcPct val="150000"/>
              </a:lnSpc>
            </a:pPr>
            <a:r>
              <a:rPr lang="en-US" altLang="zh-CN" sz="1400" b="1" dirty="0">
                <a:solidFill>
                  <a:srgbClr val="000000"/>
                </a:solidFill>
                <a:latin typeface="华文中宋" panose="02010600040101010101" pitchFamily="2" charset="-122"/>
                <a:ea typeface="华文中宋" panose="02010600040101010101" pitchFamily="2" charset="-122"/>
              </a:rPr>
              <a:t>FAT12</a:t>
            </a:r>
            <a:r>
              <a:rPr lang="zh-CN" altLang="en-US" sz="1400" b="1" dirty="0">
                <a:solidFill>
                  <a:srgbClr val="000000"/>
                </a:solidFill>
                <a:latin typeface="华文中宋" panose="02010600040101010101" pitchFamily="2" charset="-122"/>
                <a:ea typeface="华文中宋" panose="02010600040101010101" pitchFamily="2" charset="-122"/>
              </a:rPr>
              <a:t>：</a:t>
            </a:r>
            <a:r>
              <a:rPr lang="en-US" altLang="zh-CN" sz="1400" b="1" dirty="0">
                <a:solidFill>
                  <a:srgbClr val="000000"/>
                </a:solidFill>
                <a:latin typeface="华文中宋" panose="02010600040101010101" pitchFamily="2" charset="-122"/>
                <a:ea typeface="华文中宋" panose="02010600040101010101" pitchFamily="2" charset="-122"/>
              </a:rPr>
              <a:t>FAT</a:t>
            </a:r>
            <a:r>
              <a:rPr lang="zh-CN" altLang="en-US" sz="1400" b="1" dirty="0">
                <a:solidFill>
                  <a:srgbClr val="000000"/>
                </a:solidFill>
                <a:latin typeface="华文中宋" panose="02010600040101010101" pitchFamily="2" charset="-122"/>
                <a:ea typeface="华文中宋" panose="02010600040101010101" pitchFamily="2" charset="-122"/>
              </a:rPr>
              <a:t>最多</a:t>
            </a:r>
            <a:r>
              <a:rPr lang="en-US" altLang="zh-CN" sz="1400" b="1" dirty="0">
                <a:solidFill>
                  <a:srgbClr val="000000"/>
                </a:solidFill>
                <a:latin typeface="华文中宋" panose="02010600040101010101" pitchFamily="2" charset="-122"/>
                <a:ea typeface="华文中宋" panose="02010600040101010101" pitchFamily="2" charset="-122"/>
              </a:rPr>
              <a:t>2</a:t>
            </a:r>
            <a:r>
              <a:rPr lang="en-US" altLang="zh-CN" sz="1400" b="1" baseline="30000" dirty="0">
                <a:solidFill>
                  <a:srgbClr val="000000"/>
                </a:solidFill>
                <a:latin typeface="华文中宋" panose="02010600040101010101" pitchFamily="2" charset="-122"/>
                <a:ea typeface="华文中宋" panose="02010600040101010101" pitchFamily="2" charset="-122"/>
              </a:rPr>
              <a:t>12</a:t>
            </a:r>
            <a:r>
              <a:rPr lang="en-US" altLang="zh-CN" sz="1400" b="1" dirty="0">
                <a:solidFill>
                  <a:srgbClr val="000000"/>
                </a:solidFill>
                <a:latin typeface="华文中宋" panose="02010600040101010101" pitchFamily="2" charset="-122"/>
                <a:ea typeface="华文中宋" panose="02010600040101010101" pitchFamily="2" charset="-122"/>
              </a:rPr>
              <a:t>=4096</a:t>
            </a:r>
            <a:r>
              <a:rPr lang="zh-CN" altLang="en-US" sz="1400" b="1" dirty="0">
                <a:solidFill>
                  <a:srgbClr val="000000"/>
                </a:solidFill>
                <a:latin typeface="华文中宋" panose="02010600040101010101" pitchFamily="2" charset="-122"/>
                <a:ea typeface="华文中宋" panose="02010600040101010101" pitchFamily="2" charset="-122"/>
              </a:rPr>
              <a:t>个表项，每个表项占</a:t>
            </a:r>
            <a:r>
              <a:rPr lang="en-US" altLang="zh-CN" sz="1400" b="1" dirty="0">
                <a:solidFill>
                  <a:srgbClr val="000000"/>
                </a:solidFill>
                <a:latin typeface="华文中宋" panose="02010600040101010101" pitchFamily="2" charset="-122"/>
                <a:ea typeface="华文中宋" panose="02010600040101010101" pitchFamily="2" charset="-122"/>
              </a:rPr>
              <a:t>12</a:t>
            </a:r>
            <a:r>
              <a:rPr lang="zh-CN" altLang="en-US" sz="1400" b="1" dirty="0">
                <a:solidFill>
                  <a:srgbClr val="000000"/>
                </a:solidFill>
                <a:latin typeface="华文中宋" panose="02010600040101010101" pitchFamily="2" charset="-122"/>
                <a:ea typeface="华文中宋" panose="02010600040101010101" pitchFamily="2" charset="-122"/>
              </a:rPr>
              <a:t>位，</a:t>
            </a:r>
            <a:r>
              <a:rPr lang="en-US" altLang="zh-CN" sz="1400" b="1" dirty="0">
                <a:solidFill>
                  <a:srgbClr val="000000"/>
                </a:solidFill>
                <a:latin typeface="华文中宋" panose="02010600040101010101" pitchFamily="2" charset="-122"/>
                <a:ea typeface="华文中宋" panose="02010600040101010101" pitchFamily="2" charset="-122"/>
              </a:rPr>
              <a:t>FAT</a:t>
            </a:r>
            <a:r>
              <a:rPr lang="zh-CN" altLang="en-US" sz="1400" b="1" dirty="0">
                <a:solidFill>
                  <a:srgbClr val="000000"/>
                </a:solidFill>
                <a:latin typeface="华文中宋" panose="02010600040101010101" pitchFamily="2" charset="-122"/>
                <a:ea typeface="华文中宋" panose="02010600040101010101" pitchFamily="2" charset="-122"/>
              </a:rPr>
              <a:t>最大</a:t>
            </a:r>
            <a:r>
              <a:rPr lang="en-US" altLang="zh-CN" sz="1400" b="1" dirty="0">
                <a:solidFill>
                  <a:srgbClr val="000000"/>
                </a:solidFill>
                <a:latin typeface="华文中宋" panose="02010600040101010101" pitchFamily="2" charset="-122"/>
                <a:ea typeface="华文中宋" panose="02010600040101010101" pitchFamily="2" charset="-122"/>
              </a:rPr>
              <a:t>=2</a:t>
            </a:r>
            <a:r>
              <a:rPr lang="en-US" altLang="zh-CN" sz="1400" b="1" baseline="30000" dirty="0">
                <a:solidFill>
                  <a:srgbClr val="000000"/>
                </a:solidFill>
                <a:latin typeface="华文中宋" panose="02010600040101010101" pitchFamily="2" charset="-122"/>
                <a:ea typeface="华文中宋" panose="02010600040101010101" pitchFamily="2" charset="-122"/>
              </a:rPr>
              <a:t>12</a:t>
            </a:r>
            <a:r>
              <a:rPr lang="zh-CN" altLang="en-US" sz="1400" b="1" dirty="0">
                <a:solidFill>
                  <a:srgbClr val="000000"/>
                </a:solidFill>
                <a:latin typeface="华文中宋" panose="02010600040101010101" pitchFamily="2" charset="-122"/>
                <a:ea typeface="华文中宋" panose="02010600040101010101" pitchFamily="2" charset="-122"/>
              </a:rPr>
              <a:t>*</a:t>
            </a:r>
            <a:r>
              <a:rPr lang="en-US" altLang="zh-CN" sz="1400" b="1" dirty="0">
                <a:solidFill>
                  <a:srgbClr val="000000"/>
                </a:solidFill>
                <a:latin typeface="华文中宋" panose="02010600040101010101" pitchFamily="2" charset="-122"/>
                <a:ea typeface="华文中宋" panose="02010600040101010101" pitchFamily="2" charset="-122"/>
              </a:rPr>
              <a:t>12/8/1024 =6KB</a:t>
            </a:r>
          </a:p>
          <a:p>
            <a:pPr>
              <a:lnSpc>
                <a:spcPct val="150000"/>
              </a:lnSpc>
            </a:pPr>
            <a:r>
              <a:rPr lang="en-US" altLang="zh-CN" sz="1400" b="1" dirty="0">
                <a:solidFill>
                  <a:srgbClr val="000000"/>
                </a:solidFill>
                <a:latin typeface="华文中宋" panose="02010600040101010101" pitchFamily="2" charset="-122"/>
                <a:ea typeface="华文中宋" panose="02010600040101010101" pitchFamily="2" charset="-122"/>
              </a:rPr>
              <a:t>FAT16: FAT</a:t>
            </a:r>
            <a:r>
              <a:rPr lang="zh-CN" altLang="en-US" sz="1400" b="1" dirty="0">
                <a:solidFill>
                  <a:srgbClr val="000000"/>
                </a:solidFill>
                <a:latin typeface="华文中宋" panose="02010600040101010101" pitchFamily="2" charset="-122"/>
                <a:ea typeface="华文中宋" panose="02010600040101010101" pitchFamily="2" charset="-122"/>
              </a:rPr>
              <a:t>最多</a:t>
            </a:r>
            <a:r>
              <a:rPr lang="en-US" altLang="zh-CN" sz="1400" b="1" dirty="0">
                <a:solidFill>
                  <a:srgbClr val="000000"/>
                </a:solidFill>
                <a:latin typeface="华文中宋" panose="02010600040101010101" pitchFamily="2" charset="-122"/>
                <a:ea typeface="华文中宋" panose="02010600040101010101" pitchFamily="2" charset="-122"/>
              </a:rPr>
              <a:t>2</a:t>
            </a:r>
            <a:r>
              <a:rPr lang="en-US" altLang="zh-CN" sz="1400" b="1" baseline="30000" dirty="0">
                <a:solidFill>
                  <a:srgbClr val="000000"/>
                </a:solidFill>
                <a:latin typeface="华文中宋" panose="02010600040101010101" pitchFamily="2" charset="-122"/>
                <a:ea typeface="华文中宋" panose="02010600040101010101" pitchFamily="2" charset="-122"/>
              </a:rPr>
              <a:t>16</a:t>
            </a:r>
            <a:r>
              <a:rPr lang="en-US" altLang="zh-CN" sz="1400" b="1" dirty="0">
                <a:solidFill>
                  <a:srgbClr val="000000"/>
                </a:solidFill>
                <a:latin typeface="华文中宋" panose="02010600040101010101" pitchFamily="2" charset="-122"/>
                <a:ea typeface="华文中宋" panose="02010600040101010101" pitchFamily="2" charset="-122"/>
              </a:rPr>
              <a:t>=65535</a:t>
            </a:r>
            <a:r>
              <a:rPr lang="zh-CN" altLang="en-US" sz="1400" b="1" dirty="0">
                <a:solidFill>
                  <a:srgbClr val="000000"/>
                </a:solidFill>
                <a:latin typeface="华文中宋" panose="02010600040101010101" pitchFamily="2" charset="-122"/>
                <a:ea typeface="华文中宋" panose="02010600040101010101" pitchFamily="2" charset="-122"/>
              </a:rPr>
              <a:t>个表项，每个表项占</a:t>
            </a:r>
            <a:r>
              <a:rPr lang="en-US" altLang="zh-CN" sz="1400" b="1" dirty="0">
                <a:solidFill>
                  <a:srgbClr val="000000"/>
                </a:solidFill>
                <a:latin typeface="华文中宋" panose="02010600040101010101" pitchFamily="2" charset="-122"/>
                <a:ea typeface="华文中宋" panose="02010600040101010101" pitchFamily="2" charset="-122"/>
              </a:rPr>
              <a:t>16</a:t>
            </a:r>
            <a:r>
              <a:rPr lang="zh-CN" altLang="en-US" sz="1400" b="1" dirty="0">
                <a:solidFill>
                  <a:srgbClr val="000000"/>
                </a:solidFill>
                <a:latin typeface="华文中宋" panose="02010600040101010101" pitchFamily="2" charset="-122"/>
                <a:ea typeface="华文中宋" panose="02010600040101010101" pitchFamily="2" charset="-122"/>
              </a:rPr>
              <a:t>位，</a:t>
            </a:r>
            <a:r>
              <a:rPr lang="en-US" altLang="zh-CN" sz="1400" b="1" dirty="0">
                <a:solidFill>
                  <a:srgbClr val="000000"/>
                </a:solidFill>
                <a:latin typeface="华文中宋" panose="02010600040101010101" pitchFamily="2" charset="-122"/>
                <a:ea typeface="华文中宋" panose="02010600040101010101" pitchFamily="2" charset="-122"/>
              </a:rPr>
              <a:t>FAT</a:t>
            </a:r>
            <a:r>
              <a:rPr lang="zh-CN" altLang="en-US" sz="1400" b="1" dirty="0">
                <a:solidFill>
                  <a:srgbClr val="000000"/>
                </a:solidFill>
                <a:latin typeface="华文中宋" panose="02010600040101010101" pitchFamily="2" charset="-122"/>
                <a:ea typeface="华文中宋" panose="02010600040101010101" pitchFamily="2" charset="-122"/>
              </a:rPr>
              <a:t>最大</a:t>
            </a:r>
            <a:r>
              <a:rPr lang="en-US" altLang="zh-CN" sz="1400" b="1" dirty="0">
                <a:solidFill>
                  <a:srgbClr val="000000"/>
                </a:solidFill>
                <a:latin typeface="华文中宋" panose="02010600040101010101" pitchFamily="2" charset="-122"/>
                <a:ea typeface="华文中宋" panose="02010600040101010101" pitchFamily="2" charset="-122"/>
              </a:rPr>
              <a:t>=2</a:t>
            </a:r>
            <a:r>
              <a:rPr lang="en-US" altLang="zh-CN" sz="1400" b="1" baseline="30000" dirty="0">
                <a:solidFill>
                  <a:srgbClr val="000000"/>
                </a:solidFill>
                <a:latin typeface="华文中宋" panose="02010600040101010101" pitchFamily="2" charset="-122"/>
                <a:ea typeface="华文中宋" panose="02010600040101010101" pitchFamily="2" charset="-122"/>
              </a:rPr>
              <a:t>16</a:t>
            </a:r>
            <a:r>
              <a:rPr lang="zh-CN" altLang="en-US" sz="1400" b="1" dirty="0">
                <a:solidFill>
                  <a:srgbClr val="000000"/>
                </a:solidFill>
                <a:latin typeface="华文中宋" panose="02010600040101010101" pitchFamily="2" charset="-122"/>
                <a:ea typeface="华文中宋" panose="02010600040101010101" pitchFamily="2" charset="-122"/>
              </a:rPr>
              <a:t>*</a:t>
            </a:r>
            <a:r>
              <a:rPr lang="en-US" altLang="zh-CN" sz="1400" b="1" dirty="0">
                <a:solidFill>
                  <a:srgbClr val="000000"/>
                </a:solidFill>
                <a:latin typeface="华文中宋" panose="02010600040101010101" pitchFamily="2" charset="-122"/>
                <a:ea typeface="华文中宋" panose="02010600040101010101" pitchFamily="2" charset="-122"/>
              </a:rPr>
              <a:t>16/8/1024 =128KB</a:t>
            </a:r>
          </a:p>
          <a:p>
            <a:pPr>
              <a:lnSpc>
                <a:spcPct val="150000"/>
              </a:lnSpc>
            </a:pPr>
            <a:r>
              <a:rPr lang="en-US" altLang="zh-CN" sz="1400" b="1" dirty="0">
                <a:solidFill>
                  <a:srgbClr val="000000"/>
                </a:solidFill>
                <a:latin typeface="华文中宋" panose="02010600040101010101" pitchFamily="2" charset="-122"/>
                <a:ea typeface="华文中宋" panose="02010600040101010101" pitchFamily="2" charset="-122"/>
              </a:rPr>
              <a:t>FAT32: FAT</a:t>
            </a:r>
            <a:r>
              <a:rPr lang="zh-CN" altLang="en-US" sz="1400" b="1" dirty="0">
                <a:solidFill>
                  <a:srgbClr val="000000"/>
                </a:solidFill>
                <a:latin typeface="华文中宋" panose="02010600040101010101" pitchFamily="2" charset="-122"/>
                <a:ea typeface="华文中宋" panose="02010600040101010101" pitchFamily="2" charset="-122"/>
              </a:rPr>
              <a:t>最多</a:t>
            </a:r>
            <a:r>
              <a:rPr lang="en-US" altLang="zh-CN" sz="1400" b="1" dirty="0">
                <a:solidFill>
                  <a:srgbClr val="000000"/>
                </a:solidFill>
                <a:latin typeface="华文中宋" panose="02010600040101010101" pitchFamily="2" charset="-122"/>
                <a:ea typeface="华文中宋" panose="02010600040101010101" pitchFamily="2" charset="-122"/>
              </a:rPr>
              <a:t>2</a:t>
            </a:r>
            <a:r>
              <a:rPr lang="en-US" altLang="zh-CN" sz="1400" b="1" baseline="30000" dirty="0">
                <a:solidFill>
                  <a:srgbClr val="000000"/>
                </a:solidFill>
                <a:latin typeface="华文中宋" panose="02010600040101010101" pitchFamily="2" charset="-122"/>
                <a:ea typeface="华文中宋" panose="02010600040101010101" pitchFamily="2" charset="-122"/>
              </a:rPr>
              <a:t>32</a:t>
            </a:r>
            <a:r>
              <a:rPr lang="en-US" altLang="zh-CN" sz="1400" b="1" dirty="0">
                <a:solidFill>
                  <a:srgbClr val="000000"/>
                </a:solidFill>
                <a:latin typeface="华文中宋" panose="02010600040101010101" pitchFamily="2" charset="-122"/>
                <a:ea typeface="华文中宋" panose="02010600040101010101" pitchFamily="2" charset="-122"/>
              </a:rPr>
              <a:t>=4G</a:t>
            </a:r>
            <a:r>
              <a:rPr lang="zh-CN" altLang="en-US" sz="1400" b="1" dirty="0">
                <a:solidFill>
                  <a:srgbClr val="000000"/>
                </a:solidFill>
                <a:latin typeface="华文中宋" panose="02010600040101010101" pitchFamily="2" charset="-122"/>
                <a:ea typeface="华文中宋" panose="02010600040101010101" pitchFamily="2" charset="-122"/>
              </a:rPr>
              <a:t>个表项，每个表项占</a:t>
            </a:r>
            <a:r>
              <a:rPr lang="en-US" altLang="zh-CN" sz="1400" b="1" dirty="0">
                <a:solidFill>
                  <a:srgbClr val="000000"/>
                </a:solidFill>
                <a:latin typeface="华文中宋" panose="02010600040101010101" pitchFamily="2" charset="-122"/>
                <a:ea typeface="华文中宋" panose="02010600040101010101" pitchFamily="2" charset="-122"/>
              </a:rPr>
              <a:t>32</a:t>
            </a:r>
            <a:r>
              <a:rPr lang="zh-CN" altLang="en-US" sz="1400" b="1" dirty="0">
                <a:solidFill>
                  <a:srgbClr val="000000"/>
                </a:solidFill>
                <a:latin typeface="华文中宋" panose="02010600040101010101" pitchFamily="2" charset="-122"/>
                <a:ea typeface="华文中宋" panose="02010600040101010101" pitchFamily="2" charset="-122"/>
              </a:rPr>
              <a:t>位，</a:t>
            </a:r>
            <a:r>
              <a:rPr lang="en-US" altLang="zh-CN" sz="1400" b="1" dirty="0">
                <a:solidFill>
                  <a:srgbClr val="000000"/>
                </a:solidFill>
                <a:latin typeface="华文中宋" panose="02010600040101010101" pitchFamily="2" charset="-122"/>
                <a:ea typeface="华文中宋" panose="02010600040101010101" pitchFamily="2" charset="-122"/>
              </a:rPr>
              <a:t>FAT</a:t>
            </a:r>
            <a:r>
              <a:rPr lang="zh-CN" altLang="en-US" sz="1400" b="1" dirty="0">
                <a:solidFill>
                  <a:srgbClr val="000000"/>
                </a:solidFill>
                <a:latin typeface="华文中宋" panose="02010600040101010101" pitchFamily="2" charset="-122"/>
                <a:ea typeface="华文中宋" panose="02010600040101010101" pitchFamily="2" charset="-122"/>
              </a:rPr>
              <a:t>最大</a:t>
            </a:r>
            <a:r>
              <a:rPr lang="en-US" altLang="zh-CN" sz="1400" b="1" dirty="0">
                <a:solidFill>
                  <a:srgbClr val="000000"/>
                </a:solidFill>
                <a:latin typeface="华文中宋" panose="02010600040101010101" pitchFamily="2" charset="-122"/>
                <a:ea typeface="华文中宋" panose="02010600040101010101" pitchFamily="2" charset="-122"/>
              </a:rPr>
              <a:t>=2</a:t>
            </a:r>
            <a:r>
              <a:rPr lang="en-US" altLang="zh-CN" sz="1400" b="1" baseline="30000" dirty="0">
                <a:solidFill>
                  <a:srgbClr val="000000"/>
                </a:solidFill>
                <a:latin typeface="华文中宋" panose="02010600040101010101" pitchFamily="2" charset="-122"/>
                <a:ea typeface="华文中宋" panose="02010600040101010101" pitchFamily="2" charset="-122"/>
              </a:rPr>
              <a:t>32</a:t>
            </a:r>
            <a:r>
              <a:rPr lang="zh-CN" altLang="en-US" sz="1400" b="1" dirty="0">
                <a:solidFill>
                  <a:srgbClr val="000000"/>
                </a:solidFill>
                <a:latin typeface="华文中宋" panose="02010600040101010101" pitchFamily="2" charset="-122"/>
                <a:ea typeface="华文中宋" panose="02010600040101010101" pitchFamily="2" charset="-122"/>
              </a:rPr>
              <a:t>*</a:t>
            </a:r>
            <a:r>
              <a:rPr lang="en-US" altLang="zh-CN" sz="1400" b="1" dirty="0">
                <a:solidFill>
                  <a:srgbClr val="000000"/>
                </a:solidFill>
                <a:latin typeface="华文中宋" panose="02010600040101010101" pitchFamily="2" charset="-122"/>
                <a:ea typeface="华文中宋" panose="02010600040101010101" pitchFamily="2" charset="-122"/>
              </a:rPr>
              <a:t>32/8/1024 =16MB</a:t>
            </a:r>
          </a:p>
        </p:txBody>
      </p:sp>
      <p:sp>
        <p:nvSpPr>
          <p:cNvPr id="5" name="灯片编号占位符 4">
            <a:extLst>
              <a:ext uri="{FF2B5EF4-FFF2-40B4-BE49-F238E27FC236}">
                <a16:creationId xmlns:a16="http://schemas.microsoft.com/office/drawing/2014/main" id="{D95F7934-0DC8-4519-A4F1-CFC9D138978E}"/>
              </a:ext>
            </a:extLst>
          </p:cNvPr>
          <p:cNvSpPr>
            <a:spLocks noGrp="1"/>
          </p:cNvSpPr>
          <p:nvPr>
            <p:ph type="sldNum" sz="quarter" idx="12"/>
          </p:nvPr>
        </p:nvSpPr>
        <p:spPr/>
        <p:txBody>
          <a:bodyPr/>
          <a:lstStyle/>
          <a:p>
            <a:fld id="{B10D5614-B734-4280-8F57-1D4947433C97}" type="slidenum">
              <a:rPr lang="en-US" smtClean="0"/>
              <a:pPr/>
              <a:t>100</a:t>
            </a:fld>
            <a:endParaRPr lang="en-US" dirty="0"/>
          </a:p>
        </p:txBody>
      </p:sp>
    </p:spTree>
    <p:extLst>
      <p:ext uri="{BB962C8B-B14F-4D97-AF65-F5344CB8AC3E}">
        <p14:creationId xmlns:p14="http://schemas.microsoft.com/office/powerpoint/2010/main" val="264644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79</a:t>
            </a:r>
            <a:endParaRPr lang="en-US" sz="1100" b="1" dirty="0">
              <a:solidFill>
                <a:prstClr val="white"/>
              </a:solidFill>
            </a:endParaRPr>
          </a:p>
        </p:txBody>
      </p:sp>
      <p:sp>
        <p:nvSpPr>
          <p:cNvPr id="8" name="矩形 7"/>
          <p:cNvSpPr/>
          <p:nvPr/>
        </p:nvSpPr>
        <p:spPr>
          <a:xfrm>
            <a:off x="8050430" y="6488668"/>
            <a:ext cx="1093569" cy="369332"/>
          </a:xfrm>
          <a:prstGeom prst="rect">
            <a:avLst/>
          </a:prstGeom>
        </p:spPr>
        <p:txBody>
          <a:bodyPr wrap="none">
            <a:spAutoFit/>
          </a:bodyPr>
          <a:lstStyle/>
          <a:p>
            <a:r>
              <a:rPr lang="en-US" altLang="zh-CN" b="1" dirty="0">
                <a:solidFill>
                  <a:srgbClr val="FF0000"/>
                </a:solidFill>
                <a:latin typeface="华文中宋" panose="02010600040101010101" pitchFamily="2" charset="-122"/>
                <a:ea typeface="华文中宋" panose="02010600040101010101" pitchFamily="2" charset="-122"/>
              </a:rPr>
              <a:t>FAT</a:t>
            </a:r>
            <a:r>
              <a:rPr lang="zh-CN" altLang="en-US" b="1" dirty="0">
                <a:solidFill>
                  <a:srgbClr val="FF0000"/>
                </a:solidFill>
                <a:latin typeface="华文中宋" panose="02010600040101010101" pitchFamily="2" charset="-122"/>
                <a:ea typeface="华文中宋" panose="02010600040101010101" pitchFamily="2" charset="-122"/>
              </a:rPr>
              <a:t>原理</a:t>
            </a:r>
            <a:endParaRPr lang="zh-CN" altLang="en-US" dirty="0"/>
          </a:p>
        </p:txBody>
      </p:sp>
      <p:sp>
        <p:nvSpPr>
          <p:cNvPr id="9" name="矩形 8"/>
          <p:cNvSpPr/>
          <p:nvPr/>
        </p:nvSpPr>
        <p:spPr>
          <a:xfrm>
            <a:off x="604414" y="729869"/>
            <a:ext cx="7992799" cy="3000821"/>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分配策略</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第一可用分配策略，即当为一个文件分配了一个存储单元后还要继续为其分配时，</a:t>
            </a:r>
            <a:r>
              <a:rPr lang="en-US" altLang="zh-CN" b="1" dirty="0">
                <a:solidFill>
                  <a:srgbClr val="000000"/>
                </a:solidFill>
                <a:latin typeface="华文中宋" panose="02010600040101010101" pitchFamily="2" charset="-122"/>
                <a:ea typeface="华文中宋" panose="02010600040101010101" pitchFamily="2" charset="-122"/>
              </a:rPr>
              <a:t>OS</a:t>
            </a:r>
            <a:r>
              <a:rPr lang="zh-CN" altLang="en-US" b="1" dirty="0">
                <a:solidFill>
                  <a:srgbClr val="000000"/>
                </a:solidFill>
                <a:latin typeface="华文中宋" panose="02010600040101010101" pitchFamily="2" charset="-122"/>
                <a:ea typeface="华文中宋" panose="02010600040101010101" pitchFamily="2" charset="-122"/>
              </a:rPr>
              <a:t>会重新从文件系统的起始处搜索可以使用的空间</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下一可用分配策略，即为文件分配了一个储存单元后并不再回到卷开始处重新寻找可用空间，而是直接向后进行搜索</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最佳分配策略，即在为文件分配空间时，会尽可能找到足够的连续空间以避免其碎片化</a:t>
            </a:r>
            <a:endParaRPr lang="en-US" altLang="zh-CN" b="1" dirty="0">
              <a:solidFill>
                <a:srgbClr val="000000"/>
              </a:solidFill>
              <a:latin typeface="华文中宋" panose="02010600040101010101" pitchFamily="2" charset="-122"/>
              <a:ea typeface="华文中宋" panose="02010600040101010101" pitchFamily="2" charset="-122"/>
            </a:endParaRPr>
          </a:p>
        </p:txBody>
      </p:sp>
      <p:sp>
        <p:nvSpPr>
          <p:cNvPr id="4" name="灯片编号占位符 3">
            <a:extLst>
              <a:ext uri="{FF2B5EF4-FFF2-40B4-BE49-F238E27FC236}">
                <a16:creationId xmlns:a16="http://schemas.microsoft.com/office/drawing/2014/main" id="{022A3726-42E4-4822-B84E-31F761C54FEC}"/>
              </a:ext>
            </a:extLst>
          </p:cNvPr>
          <p:cNvSpPr>
            <a:spLocks noGrp="1"/>
          </p:cNvSpPr>
          <p:nvPr>
            <p:ph type="sldNum" sz="quarter" idx="12"/>
          </p:nvPr>
        </p:nvSpPr>
        <p:spPr/>
        <p:txBody>
          <a:bodyPr/>
          <a:lstStyle/>
          <a:p>
            <a:fld id="{B10D5614-B734-4280-8F57-1D4947433C97}" type="slidenum">
              <a:rPr lang="en-US" smtClean="0"/>
              <a:pPr/>
              <a:t>101</a:t>
            </a:fld>
            <a:endParaRPr lang="en-US" dirty="0"/>
          </a:p>
        </p:txBody>
      </p:sp>
    </p:spTree>
    <p:extLst>
      <p:ext uri="{BB962C8B-B14F-4D97-AF65-F5344CB8AC3E}">
        <p14:creationId xmlns:p14="http://schemas.microsoft.com/office/powerpoint/2010/main" val="9625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80</a:t>
            </a:r>
            <a:endParaRPr lang="en-US" sz="1100" b="1" dirty="0">
              <a:solidFill>
                <a:prstClr val="white"/>
              </a:solidFill>
            </a:endParaRPr>
          </a:p>
        </p:txBody>
      </p:sp>
      <p:sp>
        <p:nvSpPr>
          <p:cNvPr id="8" name="矩形 7"/>
          <p:cNvSpPr/>
          <p:nvPr/>
        </p:nvSpPr>
        <p:spPr>
          <a:xfrm>
            <a:off x="8050430" y="6488668"/>
            <a:ext cx="1093569" cy="369332"/>
          </a:xfrm>
          <a:prstGeom prst="rect">
            <a:avLst/>
          </a:prstGeom>
        </p:spPr>
        <p:txBody>
          <a:bodyPr wrap="none">
            <a:spAutoFit/>
          </a:bodyPr>
          <a:lstStyle/>
          <a:p>
            <a:r>
              <a:rPr lang="en-US" altLang="zh-CN" b="1" dirty="0">
                <a:solidFill>
                  <a:srgbClr val="FF0000"/>
                </a:solidFill>
                <a:latin typeface="华文中宋" panose="02010600040101010101" pitchFamily="2" charset="-122"/>
                <a:ea typeface="华文中宋" panose="02010600040101010101" pitchFamily="2" charset="-122"/>
              </a:rPr>
              <a:t>FAT</a:t>
            </a:r>
            <a:r>
              <a:rPr lang="zh-CN" altLang="en-US" b="1" dirty="0">
                <a:solidFill>
                  <a:srgbClr val="FF0000"/>
                </a:solidFill>
                <a:latin typeface="华文中宋" panose="02010600040101010101" pitchFamily="2" charset="-122"/>
                <a:ea typeface="华文中宋" panose="02010600040101010101" pitchFamily="2" charset="-122"/>
              </a:rPr>
              <a:t>原理</a:t>
            </a:r>
            <a:endParaRPr lang="zh-CN" altLang="en-US" dirty="0">
              <a:solidFill>
                <a:srgbClr val="5C5C5C"/>
              </a:solidFill>
            </a:endParaRPr>
          </a:p>
        </p:txBody>
      </p:sp>
      <p:sp>
        <p:nvSpPr>
          <p:cNvPr id="9" name="矩形 8"/>
          <p:cNvSpPr/>
          <p:nvPr/>
        </p:nvSpPr>
        <p:spPr>
          <a:xfrm>
            <a:off x="604414" y="729869"/>
            <a:ext cx="7992799" cy="458780"/>
          </a:xfrm>
          <a:prstGeom prst="rect">
            <a:avLst/>
          </a:prstGeom>
        </p:spPr>
        <p:txBody>
          <a:bodyPr wrap="square">
            <a:spAutoFit/>
          </a:bodyPr>
          <a:lstStyle/>
          <a:p>
            <a:pPr marL="285750" lvl="1"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目录项</a:t>
            </a:r>
            <a:endParaRPr lang="en-US" altLang="zh-CN" b="1" dirty="0">
              <a:solidFill>
                <a:srgbClr val="000000"/>
              </a:solidFill>
              <a:latin typeface="华文中宋" panose="02010600040101010101" pitchFamily="2" charset="-122"/>
              <a:ea typeface="华文中宋" panose="02010600040101010101" pitchFamily="2" charset="-122"/>
            </a:endParaRPr>
          </a:p>
        </p:txBody>
      </p:sp>
      <p:pic>
        <p:nvPicPr>
          <p:cNvPr id="48130" name="Picture 2" descr="https://gss0.baidu.com/94o3dSag_xI4khGko9WTAnF6hhy/zhidao/wh%3D600%2C800/sign=cff99f0d0d46f21fc9615655c6144758/cefc1e178a82b90152a312c5748da9773912ef3e.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555776" y="220452"/>
            <a:ext cx="5040559" cy="647700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A2216BD5-196D-4FDF-9F96-C1FFB724E386}"/>
              </a:ext>
            </a:extLst>
          </p:cNvPr>
          <p:cNvSpPr>
            <a:spLocks noGrp="1"/>
          </p:cNvSpPr>
          <p:nvPr>
            <p:ph type="sldNum" sz="quarter" idx="12"/>
          </p:nvPr>
        </p:nvSpPr>
        <p:spPr/>
        <p:txBody>
          <a:bodyPr/>
          <a:lstStyle/>
          <a:p>
            <a:fld id="{B10D5614-B734-4280-8F57-1D4947433C97}" type="slidenum">
              <a:rPr lang="en-US" smtClean="0"/>
              <a:pPr/>
              <a:t>102</a:t>
            </a:fld>
            <a:endParaRPr lang="en-US" dirty="0"/>
          </a:p>
        </p:txBody>
      </p:sp>
    </p:spTree>
    <p:extLst>
      <p:ext uri="{BB962C8B-B14F-4D97-AF65-F5344CB8AC3E}">
        <p14:creationId xmlns:p14="http://schemas.microsoft.com/office/powerpoint/2010/main" val="24832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81</a:t>
            </a:r>
            <a:endParaRPr lang="en-US" sz="1100" b="1" dirty="0">
              <a:solidFill>
                <a:prstClr val="white"/>
              </a:solidFill>
            </a:endParaRPr>
          </a:p>
        </p:txBody>
      </p:sp>
      <p:sp>
        <p:nvSpPr>
          <p:cNvPr id="8" name="矩形 7"/>
          <p:cNvSpPr/>
          <p:nvPr/>
        </p:nvSpPr>
        <p:spPr>
          <a:xfrm>
            <a:off x="8050430" y="6488668"/>
            <a:ext cx="1093569" cy="369332"/>
          </a:xfrm>
          <a:prstGeom prst="rect">
            <a:avLst/>
          </a:prstGeom>
        </p:spPr>
        <p:txBody>
          <a:bodyPr wrap="none">
            <a:spAutoFit/>
          </a:bodyPr>
          <a:lstStyle/>
          <a:p>
            <a:r>
              <a:rPr lang="en-US" altLang="zh-CN" b="1" dirty="0">
                <a:solidFill>
                  <a:srgbClr val="FF0000"/>
                </a:solidFill>
                <a:latin typeface="华文中宋" panose="02010600040101010101" pitchFamily="2" charset="-122"/>
                <a:ea typeface="华文中宋" panose="02010600040101010101" pitchFamily="2" charset="-122"/>
              </a:rPr>
              <a:t>FAT</a:t>
            </a:r>
            <a:r>
              <a:rPr lang="zh-CN" altLang="en-US" b="1" dirty="0">
                <a:solidFill>
                  <a:srgbClr val="FF0000"/>
                </a:solidFill>
                <a:latin typeface="华文中宋" panose="02010600040101010101" pitchFamily="2" charset="-122"/>
                <a:ea typeface="华文中宋" panose="02010600040101010101" pitchFamily="2" charset="-122"/>
              </a:rPr>
              <a:t>原理</a:t>
            </a:r>
            <a:endParaRPr lang="zh-CN" altLang="en-US" dirty="0"/>
          </a:p>
        </p:txBody>
      </p:sp>
      <p:sp>
        <p:nvSpPr>
          <p:cNvPr id="9" name="矩形 8"/>
          <p:cNvSpPr/>
          <p:nvPr/>
        </p:nvSpPr>
        <p:spPr>
          <a:xfrm>
            <a:off x="604414" y="729869"/>
            <a:ext cx="7992799" cy="5493812"/>
          </a:xfrm>
          <a:prstGeom prst="rect">
            <a:avLst/>
          </a:prstGeom>
        </p:spPr>
        <p:txBody>
          <a:bodyPr wrap="square">
            <a:spAutoFit/>
          </a:bodyPr>
          <a:lstStyle/>
          <a:p>
            <a:pPr marL="285750" lvl="1"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根目录</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数据区起始扇区号 </a:t>
            </a:r>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000000"/>
                </a:solidFill>
                <a:latin typeface="华文中宋" panose="02010600040101010101" pitchFamily="2" charset="-122"/>
                <a:ea typeface="华文中宋" panose="02010600040101010101" pitchFamily="2" charset="-122"/>
              </a:rPr>
              <a:t>保留扇区数 </a:t>
            </a:r>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000000"/>
                </a:solidFill>
                <a:latin typeface="华文中宋" panose="02010600040101010101" pitchFamily="2" charset="-122"/>
                <a:ea typeface="华文中宋" panose="02010600040101010101" pitchFamily="2" charset="-122"/>
              </a:rPr>
              <a:t>每个</a:t>
            </a:r>
            <a:r>
              <a:rPr lang="en-US" altLang="zh-CN" b="1" dirty="0">
                <a:solidFill>
                  <a:srgbClr val="000000"/>
                </a:solidFill>
                <a:latin typeface="华文中宋" panose="02010600040101010101" pitchFamily="2" charset="-122"/>
                <a:ea typeface="华文中宋" panose="02010600040101010101" pitchFamily="2" charset="-122"/>
              </a:rPr>
              <a:t>FAT</a:t>
            </a:r>
            <a:r>
              <a:rPr lang="zh-CN" altLang="en-US" b="1" dirty="0">
                <a:solidFill>
                  <a:srgbClr val="000000"/>
                </a:solidFill>
                <a:latin typeface="华文中宋" panose="02010600040101010101" pitchFamily="2" charset="-122"/>
                <a:ea typeface="华文中宋" panose="02010600040101010101" pitchFamily="2" charset="-122"/>
              </a:rPr>
              <a:t>表大小扇区数 </a:t>
            </a:r>
            <a:r>
              <a:rPr lang="en-US" altLang="zh-CN" b="1" dirty="0">
                <a:solidFill>
                  <a:srgbClr val="000000"/>
                </a:solidFill>
                <a:latin typeface="华文中宋" panose="02010600040101010101" pitchFamily="2" charset="-122"/>
                <a:ea typeface="华文中宋" panose="02010600040101010101" pitchFamily="2" charset="-122"/>
              </a:rPr>
              <a:t>× FAT</a:t>
            </a:r>
            <a:r>
              <a:rPr lang="zh-CN" altLang="en-US" b="1" dirty="0">
                <a:solidFill>
                  <a:srgbClr val="000000"/>
                </a:solidFill>
                <a:latin typeface="华文中宋" panose="02010600040101010101" pitchFamily="2" charset="-122"/>
                <a:ea typeface="华文中宋" panose="02010600040101010101" pitchFamily="2" charset="-122"/>
              </a:rPr>
              <a:t>表个数 </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某簇起始扇区号 </a:t>
            </a:r>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000000"/>
                </a:solidFill>
                <a:latin typeface="华文中宋" panose="02010600040101010101" pitchFamily="2" charset="-122"/>
                <a:ea typeface="华文中宋" panose="02010600040101010101" pitchFamily="2" charset="-122"/>
              </a:rPr>
              <a:t>保留扇区数 </a:t>
            </a:r>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000000"/>
                </a:solidFill>
                <a:latin typeface="华文中宋" panose="02010600040101010101" pitchFamily="2" charset="-122"/>
                <a:ea typeface="华文中宋" panose="02010600040101010101" pitchFamily="2" charset="-122"/>
              </a:rPr>
              <a:t>每个</a:t>
            </a:r>
            <a:r>
              <a:rPr lang="en-US" altLang="zh-CN" b="1" dirty="0">
                <a:solidFill>
                  <a:srgbClr val="000000"/>
                </a:solidFill>
                <a:latin typeface="华文中宋" panose="02010600040101010101" pitchFamily="2" charset="-122"/>
                <a:ea typeface="华文中宋" panose="02010600040101010101" pitchFamily="2" charset="-122"/>
              </a:rPr>
              <a:t>FAT</a:t>
            </a:r>
            <a:r>
              <a:rPr lang="zh-CN" altLang="en-US" b="1" dirty="0">
                <a:solidFill>
                  <a:srgbClr val="000000"/>
                </a:solidFill>
                <a:latin typeface="华文中宋" panose="02010600040101010101" pitchFamily="2" charset="-122"/>
                <a:ea typeface="华文中宋" panose="02010600040101010101" pitchFamily="2" charset="-122"/>
              </a:rPr>
              <a:t>表大小扇区数 </a:t>
            </a:r>
            <a:r>
              <a:rPr lang="en-US" altLang="zh-CN" b="1" dirty="0">
                <a:solidFill>
                  <a:srgbClr val="000000"/>
                </a:solidFill>
                <a:latin typeface="华文中宋" panose="02010600040101010101" pitchFamily="2" charset="-122"/>
                <a:ea typeface="华文中宋" panose="02010600040101010101" pitchFamily="2" charset="-122"/>
              </a:rPr>
              <a:t>× FAT</a:t>
            </a:r>
            <a:r>
              <a:rPr lang="zh-CN" altLang="en-US" b="1" dirty="0">
                <a:solidFill>
                  <a:srgbClr val="000000"/>
                </a:solidFill>
                <a:latin typeface="华文中宋" panose="02010600040101010101" pitchFamily="2" charset="-122"/>
                <a:ea typeface="华文中宋" panose="02010600040101010101" pitchFamily="2" charset="-122"/>
              </a:rPr>
              <a:t>表个数 </a:t>
            </a:r>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000000"/>
                </a:solidFill>
                <a:latin typeface="华文中宋" panose="02010600040101010101" pitchFamily="2" charset="-122"/>
                <a:ea typeface="华文中宋" panose="02010600040101010101" pitchFamily="2" charset="-122"/>
              </a:rPr>
              <a:t>（该簇簇号 </a:t>
            </a:r>
            <a:r>
              <a:rPr lang="en-US" altLang="zh-CN" b="1" dirty="0">
                <a:solidFill>
                  <a:srgbClr val="000000"/>
                </a:solidFill>
                <a:latin typeface="华文中宋" panose="02010600040101010101" pitchFamily="2" charset="-122"/>
                <a:ea typeface="华文中宋" panose="02010600040101010101" pitchFamily="2" charset="-122"/>
              </a:rPr>
              <a:t>- 2</a:t>
            </a:r>
            <a:r>
              <a:rPr lang="zh-CN" altLang="en-US"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000000"/>
                </a:solidFill>
                <a:latin typeface="华文中宋" panose="02010600040101010101" pitchFamily="2" charset="-122"/>
                <a:ea typeface="华文中宋" panose="02010600040101010101" pitchFamily="2" charset="-122"/>
              </a:rPr>
              <a:t>每簇扇区数</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根目录在文件系统建立时即已被创建，其目的就是存储目录（文件夹）或文件的目录项。每个目录项的大小为</a:t>
            </a:r>
            <a:r>
              <a:rPr lang="en-US" altLang="zh-CN" b="1" dirty="0">
                <a:solidFill>
                  <a:srgbClr val="000000"/>
                </a:solidFill>
                <a:latin typeface="华文中宋" panose="02010600040101010101" pitchFamily="2" charset="-122"/>
                <a:ea typeface="华文中宋" panose="02010600040101010101" pitchFamily="2" charset="-122"/>
              </a:rPr>
              <a:t>32</a:t>
            </a:r>
            <a:r>
              <a:rPr lang="zh-CN" altLang="en-US" b="1" dirty="0">
                <a:solidFill>
                  <a:srgbClr val="000000"/>
                </a:solidFill>
                <a:latin typeface="华文中宋" panose="02010600040101010101" pitchFamily="2" charset="-122"/>
                <a:ea typeface="华文中宋" panose="02010600040101010101" pitchFamily="2" charset="-122"/>
              </a:rPr>
              <a:t>个字节。 文件系统刚被创建时，还没有存储任何数据时，根目录下没有任何内容，文件系统只是为根目录分配了一个簇的空间（通常为</a:t>
            </a:r>
            <a:r>
              <a:rPr lang="en-US" altLang="zh-CN" b="1" dirty="0">
                <a:solidFill>
                  <a:srgbClr val="000000"/>
                </a:solidFill>
                <a:latin typeface="华文中宋" panose="02010600040101010101" pitchFamily="2" charset="-122"/>
                <a:ea typeface="华文中宋" panose="02010600040101010101" pitchFamily="2" charset="-122"/>
              </a:rPr>
              <a:t>2</a:t>
            </a:r>
            <a:r>
              <a:rPr lang="zh-CN" altLang="en-US" b="1" dirty="0">
                <a:solidFill>
                  <a:srgbClr val="000000"/>
                </a:solidFill>
                <a:latin typeface="华文中宋" panose="02010600040101010101" pitchFamily="2" charset="-122"/>
                <a:ea typeface="华文中宋" panose="02010600040101010101" pitchFamily="2" charset="-122"/>
              </a:rPr>
              <a:t>号簇），将结束标记写入该簇对应的</a:t>
            </a:r>
            <a:r>
              <a:rPr lang="en-US" altLang="zh-CN" b="1" dirty="0">
                <a:solidFill>
                  <a:srgbClr val="000000"/>
                </a:solidFill>
                <a:latin typeface="华文中宋" panose="02010600040101010101" pitchFamily="2" charset="-122"/>
                <a:ea typeface="华文中宋" panose="02010600040101010101" pitchFamily="2" charset="-122"/>
              </a:rPr>
              <a:t>FAT</a:t>
            </a:r>
            <a:r>
              <a:rPr lang="zh-CN" altLang="en-US" b="1" dirty="0">
                <a:solidFill>
                  <a:srgbClr val="000000"/>
                </a:solidFill>
                <a:latin typeface="华文中宋" panose="02010600040101010101" pitchFamily="2" charset="-122"/>
                <a:ea typeface="华文中宋" panose="02010600040101010101" pitchFamily="2" charset="-122"/>
              </a:rPr>
              <a:t>表项，表示该簇已经被分配使用。这时候，为根目录分配的空间没有任何内容。但如果在创建文件系统的时候是定了卷标，则会在根目录下为其建立一个卷标目录项，该目录项占用根目录中的第一个目录项位置</a:t>
            </a:r>
            <a:endParaRPr lang="en-US" altLang="zh-CN" b="1" dirty="0">
              <a:solidFill>
                <a:srgbClr val="000000"/>
              </a:solidFill>
              <a:latin typeface="华文中宋" panose="02010600040101010101" pitchFamily="2" charset="-122"/>
              <a:ea typeface="华文中宋" panose="02010600040101010101" pitchFamily="2" charset="-122"/>
            </a:endParaRPr>
          </a:p>
        </p:txBody>
      </p:sp>
      <p:sp>
        <p:nvSpPr>
          <p:cNvPr id="4" name="灯片编号占位符 3">
            <a:extLst>
              <a:ext uri="{FF2B5EF4-FFF2-40B4-BE49-F238E27FC236}">
                <a16:creationId xmlns:a16="http://schemas.microsoft.com/office/drawing/2014/main" id="{EFCA5191-7E71-4EBF-B049-EE7126B9517E}"/>
              </a:ext>
            </a:extLst>
          </p:cNvPr>
          <p:cNvSpPr>
            <a:spLocks noGrp="1"/>
          </p:cNvSpPr>
          <p:nvPr>
            <p:ph type="sldNum" sz="quarter" idx="12"/>
          </p:nvPr>
        </p:nvSpPr>
        <p:spPr/>
        <p:txBody>
          <a:bodyPr/>
          <a:lstStyle/>
          <a:p>
            <a:fld id="{B10D5614-B734-4280-8F57-1D4947433C97}" type="slidenum">
              <a:rPr lang="en-US" smtClean="0"/>
              <a:pPr/>
              <a:t>103</a:t>
            </a:fld>
            <a:endParaRPr lang="en-US" dirty="0"/>
          </a:p>
        </p:txBody>
      </p:sp>
    </p:spTree>
    <p:extLst>
      <p:ext uri="{BB962C8B-B14F-4D97-AF65-F5344CB8AC3E}">
        <p14:creationId xmlns:p14="http://schemas.microsoft.com/office/powerpoint/2010/main" val="376036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82</a:t>
            </a:r>
            <a:endParaRPr lang="en-US" sz="1100" b="1" dirty="0">
              <a:solidFill>
                <a:prstClr val="white"/>
              </a:solidFill>
            </a:endParaRPr>
          </a:p>
        </p:txBody>
      </p:sp>
      <p:sp>
        <p:nvSpPr>
          <p:cNvPr id="8" name="矩形 7"/>
          <p:cNvSpPr/>
          <p:nvPr/>
        </p:nvSpPr>
        <p:spPr>
          <a:xfrm>
            <a:off x="8050430" y="6488668"/>
            <a:ext cx="1093569" cy="369332"/>
          </a:xfrm>
          <a:prstGeom prst="rect">
            <a:avLst/>
          </a:prstGeom>
        </p:spPr>
        <p:txBody>
          <a:bodyPr wrap="none">
            <a:spAutoFit/>
          </a:bodyPr>
          <a:lstStyle/>
          <a:p>
            <a:r>
              <a:rPr lang="en-US" altLang="zh-CN" b="1" dirty="0">
                <a:solidFill>
                  <a:srgbClr val="FF0000"/>
                </a:solidFill>
                <a:latin typeface="华文中宋" panose="02010600040101010101" pitchFamily="2" charset="-122"/>
                <a:ea typeface="华文中宋" panose="02010600040101010101" pitchFamily="2" charset="-122"/>
              </a:rPr>
              <a:t>FAT</a:t>
            </a:r>
            <a:r>
              <a:rPr lang="zh-CN" altLang="en-US" b="1" dirty="0">
                <a:solidFill>
                  <a:srgbClr val="FF0000"/>
                </a:solidFill>
                <a:latin typeface="华文中宋" panose="02010600040101010101" pitchFamily="2" charset="-122"/>
                <a:ea typeface="华文中宋" panose="02010600040101010101" pitchFamily="2" charset="-122"/>
              </a:rPr>
              <a:t>原理</a:t>
            </a:r>
            <a:endParaRPr lang="zh-CN" altLang="en-US" dirty="0"/>
          </a:p>
        </p:txBody>
      </p:sp>
      <p:sp>
        <p:nvSpPr>
          <p:cNvPr id="9" name="矩形 8"/>
          <p:cNvSpPr/>
          <p:nvPr/>
        </p:nvSpPr>
        <p:spPr>
          <a:xfrm>
            <a:off x="604414" y="729869"/>
            <a:ext cx="7992799" cy="5909310"/>
          </a:xfrm>
          <a:prstGeom prst="rect">
            <a:avLst/>
          </a:prstGeom>
        </p:spPr>
        <p:txBody>
          <a:bodyPr wrap="square">
            <a:spAutoFit/>
          </a:bodyPr>
          <a:lstStyle/>
          <a:p>
            <a:pPr marL="285750" lvl="1"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子目录</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在</a:t>
            </a:r>
            <a:r>
              <a:rPr lang="en-US" altLang="zh-CN" b="1" dirty="0">
                <a:solidFill>
                  <a:srgbClr val="000000"/>
                </a:solidFill>
                <a:latin typeface="华文中宋" panose="02010600040101010101" pitchFamily="2" charset="-122"/>
                <a:ea typeface="华文中宋" panose="02010600040101010101" pitchFamily="2" charset="-122"/>
              </a:rPr>
              <a:t>FAT</a:t>
            </a:r>
            <a:r>
              <a:rPr lang="zh-CN" altLang="en-US" b="1" dirty="0">
                <a:solidFill>
                  <a:srgbClr val="000000"/>
                </a:solidFill>
                <a:latin typeface="华文中宋" panose="02010600040101010101" pitchFamily="2" charset="-122"/>
                <a:ea typeface="华文中宋" panose="02010600040101010101" pitchFamily="2" charset="-122"/>
              </a:rPr>
              <a:t>文件系统中，除根目录在创建文件系统时即被建立并分配空间外，其他所有的子目录都是在使用过程中根据需要建立的。新建一个子目录时，在其父目录中为其建立目录项，在空闲空间中为其分配一个簇并对该簇进行清零操作，同时将这个簇号记录在它的目录项中</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在为子目录建立目录项的同时，也在为子目录分配的簇中，使用前两个目录项描述它与父目录的关系。第一个是“</a:t>
            </a:r>
            <a:r>
              <a:rPr lang="en-US" altLang="zh-CN" b="1" dirty="0">
                <a:solidFill>
                  <a:srgbClr val="000000"/>
                </a:solidFill>
                <a:latin typeface="华文中宋" panose="02010600040101010101" pitchFamily="2" charset="-122"/>
                <a:ea typeface="华文中宋" panose="02010600040101010101" pitchFamily="2" charset="-122"/>
              </a:rPr>
              <a:t>.”</a:t>
            </a:r>
            <a:r>
              <a:rPr lang="zh-CN" altLang="en-US" b="1" dirty="0">
                <a:solidFill>
                  <a:srgbClr val="000000"/>
                </a:solidFill>
                <a:latin typeface="华文中宋" panose="02010600040101010101" pitchFamily="2" charset="-122"/>
                <a:ea typeface="华文中宋" panose="02010600040101010101" pitchFamily="2" charset="-122"/>
              </a:rPr>
              <a:t>目录项，表示当前目录，它描述该子目录本身的一些信息，记录了该子目录时间信息、起始簇号等；第二个是“</a:t>
            </a:r>
            <a:r>
              <a:rPr lang="en-US" altLang="zh-CN" b="1" dirty="0">
                <a:solidFill>
                  <a:srgbClr val="000000"/>
                </a:solidFill>
                <a:latin typeface="华文中宋" panose="02010600040101010101" pitchFamily="2" charset="-122"/>
                <a:ea typeface="华文中宋" panose="02010600040101010101" pitchFamily="2" charset="-122"/>
              </a:rPr>
              <a:t>..”</a:t>
            </a:r>
            <a:r>
              <a:rPr lang="zh-CN" altLang="en-US" b="1" dirty="0">
                <a:solidFill>
                  <a:srgbClr val="000000"/>
                </a:solidFill>
                <a:latin typeface="华文中宋" panose="02010600040101010101" pitchFamily="2" charset="-122"/>
                <a:ea typeface="华文中宋" panose="02010600040101010101" pitchFamily="2" charset="-122"/>
              </a:rPr>
              <a:t>目录项，表示上级目录，它描述的是该子目录的父目录的相关信息，如果父目录是根目录，则起始簇号为</a:t>
            </a:r>
            <a:r>
              <a:rPr lang="en-US" altLang="zh-CN" b="1" dirty="0">
                <a:solidFill>
                  <a:srgbClr val="000000"/>
                </a:solidFill>
                <a:latin typeface="华文中宋" panose="02010600040101010101" pitchFamily="2" charset="-122"/>
                <a:ea typeface="华文中宋" panose="02010600040101010101" pitchFamily="2" charset="-122"/>
              </a:rPr>
              <a:t>0 </a:t>
            </a:r>
            <a:r>
              <a:rPr lang="zh-CN" altLang="en-US" b="1" dirty="0">
                <a:solidFill>
                  <a:srgbClr val="000000"/>
                </a:solidFill>
                <a:latin typeface="华文中宋" panose="02010600040101010101" pitchFamily="2" charset="-122"/>
                <a:ea typeface="华文中宋" panose="02010600040101010101" pitchFamily="2" charset="-122"/>
              </a:rPr>
              <a:t>。通过这种方式，就在子目录和父目录之间建立起了联系。在子目录中建立下一级子目录或文件时，为下级子目录或文件建立的目录项将从第三个目录项开始写入</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endParaRPr lang="en-US" altLang="zh-CN" b="1" dirty="0">
              <a:solidFill>
                <a:srgbClr val="000000"/>
              </a:solidFill>
              <a:latin typeface="华文中宋" panose="02010600040101010101" pitchFamily="2" charset="-122"/>
              <a:ea typeface="华文中宋" panose="02010600040101010101" pitchFamily="2" charset="-122"/>
            </a:endParaRPr>
          </a:p>
        </p:txBody>
      </p:sp>
      <p:sp>
        <p:nvSpPr>
          <p:cNvPr id="4" name="灯片编号占位符 3">
            <a:extLst>
              <a:ext uri="{FF2B5EF4-FFF2-40B4-BE49-F238E27FC236}">
                <a16:creationId xmlns:a16="http://schemas.microsoft.com/office/drawing/2014/main" id="{2C5940CC-CC4D-4F6C-97A2-E2E11D0BE7C2}"/>
              </a:ext>
            </a:extLst>
          </p:cNvPr>
          <p:cNvSpPr>
            <a:spLocks noGrp="1"/>
          </p:cNvSpPr>
          <p:nvPr>
            <p:ph type="sldNum" sz="quarter" idx="12"/>
          </p:nvPr>
        </p:nvSpPr>
        <p:spPr/>
        <p:txBody>
          <a:bodyPr/>
          <a:lstStyle/>
          <a:p>
            <a:fld id="{B10D5614-B734-4280-8F57-1D4947433C97}" type="slidenum">
              <a:rPr lang="en-US" smtClean="0"/>
              <a:pPr/>
              <a:t>104</a:t>
            </a:fld>
            <a:endParaRPr lang="en-US" dirty="0"/>
          </a:p>
        </p:txBody>
      </p:sp>
    </p:spTree>
    <p:extLst>
      <p:ext uri="{BB962C8B-B14F-4D97-AF65-F5344CB8AC3E}">
        <p14:creationId xmlns:p14="http://schemas.microsoft.com/office/powerpoint/2010/main" val="378323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83</a:t>
            </a:r>
            <a:endParaRPr lang="en-US" sz="1100" b="1" dirty="0">
              <a:solidFill>
                <a:prstClr val="white"/>
              </a:solidFill>
            </a:endParaRPr>
          </a:p>
        </p:txBody>
      </p:sp>
      <p:sp>
        <p:nvSpPr>
          <p:cNvPr id="8" name="矩形 7"/>
          <p:cNvSpPr/>
          <p:nvPr/>
        </p:nvSpPr>
        <p:spPr>
          <a:xfrm>
            <a:off x="8050430" y="6488668"/>
            <a:ext cx="1093569" cy="369332"/>
          </a:xfrm>
          <a:prstGeom prst="rect">
            <a:avLst/>
          </a:prstGeom>
        </p:spPr>
        <p:txBody>
          <a:bodyPr wrap="none">
            <a:spAutoFit/>
          </a:bodyPr>
          <a:lstStyle/>
          <a:p>
            <a:r>
              <a:rPr lang="en-US" altLang="zh-CN" b="1" dirty="0">
                <a:solidFill>
                  <a:srgbClr val="FF0000"/>
                </a:solidFill>
                <a:latin typeface="华文中宋" panose="02010600040101010101" pitchFamily="2" charset="-122"/>
                <a:ea typeface="华文中宋" panose="02010600040101010101" pitchFamily="2" charset="-122"/>
              </a:rPr>
              <a:t>FAT</a:t>
            </a:r>
            <a:r>
              <a:rPr lang="zh-CN" altLang="en-US" b="1" dirty="0">
                <a:solidFill>
                  <a:srgbClr val="FF0000"/>
                </a:solidFill>
                <a:latin typeface="华文中宋" panose="02010600040101010101" pitchFamily="2" charset="-122"/>
                <a:ea typeface="华文中宋" panose="02010600040101010101" pitchFamily="2" charset="-122"/>
              </a:rPr>
              <a:t>原理</a:t>
            </a:r>
            <a:endParaRPr lang="zh-CN" altLang="en-US" dirty="0"/>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92696"/>
            <a:ext cx="9144000" cy="58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a:extLst>
              <a:ext uri="{FF2B5EF4-FFF2-40B4-BE49-F238E27FC236}">
                <a16:creationId xmlns:a16="http://schemas.microsoft.com/office/drawing/2014/main" id="{4C35CB80-194C-460C-9045-3E45D902F76C}"/>
              </a:ext>
            </a:extLst>
          </p:cNvPr>
          <p:cNvSpPr>
            <a:spLocks noGrp="1"/>
          </p:cNvSpPr>
          <p:nvPr>
            <p:ph type="sldNum" sz="quarter" idx="12"/>
          </p:nvPr>
        </p:nvSpPr>
        <p:spPr/>
        <p:txBody>
          <a:bodyPr/>
          <a:lstStyle/>
          <a:p>
            <a:fld id="{B10D5614-B734-4280-8F57-1D4947433C97}" type="slidenum">
              <a:rPr lang="en-US" smtClean="0"/>
              <a:pPr/>
              <a:t>105</a:t>
            </a:fld>
            <a:endParaRPr lang="en-US" dirty="0"/>
          </a:p>
        </p:txBody>
      </p:sp>
    </p:spTree>
    <p:extLst>
      <p:ext uri="{BB962C8B-B14F-4D97-AF65-F5344CB8AC3E}">
        <p14:creationId xmlns:p14="http://schemas.microsoft.com/office/powerpoint/2010/main" val="34367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84</a:t>
            </a:r>
            <a:endParaRPr lang="en-US" sz="1100" b="1" dirty="0">
              <a:solidFill>
                <a:prstClr val="white"/>
              </a:solidFill>
            </a:endParaRPr>
          </a:p>
        </p:txBody>
      </p:sp>
      <p:sp>
        <p:nvSpPr>
          <p:cNvPr id="8" name="矩形 7"/>
          <p:cNvSpPr/>
          <p:nvPr/>
        </p:nvSpPr>
        <p:spPr>
          <a:xfrm>
            <a:off x="8050430" y="6488668"/>
            <a:ext cx="1093569" cy="369332"/>
          </a:xfrm>
          <a:prstGeom prst="rect">
            <a:avLst/>
          </a:prstGeom>
        </p:spPr>
        <p:txBody>
          <a:bodyPr wrap="none">
            <a:spAutoFit/>
          </a:bodyPr>
          <a:lstStyle/>
          <a:p>
            <a:r>
              <a:rPr lang="en-US" altLang="zh-CN" b="1" dirty="0">
                <a:solidFill>
                  <a:srgbClr val="FF0000"/>
                </a:solidFill>
                <a:latin typeface="华文中宋" panose="02010600040101010101" pitchFamily="2" charset="-122"/>
                <a:ea typeface="华文中宋" panose="02010600040101010101" pitchFamily="2" charset="-122"/>
              </a:rPr>
              <a:t>FAT</a:t>
            </a:r>
            <a:r>
              <a:rPr lang="zh-CN" altLang="en-US" b="1" dirty="0">
                <a:solidFill>
                  <a:srgbClr val="FF0000"/>
                </a:solidFill>
                <a:latin typeface="华文中宋" panose="02010600040101010101" pitchFamily="2" charset="-122"/>
                <a:ea typeface="华文中宋" panose="02010600040101010101" pitchFamily="2" charset="-122"/>
              </a:rPr>
              <a:t>原理</a:t>
            </a:r>
            <a:endParaRPr lang="zh-CN" altLang="en-US" dirty="0"/>
          </a:p>
        </p:txBody>
      </p:sp>
      <p:sp>
        <p:nvSpPr>
          <p:cNvPr id="3" name="矩形 2"/>
          <p:cNvSpPr/>
          <p:nvPr/>
        </p:nvSpPr>
        <p:spPr>
          <a:xfrm>
            <a:off x="523722" y="414633"/>
            <a:ext cx="7999914" cy="5696431"/>
          </a:xfrm>
          <a:prstGeom prst="rect">
            <a:avLst/>
          </a:prstGeom>
        </p:spPr>
        <p:txBody>
          <a:bodyPr wrap="square">
            <a:spAutoFit/>
          </a:bodyPr>
          <a:lstStyle/>
          <a:p>
            <a:pPr marL="285750" indent="-285750">
              <a:lnSpc>
                <a:spcPts val="2300"/>
              </a:lnSpc>
              <a:buFont typeface="Wingdings" panose="05000000000000000000" pitchFamily="2" charset="2"/>
              <a:buChar char="Ø"/>
            </a:pPr>
            <a:r>
              <a:rPr lang="zh-CN" altLang="en-US" sz="1600" b="1" dirty="0">
                <a:solidFill>
                  <a:srgbClr val="FF0000"/>
                </a:solidFill>
                <a:latin typeface="华文中宋" panose="02010600040101010101" pitchFamily="2" charset="-122"/>
                <a:ea typeface="华文中宋" panose="02010600040101010101" pitchFamily="2" charset="-122"/>
              </a:rPr>
              <a:t>建立文件</a:t>
            </a:r>
            <a:r>
              <a:rPr lang="zh-CN" altLang="en-US" sz="1600" b="1" dirty="0">
                <a:solidFill>
                  <a:srgbClr val="000000"/>
                </a:solidFill>
                <a:latin typeface="华文中宋" panose="02010600040101010101" pitchFamily="2" charset="-122"/>
                <a:ea typeface="华文中宋" panose="02010600040101010101" pitchFamily="2" charset="-122"/>
              </a:rPr>
              <a:t>：假设现在有一个子目录 “</a:t>
            </a:r>
            <a:r>
              <a:rPr lang="en-US" altLang="zh-CN" sz="1600" b="1" dirty="0">
                <a:solidFill>
                  <a:srgbClr val="000000"/>
                </a:solidFill>
                <a:latin typeface="华文中宋" panose="02010600040101010101" pitchFamily="2" charset="-122"/>
                <a:ea typeface="华文中宋" panose="02010600040101010101" pitchFamily="2" charset="-122"/>
              </a:rPr>
              <a:t>smart monkey”</a:t>
            </a:r>
            <a:r>
              <a:rPr lang="zh-CN" altLang="en-US" sz="1600" b="1" dirty="0">
                <a:solidFill>
                  <a:srgbClr val="000000"/>
                </a:solidFill>
                <a:latin typeface="华文中宋" panose="02010600040101010101" pitchFamily="2" charset="-122"/>
                <a:ea typeface="华文中宋" panose="02010600040101010101" pitchFamily="2" charset="-122"/>
              </a:rPr>
              <a:t>，我们要在其下建立一个文件“</a:t>
            </a:r>
            <a:r>
              <a:rPr lang="en-US" altLang="zh-CN" sz="1600" b="1" dirty="0">
                <a:solidFill>
                  <a:srgbClr val="000000"/>
                </a:solidFill>
                <a:latin typeface="华文中宋" panose="02010600040101010101" pitchFamily="2" charset="-122"/>
                <a:ea typeface="华文中宋" panose="02010600040101010101" pitchFamily="2" charset="-122"/>
              </a:rPr>
              <a:t>yatou.txt”</a:t>
            </a:r>
            <a:r>
              <a:rPr lang="zh-CN" altLang="en-US" sz="1600" b="1" dirty="0">
                <a:solidFill>
                  <a:srgbClr val="000000"/>
                </a:solidFill>
                <a:latin typeface="华文中宋" panose="02010600040101010101" pitchFamily="2" charset="-122"/>
                <a:ea typeface="华文中宋" panose="02010600040101010101" pitchFamily="2" charset="-122"/>
              </a:rPr>
              <a:t>。使用的文件系统为</a:t>
            </a:r>
            <a:r>
              <a:rPr lang="en-US" altLang="zh-CN" sz="1600" b="1" dirty="0">
                <a:solidFill>
                  <a:srgbClr val="000000"/>
                </a:solidFill>
                <a:latin typeface="华文中宋" panose="02010600040101010101" pitchFamily="2" charset="-122"/>
                <a:ea typeface="华文中宋" panose="02010600040101010101" pitchFamily="2" charset="-122"/>
              </a:rPr>
              <a:t>FAT32</a:t>
            </a:r>
            <a:r>
              <a:rPr lang="zh-CN" altLang="en-US" sz="1600" b="1" dirty="0">
                <a:solidFill>
                  <a:srgbClr val="000000"/>
                </a:solidFill>
                <a:latin typeface="华文中宋" panose="02010600040101010101" pitchFamily="2" charset="-122"/>
                <a:ea typeface="华文中宋" panose="02010600040101010101" pitchFamily="2" charset="-122"/>
              </a:rPr>
              <a:t>，簇大小为</a:t>
            </a:r>
            <a:r>
              <a:rPr lang="en-US" altLang="zh-CN" sz="1600" b="1" dirty="0">
                <a:solidFill>
                  <a:srgbClr val="000000"/>
                </a:solidFill>
                <a:latin typeface="华文中宋" panose="02010600040101010101" pitchFamily="2" charset="-122"/>
                <a:ea typeface="华文中宋" panose="02010600040101010101" pitchFamily="2" charset="-122"/>
              </a:rPr>
              <a:t>4096</a:t>
            </a:r>
            <a:r>
              <a:rPr lang="zh-CN" altLang="en-US" sz="1600" b="1" dirty="0">
                <a:solidFill>
                  <a:srgbClr val="000000"/>
                </a:solidFill>
                <a:latin typeface="华文中宋" panose="02010600040101010101" pitchFamily="2" charset="-122"/>
                <a:ea typeface="华文中宋" panose="02010600040101010101" pitchFamily="2" charset="-122"/>
              </a:rPr>
              <a:t>字节，我们要建立的文件大小为</a:t>
            </a:r>
            <a:r>
              <a:rPr lang="en-US" altLang="zh-CN" sz="1600" b="1" dirty="0">
                <a:solidFill>
                  <a:srgbClr val="000000"/>
                </a:solidFill>
                <a:latin typeface="华文中宋" panose="02010600040101010101" pitchFamily="2" charset="-122"/>
                <a:ea typeface="华文中宋" panose="02010600040101010101" pitchFamily="2" charset="-122"/>
              </a:rPr>
              <a:t>5000</a:t>
            </a:r>
            <a:r>
              <a:rPr lang="zh-CN" altLang="en-US" sz="1600" b="1" dirty="0">
                <a:solidFill>
                  <a:srgbClr val="000000"/>
                </a:solidFill>
                <a:latin typeface="华文中宋" panose="02010600040101010101" pitchFamily="2" charset="-122"/>
                <a:ea typeface="华文中宋" panose="02010600040101010101" pitchFamily="2" charset="-122"/>
              </a:rPr>
              <a:t>个字节 </a:t>
            </a:r>
            <a:endParaRPr lang="en-US" altLang="zh-CN" sz="1600" b="1" dirty="0">
              <a:solidFill>
                <a:srgbClr val="000000"/>
              </a:solidFill>
              <a:latin typeface="华文中宋" panose="02010600040101010101" pitchFamily="2" charset="-122"/>
              <a:ea typeface="华文中宋" panose="02010600040101010101" pitchFamily="2" charset="-122"/>
            </a:endParaRPr>
          </a:p>
          <a:p>
            <a:pPr marL="800100" lvl="1" indent="-342900">
              <a:lnSpc>
                <a:spcPts val="2300"/>
              </a:lnSpc>
              <a:buFont typeface="+mj-ea"/>
              <a:buAutoNum type="circleNumDbPlain"/>
            </a:pPr>
            <a:r>
              <a:rPr lang="zh-CN" altLang="en-US" sz="1600" b="1" dirty="0">
                <a:solidFill>
                  <a:srgbClr val="000000"/>
                </a:solidFill>
                <a:latin typeface="华文中宋" panose="02010600040101010101" pitchFamily="2" charset="-122"/>
                <a:ea typeface="华文中宋" panose="02010600040101010101" pitchFamily="2" charset="-122"/>
              </a:rPr>
              <a:t>读取位于卷</a:t>
            </a:r>
            <a:r>
              <a:rPr lang="en-US" altLang="zh-CN" sz="1600" b="1" dirty="0">
                <a:solidFill>
                  <a:srgbClr val="000000"/>
                </a:solidFill>
                <a:latin typeface="华文中宋" panose="02010600040101010101" pitchFamily="2" charset="-122"/>
                <a:ea typeface="华文中宋" panose="02010600040101010101" pitchFamily="2" charset="-122"/>
              </a:rPr>
              <a:t>0</a:t>
            </a:r>
            <a:r>
              <a:rPr lang="zh-CN" altLang="en-US" sz="1600" b="1" dirty="0">
                <a:solidFill>
                  <a:srgbClr val="000000"/>
                </a:solidFill>
                <a:latin typeface="华文中宋" panose="02010600040101010101" pitchFamily="2" charset="-122"/>
                <a:ea typeface="华文中宋" panose="02010600040101010101" pitchFamily="2" charset="-122"/>
              </a:rPr>
              <a:t>号扇区的引导扇区，根据引导扇区中的信息定位</a:t>
            </a:r>
            <a:r>
              <a:rPr lang="en-US" altLang="zh-CN" sz="1600" b="1" dirty="0">
                <a:solidFill>
                  <a:srgbClr val="000000"/>
                </a:solidFill>
                <a:latin typeface="华文中宋" panose="02010600040101010101" pitchFamily="2" charset="-122"/>
                <a:ea typeface="华文中宋" panose="02010600040101010101" pitchFamily="2" charset="-122"/>
              </a:rPr>
              <a:t>FAT</a:t>
            </a:r>
            <a:r>
              <a:rPr lang="zh-CN" altLang="en-US" sz="1600" b="1" dirty="0">
                <a:solidFill>
                  <a:srgbClr val="000000"/>
                </a:solidFill>
                <a:latin typeface="华文中宋" panose="02010600040101010101" pitchFamily="2" charset="-122"/>
                <a:ea typeface="华文中宋" panose="02010600040101010101" pitchFamily="2" charset="-122"/>
              </a:rPr>
              <a:t>表、数据区和根目录的位置</a:t>
            </a:r>
            <a:endParaRPr lang="en-US" altLang="zh-CN" sz="1600" b="1" dirty="0">
              <a:solidFill>
                <a:srgbClr val="000000"/>
              </a:solidFill>
              <a:latin typeface="华文中宋" panose="02010600040101010101" pitchFamily="2" charset="-122"/>
              <a:ea typeface="华文中宋" panose="02010600040101010101" pitchFamily="2" charset="-122"/>
            </a:endParaRPr>
          </a:p>
          <a:p>
            <a:pPr marL="800100" lvl="1" indent="-342900">
              <a:lnSpc>
                <a:spcPts val="2300"/>
              </a:lnSpc>
              <a:buFont typeface="+mj-ea"/>
              <a:buAutoNum type="circleNumDbPlain"/>
            </a:pPr>
            <a:r>
              <a:rPr lang="zh-CN" altLang="en-US" sz="1600" b="1" dirty="0">
                <a:solidFill>
                  <a:srgbClr val="000000"/>
                </a:solidFill>
                <a:latin typeface="华文中宋" panose="02010600040101010101" pitchFamily="2" charset="-122"/>
                <a:ea typeface="华文中宋" panose="02010600040101010101" pitchFamily="2" charset="-122"/>
              </a:rPr>
              <a:t>寻找</a:t>
            </a:r>
            <a:r>
              <a:rPr lang="en-US" altLang="zh-CN" sz="1600" b="1" dirty="0">
                <a:solidFill>
                  <a:srgbClr val="000000"/>
                </a:solidFill>
                <a:latin typeface="华文中宋" panose="02010600040101010101" pitchFamily="2" charset="-122"/>
                <a:ea typeface="华文中宋" panose="02010600040101010101" pitchFamily="2" charset="-122"/>
              </a:rPr>
              <a:t>smart monkey</a:t>
            </a:r>
            <a:r>
              <a:rPr lang="zh-CN" altLang="en-US" sz="1600" b="1" dirty="0">
                <a:solidFill>
                  <a:srgbClr val="000000"/>
                </a:solidFill>
                <a:latin typeface="华文中宋" panose="02010600040101010101" pitchFamily="2" charset="-122"/>
                <a:ea typeface="华文中宋" panose="02010600040101010101" pitchFamily="2" charset="-122"/>
              </a:rPr>
              <a:t>的位置。查看根目录下的每个目录项，寻找名字为</a:t>
            </a:r>
            <a:r>
              <a:rPr lang="en-US" altLang="zh-CN" sz="1600" b="1" dirty="0">
                <a:solidFill>
                  <a:srgbClr val="000000"/>
                </a:solidFill>
                <a:latin typeface="华文中宋" panose="02010600040101010101" pitchFamily="2" charset="-122"/>
                <a:ea typeface="华文中宋" panose="02010600040101010101" pitchFamily="2" charset="-122"/>
              </a:rPr>
              <a:t>smart monkey</a:t>
            </a:r>
            <a:r>
              <a:rPr lang="zh-CN" altLang="en-US" sz="1600" b="1" dirty="0">
                <a:solidFill>
                  <a:srgbClr val="000000"/>
                </a:solidFill>
                <a:latin typeface="华文中宋" panose="02010600040101010101" pitchFamily="2" charset="-122"/>
                <a:ea typeface="华文中宋" panose="02010600040101010101" pitchFamily="2" charset="-122"/>
              </a:rPr>
              <a:t>且具有目录属性的目录项。找到后，查看它的起始簇号为</a:t>
            </a:r>
            <a:r>
              <a:rPr lang="en-US" altLang="zh-CN" sz="1600" b="1" dirty="0">
                <a:solidFill>
                  <a:srgbClr val="000000"/>
                </a:solidFill>
                <a:latin typeface="华文中宋" panose="02010600040101010101" pitchFamily="2" charset="-122"/>
                <a:ea typeface="华文中宋" panose="02010600040101010101" pitchFamily="2" charset="-122"/>
              </a:rPr>
              <a:t>3</a:t>
            </a:r>
          </a:p>
          <a:p>
            <a:pPr marL="800100" lvl="1" indent="-342900">
              <a:lnSpc>
                <a:spcPts val="2300"/>
              </a:lnSpc>
              <a:buFont typeface="+mj-ea"/>
              <a:buAutoNum type="circleNumDbPlain"/>
            </a:pPr>
            <a:r>
              <a:rPr lang="zh-CN" altLang="en-US" sz="1600" b="1" dirty="0">
                <a:solidFill>
                  <a:srgbClr val="000000"/>
                </a:solidFill>
                <a:latin typeface="华文中宋" panose="02010600040101010101" pitchFamily="2" charset="-122"/>
                <a:ea typeface="华文中宋" panose="02010600040101010101" pitchFamily="2" charset="-122"/>
              </a:rPr>
              <a:t>读取</a:t>
            </a:r>
            <a:r>
              <a:rPr lang="en-US" altLang="zh-CN" sz="1600" b="1" dirty="0">
                <a:solidFill>
                  <a:srgbClr val="000000"/>
                </a:solidFill>
                <a:latin typeface="华文中宋" panose="02010600040101010101" pitchFamily="2" charset="-122"/>
                <a:ea typeface="华文中宋" panose="02010600040101010101" pitchFamily="2" charset="-122"/>
              </a:rPr>
              <a:t>smart monkey</a:t>
            </a:r>
            <a:r>
              <a:rPr lang="zh-CN" altLang="en-US" sz="1600" b="1" dirty="0">
                <a:solidFill>
                  <a:srgbClr val="000000"/>
                </a:solidFill>
                <a:latin typeface="华文中宋" panose="02010600040101010101" pitchFamily="2" charset="-122"/>
                <a:ea typeface="华文中宋" panose="02010600040101010101" pitchFamily="2" charset="-122"/>
              </a:rPr>
              <a:t>的起始簇（</a:t>
            </a:r>
            <a:r>
              <a:rPr lang="en-US" altLang="zh-CN" sz="1600" b="1" dirty="0">
                <a:solidFill>
                  <a:srgbClr val="000000"/>
                </a:solidFill>
                <a:latin typeface="华文中宋" panose="02010600040101010101" pitchFamily="2" charset="-122"/>
                <a:ea typeface="华文中宋" panose="02010600040101010101" pitchFamily="2" charset="-122"/>
              </a:rPr>
              <a:t>3</a:t>
            </a:r>
            <a:r>
              <a:rPr lang="zh-CN" altLang="en-US" sz="1600" b="1" dirty="0">
                <a:solidFill>
                  <a:srgbClr val="000000"/>
                </a:solidFill>
                <a:latin typeface="华文中宋" panose="02010600040101010101" pitchFamily="2" charset="-122"/>
                <a:ea typeface="华文中宋" panose="02010600040101010101" pitchFamily="2" charset="-122"/>
              </a:rPr>
              <a:t>号簇）的内容，查找每个目录项，直到找到一个为分配的目录项</a:t>
            </a:r>
            <a:endParaRPr lang="en-US" altLang="zh-CN" sz="1600" b="1" dirty="0">
              <a:solidFill>
                <a:srgbClr val="000000"/>
              </a:solidFill>
              <a:latin typeface="华文中宋" panose="02010600040101010101" pitchFamily="2" charset="-122"/>
              <a:ea typeface="华文中宋" panose="02010600040101010101" pitchFamily="2" charset="-122"/>
            </a:endParaRPr>
          </a:p>
          <a:p>
            <a:pPr marL="800100" lvl="1" indent="-342900">
              <a:lnSpc>
                <a:spcPts val="2300"/>
              </a:lnSpc>
              <a:buFont typeface="+mj-ea"/>
              <a:buAutoNum type="circleNumDbPlain"/>
            </a:pPr>
            <a:r>
              <a:rPr lang="zh-CN" altLang="en-US" sz="1600" b="1" dirty="0">
                <a:solidFill>
                  <a:srgbClr val="000000"/>
                </a:solidFill>
                <a:latin typeface="华文中宋" panose="02010600040101010101" pitchFamily="2" charset="-122"/>
                <a:ea typeface="华文中宋" panose="02010600040101010101" pitchFamily="2" charset="-122"/>
              </a:rPr>
              <a:t>找到可用项后写入文件名</a:t>
            </a:r>
            <a:r>
              <a:rPr lang="en-US" altLang="zh-CN" sz="1600" b="1" dirty="0">
                <a:solidFill>
                  <a:srgbClr val="000000"/>
                </a:solidFill>
                <a:latin typeface="华文中宋" panose="02010600040101010101" pitchFamily="2" charset="-122"/>
                <a:ea typeface="华文中宋" panose="02010600040101010101" pitchFamily="2" charset="-122"/>
              </a:rPr>
              <a:t>yatou.txt</a:t>
            </a:r>
            <a:r>
              <a:rPr lang="zh-CN" altLang="en-US" sz="1600" b="1" dirty="0">
                <a:solidFill>
                  <a:srgbClr val="000000"/>
                </a:solidFill>
                <a:latin typeface="华文中宋" panose="02010600040101010101" pitchFamily="2" charset="-122"/>
                <a:ea typeface="华文中宋" panose="02010600040101010101" pitchFamily="2" charset="-122"/>
              </a:rPr>
              <a:t>，并将文件大小和当前时间写入相应的位置</a:t>
            </a:r>
            <a:endParaRPr lang="en-US" altLang="zh-CN" sz="1600" b="1" dirty="0">
              <a:solidFill>
                <a:srgbClr val="000000"/>
              </a:solidFill>
              <a:latin typeface="华文中宋" panose="02010600040101010101" pitchFamily="2" charset="-122"/>
              <a:ea typeface="华文中宋" panose="02010600040101010101" pitchFamily="2" charset="-122"/>
            </a:endParaRPr>
          </a:p>
          <a:p>
            <a:pPr marL="800100" lvl="1" indent="-342900">
              <a:lnSpc>
                <a:spcPts val="2300"/>
              </a:lnSpc>
              <a:buFont typeface="+mj-ea"/>
              <a:buAutoNum type="circleNumDbPlain"/>
            </a:pPr>
            <a:r>
              <a:rPr lang="zh-CN" altLang="en-US" sz="1600" b="1" dirty="0">
                <a:solidFill>
                  <a:srgbClr val="000000"/>
                </a:solidFill>
                <a:latin typeface="华文中宋" panose="02010600040101010101" pitchFamily="2" charset="-122"/>
                <a:ea typeface="华文中宋" panose="02010600040101010101" pitchFamily="2" charset="-122"/>
              </a:rPr>
              <a:t>为文件内容分配簇空间。转到</a:t>
            </a:r>
            <a:r>
              <a:rPr lang="en-US" altLang="zh-CN" sz="1600" b="1" dirty="0">
                <a:solidFill>
                  <a:srgbClr val="000000"/>
                </a:solidFill>
                <a:latin typeface="华文中宋" panose="02010600040101010101" pitchFamily="2" charset="-122"/>
                <a:ea typeface="华文中宋" panose="02010600040101010101" pitchFamily="2" charset="-122"/>
              </a:rPr>
              <a:t>FAT</a:t>
            </a:r>
            <a:r>
              <a:rPr lang="zh-CN" altLang="en-US" sz="1600" b="1" dirty="0">
                <a:solidFill>
                  <a:srgbClr val="000000"/>
                </a:solidFill>
                <a:latin typeface="华文中宋" panose="02010600040101010101" pitchFamily="2" charset="-122"/>
                <a:ea typeface="华文中宋" panose="02010600040101010101" pitchFamily="2" charset="-122"/>
              </a:rPr>
              <a:t>表，寻找空闲的位置。发现</a:t>
            </a:r>
            <a:r>
              <a:rPr lang="en-US" altLang="zh-CN" sz="1600" b="1" dirty="0">
                <a:solidFill>
                  <a:srgbClr val="000000"/>
                </a:solidFill>
                <a:latin typeface="华文中宋" panose="02010600040101010101" pitchFamily="2" charset="-122"/>
                <a:ea typeface="华文中宋" panose="02010600040101010101" pitchFamily="2" charset="-122"/>
              </a:rPr>
              <a:t>4</a:t>
            </a:r>
            <a:r>
              <a:rPr lang="zh-CN" altLang="en-US" sz="1600" b="1" dirty="0">
                <a:solidFill>
                  <a:srgbClr val="000000"/>
                </a:solidFill>
                <a:latin typeface="华文中宋" panose="02010600040101010101" pitchFamily="2" charset="-122"/>
                <a:ea typeface="华文中宋" panose="02010600040101010101" pitchFamily="2" charset="-122"/>
              </a:rPr>
              <a:t>号</a:t>
            </a:r>
            <a:r>
              <a:rPr lang="en-US" altLang="zh-CN" sz="1600" b="1" dirty="0">
                <a:solidFill>
                  <a:srgbClr val="000000"/>
                </a:solidFill>
                <a:latin typeface="华文中宋" panose="02010600040101010101" pitchFamily="2" charset="-122"/>
                <a:ea typeface="华文中宋" panose="02010600040101010101" pitchFamily="2" charset="-122"/>
              </a:rPr>
              <a:t>FAT</a:t>
            </a:r>
            <a:r>
              <a:rPr lang="zh-CN" altLang="en-US" sz="1600" b="1" dirty="0">
                <a:solidFill>
                  <a:srgbClr val="000000"/>
                </a:solidFill>
                <a:latin typeface="华文中宋" panose="02010600040101010101" pitchFamily="2" charset="-122"/>
                <a:ea typeface="华文中宋" panose="02010600040101010101" pitchFamily="2" charset="-122"/>
              </a:rPr>
              <a:t>表项未使用，这就说明</a:t>
            </a:r>
            <a:r>
              <a:rPr lang="en-US" altLang="zh-CN" sz="1600" b="1" dirty="0">
                <a:solidFill>
                  <a:srgbClr val="000000"/>
                </a:solidFill>
                <a:latin typeface="华文中宋" panose="02010600040101010101" pitchFamily="2" charset="-122"/>
                <a:ea typeface="华文中宋" panose="02010600040101010101" pitchFamily="2" charset="-122"/>
              </a:rPr>
              <a:t>4</a:t>
            </a:r>
            <a:r>
              <a:rPr lang="zh-CN" altLang="en-US" sz="1600" b="1" dirty="0">
                <a:solidFill>
                  <a:srgbClr val="000000"/>
                </a:solidFill>
                <a:latin typeface="华文中宋" panose="02010600040101010101" pitchFamily="2" charset="-122"/>
                <a:ea typeface="华文中宋" panose="02010600040101010101" pitchFamily="2" charset="-122"/>
              </a:rPr>
              <a:t>号簇是空闲的。将</a:t>
            </a:r>
            <a:r>
              <a:rPr lang="en-US" altLang="zh-CN" sz="1600" b="1" dirty="0">
                <a:solidFill>
                  <a:srgbClr val="000000"/>
                </a:solidFill>
                <a:latin typeface="华文中宋" panose="02010600040101010101" pitchFamily="2" charset="-122"/>
                <a:ea typeface="华文中宋" panose="02010600040101010101" pitchFamily="2" charset="-122"/>
              </a:rPr>
              <a:t>4</a:t>
            </a:r>
            <a:r>
              <a:rPr lang="zh-CN" altLang="en-US" sz="1600" b="1" dirty="0">
                <a:solidFill>
                  <a:srgbClr val="000000"/>
                </a:solidFill>
                <a:latin typeface="华文中宋" panose="02010600040101010101" pitchFamily="2" charset="-122"/>
                <a:ea typeface="华文中宋" panose="02010600040101010101" pitchFamily="2" charset="-122"/>
              </a:rPr>
              <a:t>号簇分配给文件，并在</a:t>
            </a:r>
            <a:r>
              <a:rPr lang="en-US" altLang="zh-CN" sz="1600" b="1" dirty="0">
                <a:solidFill>
                  <a:srgbClr val="000000"/>
                </a:solidFill>
                <a:latin typeface="华文中宋" panose="02010600040101010101" pitchFamily="2" charset="-122"/>
                <a:ea typeface="华文中宋" panose="02010600040101010101" pitchFamily="2" charset="-122"/>
              </a:rPr>
              <a:t>4</a:t>
            </a:r>
            <a:r>
              <a:rPr lang="zh-CN" altLang="en-US" sz="1600" b="1" dirty="0">
                <a:solidFill>
                  <a:srgbClr val="000000"/>
                </a:solidFill>
                <a:latin typeface="华文中宋" panose="02010600040101010101" pitchFamily="2" charset="-122"/>
                <a:ea typeface="华文中宋" panose="02010600040101010101" pitchFamily="2" charset="-122"/>
              </a:rPr>
              <a:t>号簇的</a:t>
            </a:r>
            <a:r>
              <a:rPr lang="en-US" altLang="zh-CN" sz="1600" b="1" dirty="0">
                <a:solidFill>
                  <a:srgbClr val="000000"/>
                </a:solidFill>
                <a:latin typeface="华文中宋" panose="02010600040101010101" pitchFamily="2" charset="-122"/>
                <a:ea typeface="华文中宋" panose="02010600040101010101" pitchFamily="2" charset="-122"/>
              </a:rPr>
              <a:t>FAT</a:t>
            </a:r>
            <a:r>
              <a:rPr lang="zh-CN" altLang="en-US" sz="1600" b="1" dirty="0">
                <a:solidFill>
                  <a:srgbClr val="000000"/>
                </a:solidFill>
                <a:latin typeface="华文中宋" panose="02010600040101010101" pitchFamily="2" charset="-122"/>
                <a:ea typeface="华文中宋" panose="02010600040101010101" pitchFamily="2" charset="-122"/>
              </a:rPr>
              <a:t>表项内写入结束标记</a:t>
            </a:r>
            <a:endParaRPr lang="en-US" altLang="zh-CN" sz="1600" b="1" dirty="0">
              <a:solidFill>
                <a:srgbClr val="000000"/>
              </a:solidFill>
              <a:latin typeface="华文中宋" panose="02010600040101010101" pitchFamily="2" charset="-122"/>
              <a:ea typeface="华文中宋" panose="02010600040101010101" pitchFamily="2" charset="-122"/>
            </a:endParaRPr>
          </a:p>
          <a:p>
            <a:pPr marL="800100" lvl="1" indent="-342900">
              <a:lnSpc>
                <a:spcPts val="2300"/>
              </a:lnSpc>
              <a:buFont typeface="+mj-ea"/>
              <a:buAutoNum type="circleNumDbPlain"/>
            </a:pPr>
            <a:r>
              <a:rPr lang="zh-CN" altLang="en-US" sz="1600" b="1" dirty="0">
                <a:solidFill>
                  <a:srgbClr val="000000"/>
                </a:solidFill>
                <a:latin typeface="华文中宋" panose="02010600040101010101" pitchFamily="2" charset="-122"/>
                <a:ea typeface="华文中宋" panose="02010600040101010101" pitchFamily="2" charset="-122"/>
              </a:rPr>
              <a:t>将簇号</a:t>
            </a:r>
            <a:r>
              <a:rPr lang="en-US" altLang="zh-CN" sz="1600" b="1" dirty="0">
                <a:solidFill>
                  <a:srgbClr val="000000"/>
                </a:solidFill>
                <a:latin typeface="华文中宋" panose="02010600040101010101" pitchFamily="2" charset="-122"/>
                <a:ea typeface="华文中宋" panose="02010600040101010101" pitchFamily="2" charset="-122"/>
              </a:rPr>
              <a:t>4</a:t>
            </a:r>
            <a:r>
              <a:rPr lang="zh-CN" altLang="en-US" sz="1600" b="1" dirty="0">
                <a:solidFill>
                  <a:srgbClr val="000000"/>
                </a:solidFill>
                <a:latin typeface="华文中宋" panose="02010600040101010101" pitchFamily="2" charset="-122"/>
                <a:ea typeface="华文中宋" panose="02010600040101010101" pitchFamily="2" charset="-122"/>
              </a:rPr>
              <a:t>写入文件目录项的起始簇号区域。将文件的前</a:t>
            </a:r>
            <a:r>
              <a:rPr lang="en-US" altLang="zh-CN" sz="1600" b="1" dirty="0">
                <a:solidFill>
                  <a:srgbClr val="000000"/>
                </a:solidFill>
                <a:latin typeface="华文中宋" panose="02010600040101010101" pitchFamily="2" charset="-122"/>
                <a:ea typeface="华文中宋" panose="02010600040101010101" pitchFamily="2" charset="-122"/>
              </a:rPr>
              <a:t>4096</a:t>
            </a:r>
            <a:r>
              <a:rPr lang="zh-CN" altLang="en-US" sz="1600" b="1" dirty="0">
                <a:solidFill>
                  <a:srgbClr val="000000"/>
                </a:solidFill>
                <a:latin typeface="华文中宋" panose="02010600040101010101" pitchFamily="2" charset="-122"/>
                <a:ea typeface="华文中宋" panose="02010600040101010101" pitchFamily="2" charset="-122"/>
              </a:rPr>
              <a:t>字节写入到</a:t>
            </a:r>
            <a:r>
              <a:rPr lang="en-US" altLang="zh-CN" sz="1600" b="1" dirty="0">
                <a:solidFill>
                  <a:srgbClr val="000000"/>
                </a:solidFill>
                <a:latin typeface="华文中宋" panose="02010600040101010101" pitchFamily="2" charset="-122"/>
                <a:ea typeface="华文中宋" panose="02010600040101010101" pitchFamily="2" charset="-122"/>
              </a:rPr>
              <a:t>4</a:t>
            </a:r>
            <a:r>
              <a:rPr lang="zh-CN" altLang="en-US" sz="1600" b="1" dirty="0">
                <a:solidFill>
                  <a:srgbClr val="000000"/>
                </a:solidFill>
                <a:latin typeface="华文中宋" panose="02010600040101010101" pitchFamily="2" charset="-122"/>
                <a:ea typeface="华文中宋" panose="02010600040101010101" pitchFamily="2" charset="-122"/>
              </a:rPr>
              <a:t>号簇中，还剩下</a:t>
            </a:r>
            <a:r>
              <a:rPr lang="en-US" altLang="zh-CN" sz="1600" b="1" dirty="0">
                <a:solidFill>
                  <a:srgbClr val="000000"/>
                </a:solidFill>
                <a:latin typeface="华文中宋" panose="02010600040101010101" pitchFamily="2" charset="-122"/>
                <a:ea typeface="华文中宋" panose="02010600040101010101" pitchFamily="2" charset="-122"/>
              </a:rPr>
              <a:t>904</a:t>
            </a:r>
            <a:r>
              <a:rPr lang="zh-CN" altLang="en-US" sz="1600" b="1" dirty="0">
                <a:solidFill>
                  <a:srgbClr val="000000"/>
                </a:solidFill>
                <a:latin typeface="华文中宋" panose="02010600040101010101" pitchFamily="2" charset="-122"/>
                <a:ea typeface="华文中宋" panose="02010600040101010101" pitchFamily="2" charset="-122"/>
              </a:rPr>
              <a:t>字节，还需要再为其分配一个簇</a:t>
            </a:r>
            <a:endParaRPr lang="en-US" altLang="zh-CN" sz="1600" b="1" dirty="0">
              <a:solidFill>
                <a:srgbClr val="000000"/>
              </a:solidFill>
              <a:latin typeface="华文中宋" panose="02010600040101010101" pitchFamily="2" charset="-122"/>
              <a:ea typeface="华文中宋" panose="02010600040101010101" pitchFamily="2" charset="-122"/>
            </a:endParaRPr>
          </a:p>
          <a:p>
            <a:pPr marL="800100" lvl="1" indent="-342900">
              <a:lnSpc>
                <a:spcPts val="2300"/>
              </a:lnSpc>
              <a:buFont typeface="+mj-ea"/>
              <a:buAutoNum type="circleNumDbPlain"/>
            </a:pPr>
            <a:r>
              <a:rPr lang="zh-CN" altLang="en-US" sz="1600" b="1" dirty="0">
                <a:solidFill>
                  <a:srgbClr val="000000"/>
                </a:solidFill>
                <a:latin typeface="华文中宋" panose="02010600040101010101" pitchFamily="2" charset="-122"/>
                <a:ea typeface="华文中宋" panose="02010600040101010101" pitchFamily="2" charset="-122"/>
              </a:rPr>
              <a:t>在</a:t>
            </a:r>
            <a:r>
              <a:rPr lang="en-US" altLang="zh-CN" sz="1600" b="1" dirty="0">
                <a:solidFill>
                  <a:srgbClr val="000000"/>
                </a:solidFill>
                <a:latin typeface="华文中宋" panose="02010600040101010101" pitchFamily="2" charset="-122"/>
                <a:ea typeface="华文中宋" panose="02010600040101010101" pitchFamily="2" charset="-122"/>
              </a:rPr>
              <a:t>FAT</a:t>
            </a:r>
            <a:r>
              <a:rPr lang="zh-CN" altLang="en-US" sz="1600" b="1" dirty="0">
                <a:solidFill>
                  <a:srgbClr val="000000"/>
                </a:solidFill>
                <a:latin typeface="华文中宋" panose="02010600040101010101" pitchFamily="2" charset="-122"/>
                <a:ea typeface="华文中宋" panose="02010600040101010101" pitchFamily="2" charset="-122"/>
              </a:rPr>
              <a:t>表中继续寻找为分配簇，找到</a:t>
            </a:r>
            <a:r>
              <a:rPr lang="en-US" altLang="zh-CN" sz="1600" b="1" dirty="0">
                <a:solidFill>
                  <a:srgbClr val="000000"/>
                </a:solidFill>
                <a:latin typeface="华文中宋" panose="02010600040101010101" pitchFamily="2" charset="-122"/>
                <a:ea typeface="华文中宋" panose="02010600040101010101" pitchFamily="2" charset="-122"/>
              </a:rPr>
              <a:t>5</a:t>
            </a:r>
            <a:r>
              <a:rPr lang="zh-CN" altLang="en-US" sz="1600" b="1" dirty="0">
                <a:solidFill>
                  <a:srgbClr val="000000"/>
                </a:solidFill>
                <a:latin typeface="华文中宋" panose="02010600040101010101" pitchFamily="2" charset="-122"/>
                <a:ea typeface="华文中宋" panose="02010600040101010101" pitchFamily="2" charset="-122"/>
              </a:rPr>
              <a:t>号簇为空闲未使用（</a:t>
            </a:r>
            <a:r>
              <a:rPr lang="en-US" altLang="zh-CN" sz="1600" b="1" dirty="0">
                <a:solidFill>
                  <a:srgbClr val="000000"/>
                </a:solidFill>
                <a:latin typeface="华文中宋" panose="02010600040101010101" pitchFamily="2" charset="-122"/>
                <a:ea typeface="华文中宋" panose="02010600040101010101" pitchFamily="2" charset="-122"/>
              </a:rPr>
              <a:t>FAT</a:t>
            </a:r>
            <a:r>
              <a:rPr lang="zh-CN" altLang="en-US" sz="1600" b="1" dirty="0">
                <a:solidFill>
                  <a:srgbClr val="000000"/>
                </a:solidFill>
                <a:latin typeface="华文中宋" panose="02010600040101010101" pitchFamily="2" charset="-122"/>
                <a:ea typeface="华文中宋" panose="02010600040101010101" pitchFamily="2" charset="-122"/>
              </a:rPr>
              <a:t>表项为</a:t>
            </a:r>
            <a:r>
              <a:rPr lang="en-US" altLang="zh-CN" sz="1600" b="1" dirty="0">
                <a:solidFill>
                  <a:srgbClr val="000000"/>
                </a:solidFill>
                <a:latin typeface="华文中宋" panose="02010600040101010101" pitchFamily="2" charset="-122"/>
                <a:ea typeface="华文中宋" panose="02010600040101010101" pitchFamily="2" charset="-122"/>
              </a:rPr>
              <a:t>0</a:t>
            </a:r>
            <a:r>
              <a:rPr lang="zh-CN" altLang="en-US" sz="1600" b="1" dirty="0">
                <a:solidFill>
                  <a:srgbClr val="000000"/>
                </a:solidFill>
                <a:latin typeface="华文中宋" panose="02010600040101010101" pitchFamily="2" charset="-122"/>
                <a:ea typeface="华文中宋" panose="02010600040101010101" pitchFamily="2" charset="-122"/>
              </a:rPr>
              <a:t>）</a:t>
            </a:r>
            <a:endParaRPr lang="en-US" altLang="zh-CN" sz="1600" b="1" dirty="0">
              <a:solidFill>
                <a:srgbClr val="000000"/>
              </a:solidFill>
              <a:latin typeface="华文中宋" panose="02010600040101010101" pitchFamily="2" charset="-122"/>
              <a:ea typeface="华文中宋" panose="02010600040101010101" pitchFamily="2" charset="-122"/>
            </a:endParaRPr>
          </a:p>
          <a:p>
            <a:pPr marL="800100" lvl="1" indent="-342900">
              <a:lnSpc>
                <a:spcPts val="2300"/>
              </a:lnSpc>
              <a:buFont typeface="+mj-ea"/>
              <a:buAutoNum type="circleNumDbPlain"/>
            </a:pPr>
            <a:r>
              <a:rPr lang="zh-CN" altLang="en-US" sz="1600" b="1" dirty="0">
                <a:solidFill>
                  <a:srgbClr val="000000"/>
                </a:solidFill>
                <a:latin typeface="华文中宋" panose="02010600040101010101" pitchFamily="2" charset="-122"/>
                <a:ea typeface="华文中宋" panose="02010600040101010101" pitchFamily="2" charset="-122"/>
              </a:rPr>
              <a:t>将文件第一簇（即</a:t>
            </a:r>
            <a:r>
              <a:rPr lang="en-US" altLang="zh-CN" sz="1600" b="1" dirty="0">
                <a:solidFill>
                  <a:srgbClr val="000000"/>
                </a:solidFill>
                <a:latin typeface="华文中宋" panose="02010600040101010101" pitchFamily="2" charset="-122"/>
                <a:ea typeface="华文中宋" panose="02010600040101010101" pitchFamily="2" charset="-122"/>
              </a:rPr>
              <a:t>4</a:t>
            </a:r>
            <a:r>
              <a:rPr lang="zh-CN" altLang="en-US" sz="1600" b="1" dirty="0">
                <a:solidFill>
                  <a:srgbClr val="000000"/>
                </a:solidFill>
                <a:latin typeface="华文中宋" panose="02010600040101010101" pitchFamily="2" charset="-122"/>
                <a:ea typeface="华文中宋" panose="02010600040101010101" pitchFamily="2" charset="-122"/>
              </a:rPr>
              <a:t>号簇）的</a:t>
            </a:r>
            <a:r>
              <a:rPr lang="en-US" altLang="zh-CN" sz="1600" b="1" dirty="0">
                <a:solidFill>
                  <a:srgbClr val="000000"/>
                </a:solidFill>
                <a:latin typeface="华文中宋" panose="02010600040101010101" pitchFamily="2" charset="-122"/>
                <a:ea typeface="华文中宋" panose="02010600040101010101" pitchFamily="2" charset="-122"/>
              </a:rPr>
              <a:t>FAT</a:t>
            </a:r>
            <a:r>
              <a:rPr lang="zh-CN" altLang="en-US" sz="1600" b="1" dirty="0">
                <a:solidFill>
                  <a:srgbClr val="000000"/>
                </a:solidFill>
                <a:latin typeface="华文中宋" panose="02010600040101010101" pitchFamily="2" charset="-122"/>
                <a:ea typeface="华文中宋" panose="02010600040101010101" pitchFamily="2" charset="-122"/>
              </a:rPr>
              <a:t>表项值改写为</a:t>
            </a:r>
            <a:r>
              <a:rPr lang="en-US" altLang="zh-CN" sz="1600" b="1" dirty="0">
                <a:solidFill>
                  <a:srgbClr val="000000"/>
                </a:solidFill>
                <a:latin typeface="华文中宋" panose="02010600040101010101" pitchFamily="2" charset="-122"/>
                <a:ea typeface="华文中宋" panose="02010600040101010101" pitchFamily="2" charset="-122"/>
              </a:rPr>
              <a:t>5</a:t>
            </a:r>
            <a:r>
              <a:rPr lang="zh-CN" altLang="en-US" sz="1600" b="1" dirty="0">
                <a:solidFill>
                  <a:srgbClr val="000000"/>
                </a:solidFill>
                <a:latin typeface="华文中宋" panose="02010600040101010101" pitchFamily="2" charset="-122"/>
                <a:ea typeface="华文中宋" panose="02010600040101010101" pitchFamily="2" charset="-122"/>
              </a:rPr>
              <a:t>，将文件的最后</a:t>
            </a:r>
            <a:r>
              <a:rPr lang="en-US" altLang="zh-CN" sz="1600" b="1" dirty="0">
                <a:solidFill>
                  <a:srgbClr val="000000"/>
                </a:solidFill>
                <a:latin typeface="华文中宋" panose="02010600040101010101" pitchFamily="2" charset="-122"/>
                <a:ea typeface="华文中宋" panose="02010600040101010101" pitchFamily="2" charset="-122"/>
              </a:rPr>
              <a:t>904</a:t>
            </a:r>
            <a:r>
              <a:rPr lang="zh-CN" altLang="en-US" sz="1600" b="1" dirty="0">
                <a:solidFill>
                  <a:srgbClr val="000000"/>
                </a:solidFill>
                <a:latin typeface="华文中宋" panose="02010600040101010101" pitchFamily="2" charset="-122"/>
                <a:ea typeface="华文中宋" panose="02010600040101010101" pitchFamily="2" charset="-122"/>
              </a:rPr>
              <a:t>字节写入</a:t>
            </a:r>
            <a:r>
              <a:rPr lang="en-US" altLang="zh-CN" sz="1600" b="1" dirty="0">
                <a:solidFill>
                  <a:srgbClr val="000000"/>
                </a:solidFill>
                <a:latin typeface="华文中宋" panose="02010600040101010101" pitchFamily="2" charset="-122"/>
                <a:ea typeface="华文中宋" panose="02010600040101010101" pitchFamily="2" charset="-122"/>
              </a:rPr>
              <a:t>5</a:t>
            </a:r>
            <a:r>
              <a:rPr lang="zh-CN" altLang="en-US" sz="1600" b="1" dirty="0">
                <a:solidFill>
                  <a:srgbClr val="000000"/>
                </a:solidFill>
                <a:latin typeface="华文中宋" panose="02010600040101010101" pitchFamily="2" charset="-122"/>
                <a:ea typeface="华文中宋" panose="02010600040101010101" pitchFamily="2" charset="-122"/>
              </a:rPr>
              <a:t>号簇</a:t>
            </a:r>
            <a:endParaRPr lang="en-US" altLang="zh-CN" sz="1600" b="1" dirty="0">
              <a:solidFill>
                <a:srgbClr val="000000"/>
              </a:solidFill>
              <a:latin typeface="华文中宋" panose="02010600040101010101" pitchFamily="2" charset="-122"/>
              <a:ea typeface="华文中宋" panose="02010600040101010101" pitchFamily="2" charset="-122"/>
            </a:endParaRPr>
          </a:p>
          <a:p>
            <a:pPr marL="800100" lvl="1" indent="-342900">
              <a:lnSpc>
                <a:spcPts val="2300"/>
              </a:lnSpc>
              <a:buFont typeface="+mj-ea"/>
              <a:buAutoNum type="circleNumDbPlain"/>
            </a:pPr>
            <a:r>
              <a:rPr lang="zh-CN" altLang="en-US" sz="1600" b="1" dirty="0">
                <a:solidFill>
                  <a:srgbClr val="000000"/>
                </a:solidFill>
                <a:latin typeface="华文中宋" panose="02010600040101010101" pitchFamily="2" charset="-122"/>
                <a:ea typeface="华文中宋" panose="02010600040101010101" pitchFamily="2" charset="-122"/>
              </a:rPr>
              <a:t>在</a:t>
            </a:r>
            <a:r>
              <a:rPr lang="en-US" altLang="zh-CN" sz="1600" b="1" dirty="0">
                <a:solidFill>
                  <a:srgbClr val="000000"/>
                </a:solidFill>
                <a:latin typeface="华文中宋" panose="02010600040101010101" pitchFamily="2" charset="-122"/>
                <a:ea typeface="华文中宋" panose="02010600040101010101" pitchFamily="2" charset="-122"/>
              </a:rPr>
              <a:t>5</a:t>
            </a:r>
            <a:r>
              <a:rPr lang="zh-CN" altLang="en-US" sz="1600" b="1" dirty="0">
                <a:solidFill>
                  <a:srgbClr val="000000"/>
                </a:solidFill>
                <a:latin typeface="华文中宋" panose="02010600040101010101" pitchFamily="2" charset="-122"/>
                <a:ea typeface="华文中宋" panose="02010600040101010101" pitchFamily="2" charset="-122"/>
              </a:rPr>
              <a:t>号簇的</a:t>
            </a:r>
            <a:r>
              <a:rPr lang="en-US" altLang="zh-CN" sz="1600" b="1" dirty="0">
                <a:solidFill>
                  <a:srgbClr val="000000"/>
                </a:solidFill>
                <a:latin typeface="华文中宋" panose="02010600040101010101" pitchFamily="2" charset="-122"/>
                <a:ea typeface="华文中宋" panose="02010600040101010101" pitchFamily="2" charset="-122"/>
              </a:rPr>
              <a:t>FAT</a:t>
            </a:r>
            <a:r>
              <a:rPr lang="zh-CN" altLang="en-US" sz="1600" b="1" dirty="0">
                <a:solidFill>
                  <a:srgbClr val="000000"/>
                </a:solidFill>
                <a:latin typeface="华文中宋" panose="02010600040101010101" pitchFamily="2" charset="-122"/>
                <a:ea typeface="华文中宋" panose="02010600040101010101" pitchFamily="2" charset="-122"/>
              </a:rPr>
              <a:t>表项内写入结束标记   </a:t>
            </a:r>
          </a:p>
        </p:txBody>
      </p:sp>
      <p:sp>
        <p:nvSpPr>
          <p:cNvPr id="5" name="灯片编号占位符 4">
            <a:extLst>
              <a:ext uri="{FF2B5EF4-FFF2-40B4-BE49-F238E27FC236}">
                <a16:creationId xmlns:a16="http://schemas.microsoft.com/office/drawing/2014/main" id="{4881CF44-18DF-4F42-929A-BA7035656380}"/>
              </a:ext>
            </a:extLst>
          </p:cNvPr>
          <p:cNvSpPr>
            <a:spLocks noGrp="1"/>
          </p:cNvSpPr>
          <p:nvPr>
            <p:ph type="sldNum" sz="quarter" idx="12"/>
          </p:nvPr>
        </p:nvSpPr>
        <p:spPr/>
        <p:txBody>
          <a:bodyPr/>
          <a:lstStyle/>
          <a:p>
            <a:fld id="{B10D5614-B734-4280-8F57-1D4947433C97}" type="slidenum">
              <a:rPr lang="en-US" smtClean="0"/>
              <a:pPr/>
              <a:t>106</a:t>
            </a:fld>
            <a:endParaRPr lang="en-US" dirty="0"/>
          </a:p>
        </p:txBody>
      </p:sp>
    </p:spTree>
    <p:extLst>
      <p:ext uri="{BB962C8B-B14F-4D97-AF65-F5344CB8AC3E}">
        <p14:creationId xmlns:p14="http://schemas.microsoft.com/office/powerpoint/2010/main" val="85321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85</a:t>
            </a:r>
            <a:endParaRPr lang="en-US" sz="1100" b="1" dirty="0">
              <a:solidFill>
                <a:prstClr val="white"/>
              </a:solidFill>
            </a:endParaRPr>
          </a:p>
        </p:txBody>
      </p:sp>
      <p:sp>
        <p:nvSpPr>
          <p:cNvPr id="8" name="矩形 7"/>
          <p:cNvSpPr/>
          <p:nvPr/>
        </p:nvSpPr>
        <p:spPr>
          <a:xfrm>
            <a:off x="8050430" y="6488668"/>
            <a:ext cx="1093569" cy="369332"/>
          </a:xfrm>
          <a:prstGeom prst="rect">
            <a:avLst/>
          </a:prstGeom>
        </p:spPr>
        <p:txBody>
          <a:bodyPr wrap="none">
            <a:spAutoFit/>
          </a:bodyPr>
          <a:lstStyle/>
          <a:p>
            <a:r>
              <a:rPr lang="en-US" altLang="zh-CN" b="1" dirty="0">
                <a:solidFill>
                  <a:srgbClr val="FF0000"/>
                </a:solidFill>
                <a:latin typeface="华文中宋" panose="02010600040101010101" pitchFamily="2" charset="-122"/>
                <a:ea typeface="华文中宋" panose="02010600040101010101" pitchFamily="2" charset="-122"/>
              </a:rPr>
              <a:t>FAT</a:t>
            </a:r>
            <a:r>
              <a:rPr lang="zh-CN" altLang="en-US" b="1" dirty="0">
                <a:solidFill>
                  <a:srgbClr val="FF0000"/>
                </a:solidFill>
                <a:latin typeface="华文中宋" panose="02010600040101010101" pitchFamily="2" charset="-122"/>
                <a:ea typeface="华文中宋" panose="02010600040101010101" pitchFamily="2" charset="-122"/>
              </a:rPr>
              <a:t>原理</a:t>
            </a:r>
            <a:endParaRPr lang="zh-CN" altLang="en-US" dirty="0">
              <a:solidFill>
                <a:srgbClr val="5C5C5C"/>
              </a:solidFill>
            </a:endParaRPr>
          </a:p>
        </p:txBody>
      </p:sp>
      <p:sp>
        <p:nvSpPr>
          <p:cNvPr id="3" name="矩形 2"/>
          <p:cNvSpPr/>
          <p:nvPr/>
        </p:nvSpPr>
        <p:spPr>
          <a:xfrm>
            <a:off x="637302" y="608296"/>
            <a:ext cx="7999914" cy="3041858"/>
          </a:xfrm>
          <a:prstGeom prst="rect">
            <a:avLst/>
          </a:prstGeom>
        </p:spPr>
        <p:txBody>
          <a:bodyPr wrap="square">
            <a:spAutoFit/>
          </a:bodyPr>
          <a:lstStyle/>
          <a:p>
            <a:pPr marL="285750" indent="-285750">
              <a:lnSpc>
                <a:spcPts val="2300"/>
              </a:lnSpc>
              <a:buFont typeface="Wingdings" panose="05000000000000000000" pitchFamily="2" charset="2"/>
              <a:buChar char="Ø"/>
            </a:pPr>
            <a:r>
              <a:rPr lang="zh-CN" altLang="en-US" sz="1600" b="1" dirty="0">
                <a:solidFill>
                  <a:srgbClr val="FF0000"/>
                </a:solidFill>
                <a:latin typeface="华文中宋" panose="02010600040101010101" pitchFamily="2" charset="-122"/>
                <a:ea typeface="华文中宋" panose="02010600040101010101" pitchFamily="2" charset="-122"/>
              </a:rPr>
              <a:t>删除文件</a:t>
            </a:r>
            <a:r>
              <a:rPr lang="zh-CN" altLang="en-US" sz="1600" b="1" dirty="0">
                <a:solidFill>
                  <a:srgbClr val="000000"/>
                </a:solidFill>
                <a:latin typeface="华文中宋" panose="02010600040101010101" pitchFamily="2" charset="-122"/>
                <a:ea typeface="华文中宋" panose="02010600040101010101" pitchFamily="2" charset="-122"/>
              </a:rPr>
              <a:t>：现在我们将前面例子中建立的“</a:t>
            </a:r>
            <a:r>
              <a:rPr lang="en-US" altLang="zh-CN" sz="1600" b="1" dirty="0">
                <a:solidFill>
                  <a:srgbClr val="000000"/>
                </a:solidFill>
                <a:latin typeface="华文中宋" panose="02010600040101010101" pitchFamily="2" charset="-122"/>
                <a:ea typeface="华文中宋" panose="02010600040101010101" pitchFamily="2" charset="-122"/>
              </a:rPr>
              <a:t>smart monkey\yatou.txt”</a:t>
            </a:r>
            <a:r>
              <a:rPr lang="zh-CN" altLang="en-US" sz="1600" b="1" dirty="0">
                <a:solidFill>
                  <a:srgbClr val="000000"/>
                </a:solidFill>
                <a:latin typeface="华文中宋" panose="02010600040101010101" pitchFamily="2" charset="-122"/>
                <a:ea typeface="华文中宋" panose="02010600040101010101" pitchFamily="2" charset="-122"/>
              </a:rPr>
              <a:t>文件删除</a:t>
            </a:r>
            <a:endParaRPr lang="en-US" altLang="zh-CN" sz="1600" b="1" dirty="0">
              <a:solidFill>
                <a:srgbClr val="000000"/>
              </a:solidFill>
              <a:latin typeface="华文中宋" panose="02010600040101010101" pitchFamily="2" charset="-122"/>
              <a:ea typeface="华文中宋" panose="02010600040101010101" pitchFamily="2" charset="-122"/>
            </a:endParaRPr>
          </a:p>
          <a:p>
            <a:pPr marL="800100" lvl="1" indent="-342900">
              <a:lnSpc>
                <a:spcPts val="2300"/>
              </a:lnSpc>
              <a:buFont typeface="+mj-ea"/>
              <a:buAutoNum type="circleNumDbPlain"/>
            </a:pPr>
            <a:r>
              <a:rPr lang="zh-CN" altLang="en-US" sz="1600" b="1" dirty="0">
                <a:solidFill>
                  <a:srgbClr val="000000"/>
                </a:solidFill>
                <a:latin typeface="华文中宋" panose="02010600040101010101" pitchFamily="2" charset="-122"/>
                <a:ea typeface="华文中宋" panose="02010600040101010101" pitchFamily="2" charset="-122"/>
              </a:rPr>
              <a:t>从卷</a:t>
            </a:r>
            <a:r>
              <a:rPr lang="en-US" altLang="zh-CN" sz="1600" b="1" dirty="0">
                <a:solidFill>
                  <a:srgbClr val="000000"/>
                </a:solidFill>
                <a:latin typeface="华文中宋" panose="02010600040101010101" pitchFamily="2" charset="-122"/>
                <a:ea typeface="华文中宋" panose="02010600040101010101" pitchFamily="2" charset="-122"/>
              </a:rPr>
              <a:t>0</a:t>
            </a:r>
            <a:r>
              <a:rPr lang="zh-CN" altLang="en-US" sz="1600" b="1" dirty="0">
                <a:solidFill>
                  <a:srgbClr val="000000"/>
                </a:solidFill>
                <a:latin typeface="华文中宋" panose="02010600040101010101" pitchFamily="2" charset="-122"/>
                <a:ea typeface="华文中宋" panose="02010600040101010101" pitchFamily="2" charset="-122"/>
              </a:rPr>
              <a:t>号扇区读取引导扇区，根据引导扇区中的信息定位</a:t>
            </a:r>
            <a:r>
              <a:rPr lang="en-US" altLang="zh-CN" sz="1600" b="1" dirty="0">
                <a:solidFill>
                  <a:srgbClr val="000000"/>
                </a:solidFill>
                <a:latin typeface="华文中宋" panose="02010600040101010101" pitchFamily="2" charset="-122"/>
                <a:ea typeface="华文中宋" panose="02010600040101010101" pitchFamily="2" charset="-122"/>
              </a:rPr>
              <a:t>FAT</a:t>
            </a:r>
            <a:r>
              <a:rPr lang="zh-CN" altLang="en-US" sz="1600" b="1" dirty="0">
                <a:solidFill>
                  <a:srgbClr val="000000"/>
                </a:solidFill>
                <a:latin typeface="华文中宋" panose="02010600040101010101" pitchFamily="2" charset="-122"/>
                <a:ea typeface="华文中宋" panose="02010600040101010101" pitchFamily="2" charset="-122"/>
              </a:rPr>
              <a:t>表、数据区和根目录的位置</a:t>
            </a:r>
            <a:endParaRPr lang="en-US" altLang="zh-CN" sz="1600" b="1" dirty="0">
              <a:solidFill>
                <a:srgbClr val="000000"/>
              </a:solidFill>
              <a:latin typeface="华文中宋" panose="02010600040101010101" pitchFamily="2" charset="-122"/>
              <a:ea typeface="华文中宋" panose="02010600040101010101" pitchFamily="2" charset="-122"/>
            </a:endParaRPr>
          </a:p>
          <a:p>
            <a:pPr marL="800100" lvl="1" indent="-342900">
              <a:lnSpc>
                <a:spcPts val="2300"/>
              </a:lnSpc>
              <a:buFont typeface="+mj-ea"/>
              <a:buAutoNum type="circleNumDbPlain"/>
            </a:pPr>
            <a:r>
              <a:rPr lang="zh-CN" altLang="en-US" sz="1600" b="1" dirty="0">
                <a:solidFill>
                  <a:srgbClr val="000000"/>
                </a:solidFill>
                <a:latin typeface="华文中宋" panose="02010600040101010101" pitchFamily="2" charset="-122"/>
                <a:ea typeface="华文中宋" panose="02010600040101010101" pitchFamily="2" charset="-122"/>
              </a:rPr>
              <a:t>在根目录下寻找名字为</a:t>
            </a:r>
            <a:r>
              <a:rPr lang="en-US" altLang="zh-CN" sz="1600" b="1" dirty="0">
                <a:solidFill>
                  <a:srgbClr val="000000"/>
                </a:solidFill>
                <a:latin typeface="华文中宋" panose="02010600040101010101" pitchFamily="2" charset="-122"/>
                <a:ea typeface="华文中宋" panose="02010600040101010101" pitchFamily="2" charset="-122"/>
              </a:rPr>
              <a:t>smart monkey</a:t>
            </a:r>
            <a:r>
              <a:rPr lang="zh-CN" altLang="en-US" sz="1600" b="1" dirty="0">
                <a:solidFill>
                  <a:srgbClr val="000000"/>
                </a:solidFill>
                <a:latin typeface="华文中宋" panose="02010600040101010101" pitchFamily="2" charset="-122"/>
                <a:ea typeface="华文中宋" panose="02010600040101010101" pitchFamily="2" charset="-122"/>
              </a:rPr>
              <a:t>且具有目录属性的目录项</a:t>
            </a:r>
            <a:endParaRPr lang="en-US" altLang="zh-CN" sz="1600" b="1" dirty="0">
              <a:solidFill>
                <a:srgbClr val="000000"/>
              </a:solidFill>
              <a:latin typeface="华文中宋" panose="02010600040101010101" pitchFamily="2" charset="-122"/>
              <a:ea typeface="华文中宋" panose="02010600040101010101" pitchFamily="2" charset="-122"/>
            </a:endParaRPr>
          </a:p>
          <a:p>
            <a:pPr marL="800100" lvl="1" indent="-342900">
              <a:lnSpc>
                <a:spcPts val="2300"/>
              </a:lnSpc>
              <a:buFont typeface="+mj-ea"/>
              <a:buAutoNum type="circleNumDbPlain"/>
            </a:pPr>
            <a:r>
              <a:rPr lang="zh-CN" altLang="en-US" sz="1600" b="1" dirty="0">
                <a:solidFill>
                  <a:srgbClr val="000000"/>
                </a:solidFill>
                <a:latin typeface="华文中宋" panose="02010600040101010101" pitchFamily="2" charset="-122"/>
                <a:ea typeface="华文中宋" panose="02010600040101010101" pitchFamily="2" charset="-122"/>
              </a:rPr>
              <a:t>由</a:t>
            </a:r>
            <a:r>
              <a:rPr lang="en-US" altLang="zh-CN" sz="1600" b="1" dirty="0">
                <a:solidFill>
                  <a:srgbClr val="000000"/>
                </a:solidFill>
                <a:latin typeface="华文中宋" panose="02010600040101010101" pitchFamily="2" charset="-122"/>
                <a:ea typeface="华文中宋" panose="02010600040101010101" pitchFamily="2" charset="-122"/>
              </a:rPr>
              <a:t>smart monkey</a:t>
            </a:r>
            <a:r>
              <a:rPr lang="zh-CN" altLang="en-US" sz="1600" b="1" dirty="0">
                <a:solidFill>
                  <a:srgbClr val="000000"/>
                </a:solidFill>
                <a:latin typeface="华文中宋" panose="02010600040101010101" pitchFamily="2" charset="-122"/>
                <a:ea typeface="华文中宋" panose="02010600040101010101" pitchFamily="2" charset="-122"/>
              </a:rPr>
              <a:t>的目录项中获取它的起始簇号为</a:t>
            </a:r>
            <a:r>
              <a:rPr lang="en-US" altLang="zh-CN" sz="1600" b="1" dirty="0">
                <a:solidFill>
                  <a:srgbClr val="000000"/>
                </a:solidFill>
                <a:latin typeface="华文中宋" panose="02010600040101010101" pitchFamily="2" charset="-122"/>
                <a:ea typeface="华文中宋" panose="02010600040101010101" pitchFamily="2" charset="-122"/>
              </a:rPr>
              <a:t>3</a:t>
            </a:r>
            <a:r>
              <a:rPr lang="zh-CN" altLang="en-US" sz="1600" b="1" dirty="0">
                <a:solidFill>
                  <a:srgbClr val="000000"/>
                </a:solidFill>
                <a:latin typeface="华文中宋" panose="02010600040101010101" pitchFamily="2" charset="-122"/>
                <a:ea typeface="华文中宋" panose="02010600040101010101" pitchFamily="2" charset="-122"/>
              </a:rPr>
              <a:t>，到</a:t>
            </a:r>
            <a:r>
              <a:rPr lang="en-US" altLang="zh-CN" sz="1600" b="1" dirty="0">
                <a:solidFill>
                  <a:srgbClr val="000000"/>
                </a:solidFill>
                <a:latin typeface="华文中宋" panose="02010600040101010101" pitchFamily="2" charset="-122"/>
                <a:ea typeface="华文中宋" panose="02010600040101010101" pitchFamily="2" charset="-122"/>
              </a:rPr>
              <a:t>3</a:t>
            </a:r>
            <a:r>
              <a:rPr lang="zh-CN" altLang="en-US" sz="1600" b="1" dirty="0">
                <a:solidFill>
                  <a:srgbClr val="000000"/>
                </a:solidFill>
                <a:latin typeface="华文中宋" panose="02010600040101010101" pitchFamily="2" charset="-122"/>
                <a:ea typeface="华文中宋" panose="02010600040101010101" pitchFamily="2" charset="-122"/>
              </a:rPr>
              <a:t>号簇查看</a:t>
            </a:r>
            <a:r>
              <a:rPr lang="en-US" altLang="zh-CN" sz="1600" b="1" dirty="0">
                <a:solidFill>
                  <a:srgbClr val="000000"/>
                </a:solidFill>
                <a:latin typeface="华文中宋" panose="02010600040101010101" pitchFamily="2" charset="-122"/>
                <a:ea typeface="华文中宋" panose="02010600040101010101" pitchFamily="2" charset="-122"/>
              </a:rPr>
              <a:t>smart monkey</a:t>
            </a:r>
            <a:r>
              <a:rPr lang="zh-CN" altLang="en-US" sz="1600" b="1" dirty="0">
                <a:solidFill>
                  <a:srgbClr val="000000"/>
                </a:solidFill>
                <a:latin typeface="华文中宋" panose="02010600040101010101" pitchFamily="2" charset="-122"/>
                <a:ea typeface="华文中宋" panose="02010600040101010101" pitchFamily="2" charset="-122"/>
              </a:rPr>
              <a:t>的内容，从中找到文件</a:t>
            </a:r>
            <a:r>
              <a:rPr lang="en-US" altLang="zh-CN" sz="1600" b="1" dirty="0">
                <a:solidFill>
                  <a:srgbClr val="000000"/>
                </a:solidFill>
                <a:latin typeface="华文中宋" panose="02010600040101010101" pitchFamily="2" charset="-122"/>
                <a:ea typeface="华文中宋" panose="02010600040101010101" pitchFamily="2" charset="-122"/>
              </a:rPr>
              <a:t>yatou.txt</a:t>
            </a:r>
            <a:r>
              <a:rPr lang="zh-CN" altLang="en-US" sz="1600" b="1" dirty="0">
                <a:solidFill>
                  <a:srgbClr val="000000"/>
                </a:solidFill>
                <a:latin typeface="华文中宋" panose="02010600040101010101" pitchFamily="2" charset="-122"/>
                <a:ea typeface="华文中宋" panose="02010600040101010101" pitchFamily="2" charset="-122"/>
              </a:rPr>
              <a:t>的目录项，提取出它的起始簇号，为</a:t>
            </a:r>
            <a:r>
              <a:rPr lang="en-US" altLang="zh-CN" sz="1600" b="1" dirty="0">
                <a:solidFill>
                  <a:srgbClr val="000000"/>
                </a:solidFill>
                <a:latin typeface="华文中宋" panose="02010600040101010101" pitchFamily="2" charset="-122"/>
                <a:ea typeface="华文中宋" panose="02010600040101010101" pitchFamily="2" charset="-122"/>
              </a:rPr>
              <a:t>4</a:t>
            </a:r>
            <a:r>
              <a:rPr lang="zh-CN" altLang="en-US" sz="1600" b="1" dirty="0">
                <a:solidFill>
                  <a:srgbClr val="000000"/>
                </a:solidFill>
                <a:latin typeface="华文中宋" panose="02010600040101010101" pitchFamily="2" charset="-122"/>
                <a:ea typeface="华文中宋" panose="02010600040101010101" pitchFamily="2" charset="-122"/>
              </a:rPr>
              <a:t>号簇</a:t>
            </a:r>
            <a:endParaRPr lang="en-US" altLang="zh-CN" sz="1600" b="1" dirty="0">
              <a:solidFill>
                <a:srgbClr val="000000"/>
              </a:solidFill>
              <a:latin typeface="华文中宋" panose="02010600040101010101" pitchFamily="2" charset="-122"/>
              <a:ea typeface="华文中宋" panose="02010600040101010101" pitchFamily="2" charset="-122"/>
            </a:endParaRPr>
          </a:p>
          <a:p>
            <a:pPr marL="800100" lvl="1" indent="-342900">
              <a:lnSpc>
                <a:spcPts val="2300"/>
              </a:lnSpc>
              <a:buFont typeface="+mj-ea"/>
              <a:buAutoNum type="circleNumDbPlain"/>
            </a:pPr>
            <a:r>
              <a:rPr lang="zh-CN" altLang="en-US" sz="1600" b="1" dirty="0">
                <a:solidFill>
                  <a:srgbClr val="000000"/>
                </a:solidFill>
                <a:latin typeface="华文中宋" panose="02010600040101010101" pitchFamily="2" charset="-122"/>
                <a:ea typeface="华文中宋" panose="02010600040101010101" pitchFamily="2" charset="-122"/>
              </a:rPr>
              <a:t>到</a:t>
            </a:r>
            <a:r>
              <a:rPr lang="en-US" altLang="zh-CN" sz="1600" b="1" dirty="0">
                <a:solidFill>
                  <a:srgbClr val="000000"/>
                </a:solidFill>
                <a:latin typeface="华文中宋" panose="02010600040101010101" pitchFamily="2" charset="-122"/>
                <a:ea typeface="华文中宋" panose="02010600040101010101" pitchFamily="2" charset="-122"/>
              </a:rPr>
              <a:t>FAT</a:t>
            </a:r>
            <a:r>
              <a:rPr lang="zh-CN" altLang="en-US" sz="1600" b="1" dirty="0">
                <a:solidFill>
                  <a:srgbClr val="000000"/>
                </a:solidFill>
                <a:latin typeface="华文中宋" panose="02010600040101010101" pitchFamily="2" charset="-122"/>
                <a:ea typeface="华文中宋" panose="02010600040101010101" pitchFamily="2" charset="-122"/>
              </a:rPr>
              <a:t>表中找到该文件的簇链，确定其存储位置为</a:t>
            </a:r>
            <a:r>
              <a:rPr lang="en-US" altLang="zh-CN" sz="1600" b="1" dirty="0">
                <a:solidFill>
                  <a:srgbClr val="000000"/>
                </a:solidFill>
                <a:latin typeface="华文中宋" panose="02010600040101010101" pitchFamily="2" charset="-122"/>
                <a:ea typeface="华文中宋" panose="02010600040101010101" pitchFamily="2" charset="-122"/>
              </a:rPr>
              <a:t>4</a:t>
            </a:r>
            <a:r>
              <a:rPr lang="zh-CN" altLang="en-US" sz="1600" b="1" dirty="0">
                <a:solidFill>
                  <a:srgbClr val="000000"/>
                </a:solidFill>
                <a:latin typeface="华文中宋" panose="02010600040101010101" pitchFamily="2" charset="-122"/>
                <a:ea typeface="华文中宋" panose="02010600040101010101" pitchFamily="2" charset="-122"/>
              </a:rPr>
              <a:t>号簇和</a:t>
            </a:r>
            <a:r>
              <a:rPr lang="en-US" altLang="zh-CN" sz="1600" b="1" dirty="0">
                <a:solidFill>
                  <a:srgbClr val="000000"/>
                </a:solidFill>
                <a:latin typeface="华文中宋" panose="02010600040101010101" pitchFamily="2" charset="-122"/>
                <a:ea typeface="华文中宋" panose="02010600040101010101" pitchFamily="2" charset="-122"/>
              </a:rPr>
              <a:t>5</a:t>
            </a:r>
            <a:r>
              <a:rPr lang="zh-CN" altLang="en-US" sz="1600" b="1" dirty="0">
                <a:solidFill>
                  <a:srgbClr val="000000"/>
                </a:solidFill>
                <a:latin typeface="华文中宋" panose="02010600040101010101" pitchFamily="2" charset="-122"/>
                <a:ea typeface="华文中宋" panose="02010600040101010101" pitchFamily="2" charset="-122"/>
              </a:rPr>
              <a:t>号簇</a:t>
            </a:r>
            <a:endParaRPr lang="en-US" altLang="zh-CN" sz="1600" b="1" dirty="0">
              <a:solidFill>
                <a:srgbClr val="000000"/>
              </a:solidFill>
              <a:latin typeface="华文中宋" panose="02010600040101010101" pitchFamily="2" charset="-122"/>
              <a:ea typeface="华文中宋" panose="02010600040101010101" pitchFamily="2" charset="-122"/>
            </a:endParaRPr>
          </a:p>
          <a:p>
            <a:pPr marL="800100" lvl="1" indent="-342900">
              <a:lnSpc>
                <a:spcPts val="2300"/>
              </a:lnSpc>
              <a:buFont typeface="+mj-ea"/>
              <a:buAutoNum type="circleNumDbPlain"/>
            </a:pPr>
            <a:r>
              <a:rPr lang="zh-CN" altLang="en-US" sz="1600" b="1" dirty="0">
                <a:solidFill>
                  <a:srgbClr val="000000"/>
                </a:solidFill>
                <a:latin typeface="华文中宋" panose="02010600040101010101" pitchFamily="2" charset="-122"/>
                <a:ea typeface="华文中宋" panose="02010600040101010101" pitchFamily="2" charset="-122"/>
              </a:rPr>
              <a:t>将</a:t>
            </a:r>
            <a:r>
              <a:rPr lang="en-US" altLang="zh-CN" sz="1600" b="1" dirty="0">
                <a:solidFill>
                  <a:srgbClr val="000000"/>
                </a:solidFill>
                <a:latin typeface="华文中宋" panose="02010600040101010101" pitchFamily="2" charset="-122"/>
                <a:ea typeface="华文中宋" panose="02010600040101010101" pitchFamily="2" charset="-122"/>
              </a:rPr>
              <a:t>4</a:t>
            </a:r>
            <a:r>
              <a:rPr lang="zh-CN" altLang="en-US" sz="1600" b="1" dirty="0">
                <a:solidFill>
                  <a:srgbClr val="000000"/>
                </a:solidFill>
                <a:latin typeface="华文中宋" panose="02010600040101010101" pitchFamily="2" charset="-122"/>
                <a:ea typeface="华文中宋" panose="02010600040101010101" pitchFamily="2" charset="-122"/>
              </a:rPr>
              <a:t>号簇和</a:t>
            </a:r>
            <a:r>
              <a:rPr lang="en-US" altLang="zh-CN" sz="1600" b="1" dirty="0">
                <a:solidFill>
                  <a:srgbClr val="000000"/>
                </a:solidFill>
                <a:latin typeface="华文中宋" panose="02010600040101010101" pitchFamily="2" charset="-122"/>
                <a:ea typeface="华文中宋" panose="02010600040101010101" pitchFamily="2" charset="-122"/>
              </a:rPr>
              <a:t>5</a:t>
            </a:r>
            <a:r>
              <a:rPr lang="zh-CN" altLang="en-US" sz="1600" b="1" dirty="0">
                <a:solidFill>
                  <a:srgbClr val="000000"/>
                </a:solidFill>
                <a:latin typeface="华文中宋" panose="02010600040101010101" pitchFamily="2" charset="-122"/>
                <a:ea typeface="华文中宋" panose="02010600040101010101" pitchFamily="2" charset="-122"/>
              </a:rPr>
              <a:t>号簇的</a:t>
            </a:r>
            <a:r>
              <a:rPr lang="en-US" altLang="zh-CN" sz="1600" b="1" dirty="0">
                <a:solidFill>
                  <a:srgbClr val="000000"/>
                </a:solidFill>
                <a:latin typeface="华文中宋" panose="02010600040101010101" pitchFamily="2" charset="-122"/>
                <a:ea typeface="华文中宋" panose="02010600040101010101" pitchFamily="2" charset="-122"/>
              </a:rPr>
              <a:t>FAT</a:t>
            </a:r>
            <a:r>
              <a:rPr lang="zh-CN" altLang="en-US" sz="1600" b="1" dirty="0">
                <a:solidFill>
                  <a:srgbClr val="000000"/>
                </a:solidFill>
                <a:latin typeface="华文中宋" panose="02010600040101010101" pitchFamily="2" charset="-122"/>
                <a:ea typeface="华文中宋" panose="02010600040101010101" pitchFamily="2" charset="-122"/>
              </a:rPr>
              <a:t>项设置为</a:t>
            </a:r>
            <a:r>
              <a:rPr lang="en-US" altLang="zh-CN" sz="1600" b="1" dirty="0">
                <a:solidFill>
                  <a:srgbClr val="000000"/>
                </a:solidFill>
                <a:latin typeface="华文中宋" panose="02010600040101010101" pitchFamily="2" charset="-122"/>
                <a:ea typeface="华文中宋" panose="02010600040101010101" pitchFamily="2" charset="-122"/>
              </a:rPr>
              <a:t>0</a:t>
            </a:r>
          </a:p>
          <a:p>
            <a:pPr marL="800100" lvl="1" indent="-342900">
              <a:lnSpc>
                <a:spcPts val="2300"/>
              </a:lnSpc>
              <a:buFont typeface="+mj-ea"/>
              <a:buAutoNum type="circleNumDbPlain"/>
            </a:pPr>
            <a:r>
              <a:rPr lang="zh-CN" altLang="en-US" sz="1600" b="1" dirty="0">
                <a:solidFill>
                  <a:srgbClr val="000000"/>
                </a:solidFill>
                <a:latin typeface="华文中宋" panose="02010600040101010101" pitchFamily="2" charset="-122"/>
                <a:ea typeface="华文中宋" panose="02010600040101010101" pitchFamily="2" charset="-122"/>
              </a:rPr>
              <a:t>将文件</a:t>
            </a:r>
            <a:r>
              <a:rPr lang="en-US" altLang="zh-CN" sz="1600" b="1" dirty="0">
                <a:solidFill>
                  <a:srgbClr val="000000"/>
                </a:solidFill>
                <a:latin typeface="华文中宋" panose="02010600040101010101" pitchFamily="2" charset="-122"/>
                <a:ea typeface="华文中宋" panose="02010600040101010101" pitchFamily="2" charset="-122"/>
              </a:rPr>
              <a:t>yatou.txt</a:t>
            </a:r>
            <a:r>
              <a:rPr lang="zh-CN" altLang="en-US" sz="1600" b="1" dirty="0">
                <a:solidFill>
                  <a:srgbClr val="000000"/>
                </a:solidFill>
                <a:latin typeface="华文中宋" panose="02010600040101010101" pitchFamily="2" charset="-122"/>
                <a:ea typeface="华文中宋" panose="02010600040101010101" pitchFamily="2" charset="-122"/>
              </a:rPr>
              <a:t>的目录项的第一个字节改为</a:t>
            </a:r>
            <a:r>
              <a:rPr lang="en-US" altLang="zh-CN" sz="1600" b="1" dirty="0">
                <a:solidFill>
                  <a:srgbClr val="000000"/>
                </a:solidFill>
                <a:latin typeface="华文中宋" panose="02010600040101010101" pitchFamily="2" charset="-122"/>
                <a:ea typeface="华文中宋" panose="02010600040101010101" pitchFamily="2" charset="-122"/>
              </a:rPr>
              <a:t>0xE5</a:t>
            </a:r>
            <a:endParaRPr lang="zh-CN" altLang="en-US" sz="1600" b="1" dirty="0">
              <a:solidFill>
                <a:srgbClr val="000000"/>
              </a:solidFill>
              <a:latin typeface="华文中宋" panose="02010600040101010101" pitchFamily="2" charset="-122"/>
              <a:ea typeface="华文中宋" panose="02010600040101010101" pitchFamily="2" charset="-122"/>
            </a:endParaRPr>
          </a:p>
        </p:txBody>
      </p:sp>
      <p:sp>
        <p:nvSpPr>
          <p:cNvPr id="5" name="灯片编号占位符 4">
            <a:extLst>
              <a:ext uri="{FF2B5EF4-FFF2-40B4-BE49-F238E27FC236}">
                <a16:creationId xmlns:a16="http://schemas.microsoft.com/office/drawing/2014/main" id="{09529429-2C48-47AA-9965-DA06C112496C}"/>
              </a:ext>
            </a:extLst>
          </p:cNvPr>
          <p:cNvSpPr>
            <a:spLocks noGrp="1"/>
          </p:cNvSpPr>
          <p:nvPr>
            <p:ph type="sldNum" sz="quarter" idx="12"/>
          </p:nvPr>
        </p:nvSpPr>
        <p:spPr/>
        <p:txBody>
          <a:bodyPr/>
          <a:lstStyle/>
          <a:p>
            <a:fld id="{B10D5614-B734-4280-8F57-1D4947433C97}" type="slidenum">
              <a:rPr lang="en-US" smtClean="0"/>
              <a:pPr/>
              <a:t>107</a:t>
            </a:fld>
            <a:endParaRPr lang="en-US" dirty="0"/>
          </a:p>
        </p:txBody>
      </p:sp>
    </p:spTree>
    <p:extLst>
      <p:ext uri="{BB962C8B-B14F-4D97-AF65-F5344CB8AC3E}">
        <p14:creationId xmlns:p14="http://schemas.microsoft.com/office/powerpoint/2010/main" val="107149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800" b="1" dirty="0">
                <a:solidFill>
                  <a:srgbClr val="FF0000"/>
                </a:solidFill>
                <a:latin typeface="华文中宋" panose="02010600040101010101" pitchFamily="2" charset="-122"/>
                <a:ea typeface="华文中宋" panose="02010600040101010101" pitchFamily="2" charset="-122"/>
              </a:rPr>
              <a:t>补充</a:t>
            </a:r>
            <a:r>
              <a:rPr lang="en-US" altLang="zh-CN" sz="2800" b="1" dirty="0">
                <a:solidFill>
                  <a:srgbClr val="FF0000"/>
                </a:solidFill>
                <a:latin typeface="华文中宋" panose="02010600040101010101" pitchFamily="2" charset="-122"/>
                <a:ea typeface="华文中宋" panose="02010600040101010101" pitchFamily="2" charset="-122"/>
              </a:rPr>
              <a:t>4</a:t>
            </a:r>
            <a:r>
              <a:rPr lang="zh-CN" altLang="en-US" sz="2800" b="1" dirty="0">
                <a:solidFill>
                  <a:srgbClr val="FF0000"/>
                </a:solidFill>
                <a:latin typeface="华文中宋" panose="02010600040101010101" pitchFamily="2" charset="-122"/>
                <a:ea typeface="华文中宋" panose="02010600040101010101" pitchFamily="2" charset="-122"/>
              </a:rPr>
              <a:t>：文件系统全局结构</a:t>
            </a:r>
            <a:r>
              <a:rPr lang="en-US" altLang="zh-CN" sz="2800" b="1" dirty="0">
                <a:solidFill>
                  <a:srgbClr val="FF0000"/>
                </a:solidFill>
                <a:latin typeface="华文中宋" panose="02010600040101010101" pitchFamily="2" charset="-122"/>
                <a:ea typeface="华文中宋" panose="02010600040101010101" pitchFamily="2" charset="-122"/>
              </a:rPr>
              <a:t>—NTFS</a:t>
            </a:r>
            <a:r>
              <a:rPr lang="zh-CN" altLang="en-US" sz="2800" b="1" dirty="0">
                <a:solidFill>
                  <a:srgbClr val="FF0000"/>
                </a:solidFill>
                <a:latin typeface="华文中宋" panose="02010600040101010101" pitchFamily="2" charset="-122"/>
                <a:ea typeface="华文中宋" panose="02010600040101010101" pitchFamily="2" charset="-122"/>
              </a:rPr>
              <a:t>原理</a:t>
            </a:r>
            <a:endParaRPr lang="en-US" sz="2800" b="1" dirty="0">
              <a:solidFill>
                <a:srgbClr val="FF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86</a:t>
            </a:r>
            <a:endParaRPr lang="en-US" sz="1100" b="1" dirty="0">
              <a:solidFill>
                <a:prstClr val="white"/>
              </a:solidFill>
            </a:endParaRPr>
          </a:p>
        </p:txBody>
      </p:sp>
      <p:sp>
        <p:nvSpPr>
          <p:cNvPr id="3" name="TextBox 2"/>
          <p:cNvSpPr txBox="1"/>
          <p:nvPr/>
        </p:nvSpPr>
        <p:spPr>
          <a:xfrm>
            <a:off x="604415" y="1417639"/>
            <a:ext cx="2194824" cy="369332"/>
          </a:xfrm>
          <a:prstGeom prst="rect">
            <a:avLst/>
          </a:prstGeom>
          <a:noFill/>
        </p:spPr>
        <p:txBody>
          <a:bodyPr wrap="square" rtlCol="0">
            <a:spAutoFit/>
          </a:bodyPr>
          <a:lstStyle/>
          <a:p>
            <a:r>
              <a:rPr lang="en-US" altLang="zh-CN" b="1" dirty="0">
                <a:solidFill>
                  <a:srgbClr val="FF0000"/>
                </a:solidFill>
                <a:latin typeface="华文中宋" panose="02010600040101010101" pitchFamily="2" charset="-122"/>
                <a:ea typeface="华文中宋" panose="02010600040101010101" pitchFamily="2" charset="-122"/>
              </a:rPr>
              <a:t>NTFS</a:t>
            </a:r>
            <a:r>
              <a:rPr lang="zh-CN" altLang="en-US" b="1" dirty="0">
                <a:solidFill>
                  <a:srgbClr val="FF0000"/>
                </a:solidFill>
                <a:latin typeface="华文中宋" panose="02010600040101010101" pitchFamily="2" charset="-122"/>
                <a:ea typeface="华文中宋" panose="02010600040101010101" pitchFamily="2" charset="-122"/>
              </a:rPr>
              <a:t>全局结构</a:t>
            </a:r>
          </a:p>
        </p:txBody>
      </p:sp>
      <p:pic>
        <p:nvPicPr>
          <p:cNvPr id="17" name="Picture 2">
            <a:extLst>
              <a:ext uri="{FF2B5EF4-FFF2-40B4-BE49-F238E27FC236}">
                <a16:creationId xmlns:a16="http://schemas.microsoft.com/office/drawing/2014/main" id="{37883693-14FC-4981-87C1-593D892C97C8}"/>
              </a:ext>
            </a:extLst>
          </p:cNvPr>
          <p:cNvPicPr>
            <a:picLocks noChangeAspect="1" noChangeArrowheads="1"/>
          </p:cNvPicPr>
          <p:nvPr/>
        </p:nvPicPr>
        <p:blipFill>
          <a:blip r:embed="rId2"/>
          <a:srcRect/>
          <a:stretch>
            <a:fillRect/>
          </a:stretch>
        </p:blipFill>
        <p:spPr bwMode="auto">
          <a:xfrm>
            <a:off x="946491" y="2957871"/>
            <a:ext cx="7477125" cy="1695450"/>
          </a:xfrm>
          <a:prstGeom prst="rect">
            <a:avLst/>
          </a:prstGeom>
          <a:noFill/>
          <a:ln w="9525">
            <a:noFill/>
            <a:miter lim="800000"/>
            <a:headEnd/>
            <a:tailEnd/>
          </a:ln>
          <a:effectLst/>
        </p:spPr>
      </p:pic>
      <p:sp>
        <p:nvSpPr>
          <p:cNvPr id="4" name="灯片编号占位符 3">
            <a:extLst>
              <a:ext uri="{FF2B5EF4-FFF2-40B4-BE49-F238E27FC236}">
                <a16:creationId xmlns:a16="http://schemas.microsoft.com/office/drawing/2014/main" id="{81313D13-4850-485A-9F31-409205862B8C}"/>
              </a:ext>
            </a:extLst>
          </p:cNvPr>
          <p:cNvSpPr>
            <a:spLocks noGrp="1"/>
          </p:cNvSpPr>
          <p:nvPr>
            <p:ph type="sldNum" sz="quarter" idx="12"/>
          </p:nvPr>
        </p:nvSpPr>
        <p:spPr/>
        <p:txBody>
          <a:bodyPr/>
          <a:lstStyle/>
          <a:p>
            <a:fld id="{B10D5614-B734-4280-8F57-1D4947433C97}" type="slidenum">
              <a:rPr lang="en-US" smtClean="0"/>
              <a:pPr/>
              <a:t>108</a:t>
            </a:fld>
            <a:endParaRPr lang="en-US" dirty="0"/>
          </a:p>
        </p:txBody>
      </p:sp>
    </p:spTree>
    <p:extLst>
      <p:ext uri="{BB962C8B-B14F-4D97-AF65-F5344CB8AC3E}">
        <p14:creationId xmlns:p14="http://schemas.microsoft.com/office/powerpoint/2010/main" val="285772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26637" y="2258690"/>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575075" y="1268459"/>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86</a:t>
            </a:r>
            <a:endParaRPr lang="en-US" sz="1100" b="1" dirty="0">
              <a:solidFill>
                <a:prstClr val="white"/>
              </a:solidFill>
            </a:endParaRPr>
          </a:p>
        </p:txBody>
      </p:sp>
      <p:sp>
        <p:nvSpPr>
          <p:cNvPr id="3" name="TextBox 2"/>
          <p:cNvSpPr txBox="1"/>
          <p:nvPr/>
        </p:nvSpPr>
        <p:spPr>
          <a:xfrm>
            <a:off x="547636" y="800624"/>
            <a:ext cx="1447305" cy="369332"/>
          </a:xfrm>
          <a:prstGeom prst="rect">
            <a:avLst/>
          </a:prstGeom>
          <a:noFill/>
        </p:spPr>
        <p:txBody>
          <a:bodyPr wrap="square" rtlCol="0">
            <a:spAutoFit/>
          </a:bodyPr>
          <a:lstStyle/>
          <a:p>
            <a:r>
              <a:rPr lang="en-US" altLang="zh-CN" b="1" dirty="0">
                <a:solidFill>
                  <a:srgbClr val="FF0000"/>
                </a:solidFill>
                <a:latin typeface="华文中宋" panose="02010600040101010101" pitchFamily="2" charset="-122"/>
                <a:ea typeface="华文中宋" panose="02010600040101010101" pitchFamily="2" charset="-122"/>
              </a:rPr>
              <a:t>MFT</a:t>
            </a:r>
            <a:r>
              <a:rPr lang="zh-CN" altLang="en-US" b="1" dirty="0">
                <a:solidFill>
                  <a:srgbClr val="FF0000"/>
                </a:solidFill>
                <a:latin typeface="华文中宋" panose="02010600040101010101" pitchFamily="2" charset="-122"/>
                <a:ea typeface="华文中宋" panose="02010600040101010101" pitchFamily="2" charset="-122"/>
              </a:rPr>
              <a:t>表</a:t>
            </a:r>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585" y="2996651"/>
            <a:ext cx="8715687" cy="652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66" y="4796851"/>
            <a:ext cx="8914668" cy="1480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09214" y="1169956"/>
            <a:ext cx="8170695" cy="1200329"/>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1600" b="1" dirty="0">
                <a:solidFill>
                  <a:srgbClr val="000000"/>
                </a:solidFill>
                <a:latin typeface="华文中宋" panose="02010600040101010101" pitchFamily="2" charset="-122"/>
                <a:ea typeface="华文中宋" panose="02010600040101010101" pitchFamily="2" charset="-122"/>
              </a:rPr>
              <a:t>NTFS</a:t>
            </a:r>
            <a:r>
              <a:rPr lang="zh-CN" altLang="en-US" sz="1600" b="1" dirty="0">
                <a:solidFill>
                  <a:srgbClr val="000000"/>
                </a:solidFill>
                <a:latin typeface="华文中宋" panose="02010600040101010101" pitchFamily="2" charset="-122"/>
                <a:ea typeface="华文中宋" panose="02010600040101010101" pitchFamily="2" charset="-122"/>
              </a:rPr>
              <a:t>对目录中文件的文件名进行索引，按文件名</a:t>
            </a:r>
            <a:r>
              <a:rPr lang="en-US" altLang="zh-CN" sz="1600" b="1" dirty="0">
                <a:solidFill>
                  <a:srgbClr val="000000"/>
                </a:solidFill>
                <a:latin typeface="华文中宋" panose="02010600040101010101" pitchFamily="2" charset="-122"/>
                <a:ea typeface="华文中宋" panose="02010600040101010101" pitchFamily="2" charset="-122"/>
              </a:rPr>
              <a:t>Unicode</a:t>
            </a:r>
            <a:r>
              <a:rPr lang="zh-CN" altLang="en-US" sz="1600" b="1" dirty="0">
                <a:solidFill>
                  <a:srgbClr val="000000"/>
                </a:solidFill>
                <a:latin typeface="华文中宋" panose="02010600040101010101" pitchFamily="2" charset="-122"/>
                <a:ea typeface="华文中宋" panose="02010600040101010101" pitchFamily="2" charset="-122"/>
              </a:rPr>
              <a:t>字符顺序进行排序，并保存对应的索引项在索引根属性中。每个</a:t>
            </a:r>
            <a:r>
              <a:rPr lang="en-US" altLang="zh-CN" sz="1600" b="1" dirty="0">
                <a:solidFill>
                  <a:srgbClr val="000000"/>
                </a:solidFill>
                <a:latin typeface="华文中宋" panose="02010600040101010101" pitchFamily="2" charset="-122"/>
                <a:ea typeface="华文中宋" panose="02010600040101010101" pitchFamily="2" charset="-122"/>
              </a:rPr>
              <a:t>MFT</a:t>
            </a:r>
            <a:r>
              <a:rPr lang="zh-CN" altLang="en-US" sz="1600" b="1" dirty="0">
                <a:solidFill>
                  <a:srgbClr val="000000"/>
                </a:solidFill>
                <a:latin typeface="华文中宋" panose="02010600040101010101" pitchFamily="2" charset="-122"/>
                <a:ea typeface="华文中宋" panose="02010600040101010101" pitchFamily="2" charset="-122"/>
              </a:rPr>
              <a:t>记录对应一个文件或目录，大小为两个扇区（</a:t>
            </a:r>
            <a:r>
              <a:rPr lang="en-US" altLang="zh-CN" sz="1600" b="1" dirty="0">
                <a:solidFill>
                  <a:srgbClr val="000000"/>
                </a:solidFill>
                <a:latin typeface="华文中宋" panose="02010600040101010101" pitchFamily="2" charset="-122"/>
                <a:ea typeface="华文中宋" panose="02010600040101010101" pitchFamily="2" charset="-122"/>
              </a:rPr>
              <a:t>1K</a:t>
            </a:r>
            <a:r>
              <a:rPr lang="zh-CN" altLang="en-US" sz="1600" b="1" dirty="0">
                <a:solidFill>
                  <a:srgbClr val="000000"/>
                </a:solidFill>
                <a:latin typeface="华文中宋" panose="02010600040101010101" pitchFamily="2" charset="-122"/>
                <a:ea typeface="华文中宋" panose="02010600040101010101" pitchFamily="2" charset="-122"/>
              </a:rPr>
              <a:t>）</a:t>
            </a:r>
          </a:p>
        </p:txBody>
      </p:sp>
      <p:sp>
        <p:nvSpPr>
          <p:cNvPr id="5" name="矩形 4"/>
          <p:cNvSpPr/>
          <p:nvPr/>
        </p:nvSpPr>
        <p:spPr>
          <a:xfrm>
            <a:off x="322614" y="2348579"/>
            <a:ext cx="8462297" cy="46166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b="1" dirty="0">
                <a:solidFill>
                  <a:srgbClr val="000000"/>
                </a:solidFill>
                <a:latin typeface="华文中宋" panose="02010600040101010101" pitchFamily="2" charset="-122"/>
                <a:ea typeface="华文中宋" panose="02010600040101010101" pitchFamily="2" charset="-122"/>
              </a:rPr>
              <a:t>小目录：当索引项较少（一般</a:t>
            </a:r>
            <a:r>
              <a:rPr lang="en-US" altLang="zh-CN" sz="1600" b="1" dirty="0">
                <a:solidFill>
                  <a:srgbClr val="000000"/>
                </a:solidFill>
                <a:latin typeface="华文中宋" panose="02010600040101010101" pitchFamily="2" charset="-122"/>
                <a:ea typeface="华文中宋" panose="02010600040101010101" pitchFamily="2" charset="-122"/>
              </a:rPr>
              <a:t>4</a:t>
            </a:r>
            <a:r>
              <a:rPr lang="zh-CN" altLang="en-US" sz="1600" b="1" dirty="0">
                <a:solidFill>
                  <a:srgbClr val="000000"/>
                </a:solidFill>
                <a:latin typeface="华文中宋" panose="02010600040101010101" pitchFamily="2" charset="-122"/>
                <a:ea typeface="华文中宋" panose="02010600040101010101" pitchFamily="2" charset="-122"/>
              </a:rPr>
              <a:t>至</a:t>
            </a:r>
            <a:r>
              <a:rPr lang="en-US" altLang="zh-CN" sz="1600" b="1" dirty="0">
                <a:solidFill>
                  <a:srgbClr val="000000"/>
                </a:solidFill>
                <a:latin typeface="华文中宋" panose="02010600040101010101" pitchFamily="2" charset="-122"/>
                <a:ea typeface="华文中宋" panose="02010600040101010101" pitchFamily="2" charset="-122"/>
              </a:rPr>
              <a:t>5</a:t>
            </a:r>
            <a:r>
              <a:rPr lang="zh-CN" altLang="en-US" sz="1600" b="1" dirty="0">
                <a:solidFill>
                  <a:srgbClr val="000000"/>
                </a:solidFill>
                <a:latin typeface="华文中宋" panose="02010600040101010101" pitchFamily="2" charset="-122"/>
                <a:ea typeface="华文中宋" panose="02010600040101010101" pitchFamily="2" charset="-122"/>
              </a:rPr>
              <a:t>项），可以全部存储在目录的索引根属性中</a:t>
            </a:r>
          </a:p>
        </p:txBody>
      </p:sp>
      <p:sp>
        <p:nvSpPr>
          <p:cNvPr id="6" name="矩形 5"/>
          <p:cNvSpPr/>
          <p:nvPr/>
        </p:nvSpPr>
        <p:spPr>
          <a:xfrm>
            <a:off x="329117" y="3750690"/>
            <a:ext cx="8606032" cy="830997"/>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b="1" dirty="0">
                <a:solidFill>
                  <a:srgbClr val="000000"/>
                </a:solidFill>
                <a:latin typeface="华文中宋" panose="02010600040101010101" pitchFamily="2" charset="-122"/>
                <a:ea typeface="华文中宋" panose="02010600040101010101" pitchFamily="2" charset="-122"/>
              </a:rPr>
              <a:t>大目录：当索引项增加而不能全部存储在索引根属性中时，则分配索引缓冲区来存储这些索引项，并使用</a:t>
            </a:r>
            <a:r>
              <a:rPr lang="en-US" altLang="zh-CN" sz="1600" b="1" dirty="0">
                <a:solidFill>
                  <a:srgbClr val="000000"/>
                </a:solidFill>
                <a:latin typeface="华文中宋" panose="02010600040101010101" pitchFamily="2" charset="-122"/>
                <a:ea typeface="华文中宋" panose="02010600040101010101" pitchFamily="2" charset="-122"/>
              </a:rPr>
              <a:t>B+</a:t>
            </a:r>
            <a:r>
              <a:rPr lang="zh-CN" altLang="en-US" sz="1600" b="1" dirty="0">
                <a:solidFill>
                  <a:srgbClr val="000000"/>
                </a:solidFill>
                <a:latin typeface="华文中宋" panose="02010600040101010101" pitchFamily="2" charset="-122"/>
                <a:ea typeface="华文中宋" panose="02010600040101010101" pitchFamily="2" charset="-122"/>
              </a:rPr>
              <a:t>树进行管理。每个索引缓冲区（</a:t>
            </a:r>
            <a:r>
              <a:rPr lang="en-US" altLang="zh-CN" sz="1600" b="1" dirty="0">
                <a:solidFill>
                  <a:srgbClr val="000000"/>
                </a:solidFill>
                <a:latin typeface="华文中宋" panose="02010600040101010101" pitchFamily="2" charset="-122"/>
                <a:ea typeface="华文中宋" panose="02010600040101010101" pitchFamily="2" charset="-122"/>
              </a:rPr>
              <a:t>4K</a:t>
            </a:r>
            <a:r>
              <a:rPr lang="zh-CN" altLang="en-US" sz="1600" b="1" dirty="0">
                <a:solidFill>
                  <a:srgbClr val="000000"/>
                </a:solidFill>
                <a:latin typeface="华文中宋" panose="02010600040101010101" pitchFamily="2" charset="-122"/>
                <a:ea typeface="华文中宋" panose="02010600040101010101" pitchFamily="2" charset="-122"/>
              </a:rPr>
              <a:t>）可包含大约</a:t>
            </a:r>
            <a:r>
              <a:rPr lang="en-US" altLang="zh-CN" sz="1600" b="1" dirty="0">
                <a:solidFill>
                  <a:srgbClr val="000000"/>
                </a:solidFill>
                <a:latin typeface="华文中宋" panose="02010600040101010101" pitchFamily="2" charset="-122"/>
                <a:ea typeface="华文中宋" panose="02010600040101010101" pitchFamily="2" charset="-122"/>
              </a:rPr>
              <a:t>20</a:t>
            </a:r>
            <a:r>
              <a:rPr lang="zh-CN" altLang="en-US" sz="1600" b="1" dirty="0">
                <a:solidFill>
                  <a:srgbClr val="000000"/>
                </a:solidFill>
                <a:latin typeface="华文中宋" panose="02010600040101010101" pitchFamily="2" charset="-122"/>
                <a:ea typeface="华文中宋" panose="02010600040101010101" pitchFamily="2" charset="-122"/>
              </a:rPr>
              <a:t>至</a:t>
            </a:r>
            <a:r>
              <a:rPr lang="en-US" altLang="zh-CN" sz="1600" b="1" dirty="0">
                <a:solidFill>
                  <a:srgbClr val="000000"/>
                </a:solidFill>
                <a:latin typeface="华文中宋" panose="02010600040101010101" pitchFamily="2" charset="-122"/>
                <a:ea typeface="华文中宋" panose="02010600040101010101" pitchFamily="2" charset="-122"/>
              </a:rPr>
              <a:t>30</a:t>
            </a:r>
            <a:r>
              <a:rPr lang="zh-CN" altLang="en-US" sz="1600" b="1" dirty="0">
                <a:solidFill>
                  <a:srgbClr val="000000"/>
                </a:solidFill>
                <a:latin typeface="华文中宋" panose="02010600040101010101" pitchFamily="2" charset="-122"/>
                <a:ea typeface="华文中宋" panose="02010600040101010101" pitchFamily="2" charset="-122"/>
              </a:rPr>
              <a:t>个索引项</a:t>
            </a:r>
          </a:p>
        </p:txBody>
      </p:sp>
      <p:sp>
        <p:nvSpPr>
          <p:cNvPr id="12" name="矩形 11"/>
          <p:cNvSpPr/>
          <p:nvPr/>
        </p:nvSpPr>
        <p:spPr>
          <a:xfrm>
            <a:off x="7879108" y="6488668"/>
            <a:ext cx="1260281" cy="369332"/>
          </a:xfrm>
          <a:prstGeom prst="rect">
            <a:avLst/>
          </a:prstGeom>
        </p:spPr>
        <p:txBody>
          <a:bodyPr wrap="none">
            <a:spAutoFit/>
          </a:bodyPr>
          <a:lstStyle/>
          <a:p>
            <a:r>
              <a:rPr lang="en-US" altLang="zh-CN" b="1" dirty="0">
                <a:solidFill>
                  <a:srgbClr val="FF0000"/>
                </a:solidFill>
                <a:latin typeface="华文中宋" panose="02010600040101010101" pitchFamily="2" charset="-122"/>
                <a:ea typeface="华文中宋" panose="02010600040101010101" pitchFamily="2" charset="-122"/>
              </a:rPr>
              <a:t>NTFS</a:t>
            </a:r>
            <a:r>
              <a:rPr lang="zh-CN" altLang="en-US" b="1" dirty="0">
                <a:solidFill>
                  <a:srgbClr val="FF0000"/>
                </a:solidFill>
                <a:latin typeface="华文中宋" panose="02010600040101010101" pitchFamily="2" charset="-122"/>
                <a:ea typeface="华文中宋" panose="02010600040101010101" pitchFamily="2" charset="-122"/>
              </a:rPr>
              <a:t>原理</a:t>
            </a:r>
            <a:endParaRPr lang="zh-CN" altLang="en-US" dirty="0"/>
          </a:p>
        </p:txBody>
      </p:sp>
      <p:sp>
        <p:nvSpPr>
          <p:cNvPr id="7" name="灯片编号占位符 6">
            <a:extLst>
              <a:ext uri="{FF2B5EF4-FFF2-40B4-BE49-F238E27FC236}">
                <a16:creationId xmlns:a16="http://schemas.microsoft.com/office/drawing/2014/main" id="{D88D9334-2736-4796-887F-9618341476F7}"/>
              </a:ext>
            </a:extLst>
          </p:cNvPr>
          <p:cNvSpPr>
            <a:spLocks noGrp="1"/>
          </p:cNvSpPr>
          <p:nvPr>
            <p:ph type="sldNum" sz="quarter" idx="12"/>
          </p:nvPr>
        </p:nvSpPr>
        <p:spPr/>
        <p:txBody>
          <a:bodyPr/>
          <a:lstStyle/>
          <a:p>
            <a:fld id="{B10D5614-B734-4280-8F57-1D4947433C97}" type="slidenum">
              <a:rPr lang="en-US" smtClean="0"/>
              <a:pPr/>
              <a:t>109</a:t>
            </a:fld>
            <a:endParaRPr lang="en-US" dirty="0"/>
          </a:p>
        </p:txBody>
      </p:sp>
    </p:spTree>
    <p:extLst>
      <p:ext uri="{BB962C8B-B14F-4D97-AF65-F5344CB8AC3E}">
        <p14:creationId xmlns:p14="http://schemas.microsoft.com/office/powerpoint/2010/main" val="424066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文件的逻辑结构与存取方法</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10</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文件的逻辑结构</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8" name="Rectangle 3"/>
          <p:cNvSpPr txBox="1">
            <a:spLocks/>
          </p:cNvSpPr>
          <p:nvPr/>
        </p:nvSpPr>
        <p:spPr>
          <a:xfrm>
            <a:off x="433671" y="1692847"/>
            <a:ext cx="8180016" cy="49167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记录式有结构文件</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记录是一组相关数据项的集合，用于描述数据对象某方面的属性</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文件中的记录可以按不同的方式排列，构成不同的逻辑结构，便于用户对记录进行修改、追加、查找和管理</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记录是一个具有特定意义的信息单位，由该记录在文件中的逻辑地址与记录名所对应的一组关键字、属性、属性值所组成</a:t>
            </a: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4339482"/>
            <a:ext cx="5184775"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84FCE9A4-919B-42C5-B684-4A9D1383ABEF}"/>
              </a:ext>
            </a:extLst>
          </p:cNvPr>
          <p:cNvSpPr>
            <a:spLocks noGrp="1"/>
          </p:cNvSpPr>
          <p:nvPr>
            <p:ph type="sldNum" sz="quarter" idx="12"/>
          </p:nvPr>
        </p:nvSpPr>
        <p:spPr/>
        <p:txBody>
          <a:bodyPr/>
          <a:lstStyle/>
          <a:p>
            <a:fld id="{B10D5614-B734-4280-8F57-1D4947433C97}" type="slidenum">
              <a:rPr lang="en-US" smtClean="0"/>
              <a:pPr/>
              <a:t>11</a:t>
            </a:fld>
            <a:endParaRPr lang="en-US" dirty="0"/>
          </a:p>
        </p:txBody>
      </p:sp>
    </p:spTree>
    <p:extLst>
      <p:ext uri="{BB962C8B-B14F-4D97-AF65-F5344CB8AC3E}">
        <p14:creationId xmlns:p14="http://schemas.microsoft.com/office/powerpoint/2010/main" val="375249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87</a:t>
            </a:r>
            <a:endParaRPr lang="en-US" sz="1100" b="1" dirty="0">
              <a:solidFill>
                <a:prstClr val="white"/>
              </a:solidFill>
            </a:endParaRP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55" y="1844824"/>
            <a:ext cx="8964489" cy="2540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89" y="4797152"/>
            <a:ext cx="8801821" cy="1537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2863428" y="571253"/>
            <a:ext cx="4516884" cy="1323439"/>
          </a:xfrm>
          <a:prstGeom prst="rect">
            <a:avLst/>
          </a:prstGeom>
        </p:spPr>
        <p:txBody>
          <a:bodyPr wrap="square">
            <a:spAutoFit/>
          </a:bodyPr>
          <a:lstStyle/>
          <a:p>
            <a:pPr marL="285750" indent="-285750">
              <a:buFont typeface="Wingdings" panose="05000000000000000000" pitchFamily="2" charset="2"/>
              <a:buChar char="Ø"/>
            </a:pPr>
            <a:r>
              <a:rPr lang="zh-CN" altLang="en-US" sz="1600" b="1" dirty="0">
                <a:solidFill>
                  <a:srgbClr val="000000"/>
                </a:solidFill>
                <a:latin typeface="华文中宋" panose="02010600040101010101" pitchFamily="2" charset="-122"/>
                <a:ea typeface="华文中宋" panose="02010600040101010101" pitchFamily="2" charset="-122"/>
              </a:rPr>
              <a:t>大目录</a:t>
            </a:r>
            <a:endParaRPr lang="en-US" altLang="zh-CN" sz="1600" b="1" dirty="0">
              <a:solidFill>
                <a:srgbClr val="000000"/>
              </a:solidFill>
              <a:latin typeface="华文中宋" panose="02010600040101010101" pitchFamily="2" charset="-122"/>
              <a:ea typeface="华文中宋" panose="02010600040101010101" pitchFamily="2" charset="-122"/>
            </a:endParaRPr>
          </a:p>
          <a:p>
            <a:pPr marL="742950" lvl="1" indent="-285750">
              <a:buFont typeface="Arial" panose="020B0604020202020204" pitchFamily="34" charset="0"/>
              <a:buChar char="•"/>
            </a:pPr>
            <a:r>
              <a:rPr lang="zh-CN" altLang="en-US" sz="1600" b="1" dirty="0">
                <a:solidFill>
                  <a:srgbClr val="000000"/>
                </a:solidFill>
                <a:latin typeface="华文中宋" panose="02010600040101010101" pitchFamily="2" charset="-122"/>
                <a:ea typeface="华文中宋" panose="02010600040101010101" pitchFamily="2" charset="-122"/>
              </a:rPr>
              <a:t>一级大目录：一个缓冲区</a:t>
            </a:r>
            <a:endParaRPr lang="en-US" altLang="zh-CN" sz="1600" b="1" dirty="0">
              <a:solidFill>
                <a:srgbClr val="000000"/>
              </a:solidFill>
              <a:latin typeface="华文中宋" panose="02010600040101010101" pitchFamily="2" charset="-122"/>
              <a:ea typeface="华文中宋" panose="02010600040101010101" pitchFamily="2" charset="-122"/>
            </a:endParaRPr>
          </a:p>
          <a:p>
            <a:pPr marL="742950" lvl="1" indent="-285750">
              <a:buFont typeface="Arial" panose="020B0604020202020204" pitchFamily="34" charset="0"/>
              <a:buChar char="•"/>
            </a:pPr>
            <a:r>
              <a:rPr lang="zh-CN" altLang="en-US" sz="1600" b="1" dirty="0">
                <a:solidFill>
                  <a:srgbClr val="000000"/>
                </a:solidFill>
                <a:latin typeface="华文中宋" panose="02010600040101010101" pitchFamily="2" charset="-122"/>
                <a:ea typeface="华文中宋" panose="02010600040101010101" pitchFamily="2" charset="-122"/>
              </a:rPr>
              <a:t>二级大目录：多个缓冲区</a:t>
            </a:r>
            <a:endParaRPr lang="en-US" altLang="zh-CN" sz="1600" b="1" dirty="0">
              <a:solidFill>
                <a:srgbClr val="000000"/>
              </a:solidFill>
              <a:latin typeface="华文中宋" panose="02010600040101010101" pitchFamily="2" charset="-122"/>
              <a:ea typeface="华文中宋" panose="02010600040101010101" pitchFamily="2" charset="-122"/>
            </a:endParaRPr>
          </a:p>
          <a:p>
            <a:pPr marL="742950" lvl="1" indent="-285750">
              <a:buFont typeface="Arial" panose="020B0604020202020204" pitchFamily="34" charset="0"/>
              <a:buChar char="•"/>
            </a:pPr>
            <a:r>
              <a:rPr lang="zh-CN" altLang="en-US" sz="1600" b="1" dirty="0">
                <a:solidFill>
                  <a:srgbClr val="000000"/>
                </a:solidFill>
                <a:latin typeface="华文中宋" panose="02010600040101010101" pitchFamily="2" charset="-122"/>
                <a:ea typeface="华文中宋" panose="02010600040101010101" pitchFamily="2" charset="-122"/>
              </a:rPr>
              <a:t>三级大目录：多个缓冲区（基点分裂）</a:t>
            </a:r>
            <a:endParaRPr lang="en-US" altLang="zh-CN" sz="1600" b="1" dirty="0">
              <a:solidFill>
                <a:srgbClr val="000000"/>
              </a:solidFill>
              <a:latin typeface="华文中宋" panose="02010600040101010101" pitchFamily="2" charset="-122"/>
              <a:ea typeface="华文中宋" panose="02010600040101010101" pitchFamily="2" charset="-122"/>
            </a:endParaRPr>
          </a:p>
          <a:p>
            <a:pPr marL="742950" lvl="1" indent="-285750">
              <a:buFont typeface="Arial" panose="020B0604020202020204" pitchFamily="34" charset="0"/>
              <a:buChar char="•"/>
            </a:pPr>
            <a:endParaRPr lang="zh-CN" altLang="en-US" sz="1600" b="1" dirty="0">
              <a:solidFill>
                <a:srgbClr val="000000"/>
              </a:solidFill>
              <a:latin typeface="华文中宋" panose="02010600040101010101" pitchFamily="2" charset="-122"/>
              <a:ea typeface="华文中宋" panose="02010600040101010101" pitchFamily="2" charset="-122"/>
            </a:endParaRPr>
          </a:p>
        </p:txBody>
      </p:sp>
      <p:sp>
        <p:nvSpPr>
          <p:cNvPr id="12" name="矩形 11"/>
          <p:cNvSpPr/>
          <p:nvPr/>
        </p:nvSpPr>
        <p:spPr>
          <a:xfrm>
            <a:off x="7879108" y="6488668"/>
            <a:ext cx="1260281" cy="369332"/>
          </a:xfrm>
          <a:prstGeom prst="rect">
            <a:avLst/>
          </a:prstGeom>
        </p:spPr>
        <p:txBody>
          <a:bodyPr wrap="none">
            <a:spAutoFit/>
          </a:bodyPr>
          <a:lstStyle/>
          <a:p>
            <a:r>
              <a:rPr lang="en-US" altLang="zh-CN" b="1" dirty="0">
                <a:solidFill>
                  <a:srgbClr val="FF0000"/>
                </a:solidFill>
                <a:latin typeface="华文中宋" panose="02010600040101010101" pitchFamily="2" charset="-122"/>
                <a:ea typeface="华文中宋" panose="02010600040101010101" pitchFamily="2" charset="-122"/>
              </a:rPr>
              <a:t>NTFS</a:t>
            </a:r>
            <a:r>
              <a:rPr lang="zh-CN" altLang="en-US" b="1" dirty="0">
                <a:solidFill>
                  <a:srgbClr val="FF0000"/>
                </a:solidFill>
                <a:latin typeface="华文中宋" panose="02010600040101010101" pitchFamily="2" charset="-122"/>
                <a:ea typeface="华文中宋" panose="02010600040101010101" pitchFamily="2" charset="-122"/>
              </a:rPr>
              <a:t>原理</a:t>
            </a:r>
            <a:endParaRPr lang="zh-CN" altLang="en-US" dirty="0"/>
          </a:p>
        </p:txBody>
      </p:sp>
      <p:sp>
        <p:nvSpPr>
          <p:cNvPr id="15" name="TextBox 2">
            <a:extLst>
              <a:ext uri="{FF2B5EF4-FFF2-40B4-BE49-F238E27FC236}">
                <a16:creationId xmlns:a16="http://schemas.microsoft.com/office/drawing/2014/main" id="{8026C35F-5CCA-4D31-B340-0D19CE72C27D}"/>
              </a:ext>
            </a:extLst>
          </p:cNvPr>
          <p:cNvSpPr txBox="1"/>
          <p:nvPr/>
        </p:nvSpPr>
        <p:spPr>
          <a:xfrm>
            <a:off x="547636" y="800624"/>
            <a:ext cx="1447305" cy="369332"/>
          </a:xfrm>
          <a:prstGeom prst="rect">
            <a:avLst/>
          </a:prstGeom>
          <a:noFill/>
        </p:spPr>
        <p:txBody>
          <a:bodyPr wrap="square" rtlCol="0">
            <a:spAutoFit/>
          </a:bodyPr>
          <a:lstStyle/>
          <a:p>
            <a:r>
              <a:rPr lang="en-US" altLang="zh-CN" b="1" dirty="0">
                <a:solidFill>
                  <a:srgbClr val="FF0000"/>
                </a:solidFill>
                <a:latin typeface="华文中宋" panose="02010600040101010101" pitchFamily="2" charset="-122"/>
                <a:ea typeface="华文中宋" panose="02010600040101010101" pitchFamily="2" charset="-122"/>
              </a:rPr>
              <a:t>MFT</a:t>
            </a:r>
            <a:r>
              <a:rPr lang="zh-CN" altLang="en-US" b="1" dirty="0">
                <a:solidFill>
                  <a:srgbClr val="FF0000"/>
                </a:solidFill>
                <a:latin typeface="华文中宋" panose="02010600040101010101" pitchFamily="2" charset="-122"/>
                <a:ea typeface="华文中宋" panose="02010600040101010101" pitchFamily="2" charset="-122"/>
              </a:rPr>
              <a:t>表</a:t>
            </a:r>
          </a:p>
        </p:txBody>
      </p:sp>
      <p:sp>
        <p:nvSpPr>
          <p:cNvPr id="3" name="灯片编号占位符 2">
            <a:extLst>
              <a:ext uri="{FF2B5EF4-FFF2-40B4-BE49-F238E27FC236}">
                <a16:creationId xmlns:a16="http://schemas.microsoft.com/office/drawing/2014/main" id="{71A8D368-FF27-4DBC-88DE-6F2845F871E5}"/>
              </a:ext>
            </a:extLst>
          </p:cNvPr>
          <p:cNvSpPr>
            <a:spLocks noGrp="1"/>
          </p:cNvSpPr>
          <p:nvPr>
            <p:ph type="sldNum" sz="quarter" idx="12"/>
          </p:nvPr>
        </p:nvSpPr>
        <p:spPr/>
        <p:txBody>
          <a:bodyPr/>
          <a:lstStyle/>
          <a:p>
            <a:fld id="{B10D5614-B734-4280-8F57-1D4947433C97}" type="slidenum">
              <a:rPr lang="en-US" smtClean="0"/>
              <a:pPr/>
              <a:t>110</a:t>
            </a:fld>
            <a:endParaRPr lang="en-US" dirty="0"/>
          </a:p>
        </p:txBody>
      </p:sp>
    </p:spTree>
    <p:extLst>
      <p:ext uri="{BB962C8B-B14F-4D97-AF65-F5344CB8AC3E}">
        <p14:creationId xmlns:p14="http://schemas.microsoft.com/office/powerpoint/2010/main" val="277105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88</a:t>
            </a:r>
            <a:endParaRPr lang="en-US" sz="1100" b="1" dirty="0">
              <a:solidFill>
                <a:prstClr val="white"/>
              </a:solidFill>
            </a:endParaRPr>
          </a:p>
        </p:txBody>
      </p:sp>
      <p:sp>
        <p:nvSpPr>
          <p:cNvPr id="3" name="TextBox 2"/>
          <p:cNvSpPr txBox="1"/>
          <p:nvPr/>
        </p:nvSpPr>
        <p:spPr>
          <a:xfrm>
            <a:off x="576976" y="1232973"/>
            <a:ext cx="1447305" cy="369332"/>
          </a:xfrm>
          <a:prstGeom prst="rect">
            <a:avLst/>
          </a:prstGeom>
          <a:noFill/>
        </p:spPr>
        <p:txBody>
          <a:bodyPr wrap="square" rtlCol="0">
            <a:spAutoFit/>
          </a:bodyPr>
          <a:lstStyle/>
          <a:p>
            <a:r>
              <a:rPr lang="en-US" altLang="zh-CN" b="1" dirty="0">
                <a:solidFill>
                  <a:srgbClr val="FF0000"/>
                </a:solidFill>
                <a:latin typeface="华文中宋" panose="02010600040101010101" pitchFamily="2" charset="-122"/>
                <a:ea typeface="华文中宋" panose="02010600040101010101" pitchFamily="2" charset="-122"/>
              </a:rPr>
              <a:t>B</a:t>
            </a:r>
            <a:r>
              <a:rPr lang="zh-CN" altLang="en-US" b="1" dirty="0">
                <a:solidFill>
                  <a:srgbClr val="FF0000"/>
                </a:solidFill>
                <a:latin typeface="华文中宋" panose="02010600040101010101" pitchFamily="2" charset="-122"/>
                <a:ea typeface="华文中宋" panose="02010600040101010101" pitchFamily="2" charset="-122"/>
              </a:rPr>
              <a:t>树</a:t>
            </a:r>
          </a:p>
        </p:txBody>
      </p:sp>
      <p:sp>
        <p:nvSpPr>
          <p:cNvPr id="11" name="矩形 10"/>
          <p:cNvSpPr/>
          <p:nvPr/>
        </p:nvSpPr>
        <p:spPr>
          <a:xfrm>
            <a:off x="568919" y="1760921"/>
            <a:ext cx="7874023" cy="230832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b="1" dirty="0">
                <a:solidFill>
                  <a:srgbClr val="000000"/>
                </a:solidFill>
                <a:latin typeface="华文中宋" panose="02010600040101010101" pitchFamily="2" charset="-122"/>
                <a:ea typeface="华文中宋" panose="02010600040101010101" pitchFamily="2" charset="-122"/>
              </a:rPr>
              <a:t>最小度数</a:t>
            </a:r>
            <a:r>
              <a:rPr lang="en-US" altLang="zh-CN" sz="1600" b="1" dirty="0">
                <a:solidFill>
                  <a:srgbClr val="000000"/>
                </a:solidFill>
                <a:latin typeface="华文中宋" panose="02010600040101010101" pitchFamily="2" charset="-122"/>
                <a:ea typeface="华文中宋" panose="02010600040101010101" pitchFamily="2" charset="-122"/>
              </a:rPr>
              <a:t>d</a:t>
            </a:r>
            <a:r>
              <a:rPr lang="zh-CN" altLang="en-US" sz="1600" b="1" dirty="0">
                <a:solidFill>
                  <a:srgbClr val="000000"/>
                </a:solidFill>
                <a:latin typeface="华文中宋" panose="02010600040101010101" pitchFamily="2" charset="-122"/>
                <a:ea typeface="华文中宋" panose="02010600040101010101" pitchFamily="2" charset="-122"/>
              </a:rPr>
              <a:t>的</a:t>
            </a:r>
            <a:r>
              <a:rPr lang="en-US" altLang="zh-CN" sz="1600" b="1" dirty="0">
                <a:solidFill>
                  <a:srgbClr val="000000"/>
                </a:solidFill>
                <a:latin typeface="华文中宋" panose="02010600040101010101" pitchFamily="2" charset="-122"/>
                <a:ea typeface="华文中宋" panose="02010600040101010101" pitchFamily="2" charset="-122"/>
              </a:rPr>
              <a:t>B</a:t>
            </a:r>
            <a:r>
              <a:rPr lang="zh-CN" altLang="en-US" sz="1600" b="1" dirty="0">
                <a:solidFill>
                  <a:srgbClr val="000000"/>
                </a:solidFill>
                <a:latin typeface="华文中宋" panose="02010600040101010101" pitchFamily="2" charset="-122"/>
                <a:ea typeface="华文中宋" panose="02010600040101010101" pitchFamily="2" charset="-122"/>
              </a:rPr>
              <a:t>树满足以下性质</a:t>
            </a:r>
            <a:endParaRPr lang="en-US" altLang="zh-CN" sz="1600"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sz="1600" b="1" dirty="0">
                <a:solidFill>
                  <a:srgbClr val="000000"/>
                </a:solidFill>
                <a:latin typeface="华文中宋" panose="02010600040101010101" pitchFamily="2" charset="-122"/>
                <a:ea typeface="华文中宋" panose="02010600040101010101" pitchFamily="2" charset="-122"/>
              </a:rPr>
              <a:t>每个节点最多有</a:t>
            </a:r>
            <a:r>
              <a:rPr lang="en-US" altLang="zh-CN" sz="1600" b="1" dirty="0">
                <a:solidFill>
                  <a:srgbClr val="000000"/>
                </a:solidFill>
                <a:latin typeface="华文中宋" panose="02010600040101010101" pitchFamily="2" charset="-122"/>
                <a:ea typeface="华文中宋" panose="02010600040101010101" pitchFamily="2" charset="-122"/>
              </a:rPr>
              <a:t>2d-1</a:t>
            </a:r>
            <a:r>
              <a:rPr lang="zh-CN" altLang="en-US" sz="1600" b="1" dirty="0">
                <a:solidFill>
                  <a:srgbClr val="000000"/>
                </a:solidFill>
                <a:latin typeface="华文中宋" panose="02010600040101010101" pitchFamily="2" charset="-122"/>
                <a:ea typeface="华文中宋" panose="02010600040101010101" pitchFamily="2" charset="-122"/>
              </a:rPr>
              <a:t>个关键码和</a:t>
            </a:r>
            <a:r>
              <a:rPr lang="en-US" altLang="zh-CN" sz="1600" b="1" dirty="0">
                <a:solidFill>
                  <a:srgbClr val="000000"/>
                </a:solidFill>
                <a:latin typeface="华文中宋" panose="02010600040101010101" pitchFamily="2" charset="-122"/>
                <a:ea typeface="华文中宋" panose="02010600040101010101" pitchFamily="2" charset="-122"/>
              </a:rPr>
              <a:t>2d</a:t>
            </a:r>
            <a:r>
              <a:rPr lang="zh-CN" altLang="en-US" sz="1600" b="1" dirty="0">
                <a:solidFill>
                  <a:srgbClr val="000000"/>
                </a:solidFill>
                <a:latin typeface="华文中宋" panose="02010600040101010101" pitchFamily="2" charset="-122"/>
                <a:ea typeface="华文中宋" panose="02010600040101010101" pitchFamily="2" charset="-122"/>
              </a:rPr>
              <a:t>个子女，即</a:t>
            </a:r>
            <a:r>
              <a:rPr lang="en-US" altLang="zh-CN" sz="1600" b="1" dirty="0">
                <a:solidFill>
                  <a:srgbClr val="000000"/>
                </a:solidFill>
                <a:latin typeface="华文中宋" panose="02010600040101010101" pitchFamily="2" charset="-122"/>
                <a:ea typeface="华文中宋" panose="02010600040101010101" pitchFamily="2" charset="-122"/>
              </a:rPr>
              <a:t>2d</a:t>
            </a:r>
            <a:r>
              <a:rPr lang="zh-CN" altLang="en-US" sz="1600" b="1" dirty="0">
                <a:solidFill>
                  <a:srgbClr val="000000"/>
                </a:solidFill>
                <a:latin typeface="华文中宋" panose="02010600040101010101" pitchFamily="2" charset="-122"/>
                <a:ea typeface="华文中宋" panose="02010600040101010101" pitchFamily="2" charset="-122"/>
              </a:rPr>
              <a:t>个指针</a:t>
            </a:r>
            <a:endParaRPr lang="en-US" altLang="zh-CN" sz="1600"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sz="1600" b="1" dirty="0">
                <a:solidFill>
                  <a:srgbClr val="000000"/>
                </a:solidFill>
                <a:latin typeface="华文中宋" panose="02010600040101010101" pitchFamily="2" charset="-122"/>
                <a:ea typeface="华文中宋" panose="02010600040101010101" pitchFamily="2" charset="-122"/>
              </a:rPr>
              <a:t>除根节点外，每个节点都至少有</a:t>
            </a:r>
            <a:r>
              <a:rPr lang="en-US" altLang="zh-CN" sz="1600" b="1" dirty="0">
                <a:solidFill>
                  <a:srgbClr val="000000"/>
                </a:solidFill>
                <a:latin typeface="华文中宋" panose="02010600040101010101" pitchFamily="2" charset="-122"/>
                <a:ea typeface="华文中宋" panose="02010600040101010101" pitchFamily="2" charset="-122"/>
              </a:rPr>
              <a:t>d-1</a:t>
            </a:r>
            <a:r>
              <a:rPr lang="zh-CN" altLang="en-US" sz="1600" b="1" dirty="0">
                <a:solidFill>
                  <a:srgbClr val="000000"/>
                </a:solidFill>
                <a:latin typeface="华文中宋" panose="02010600040101010101" pitchFamily="2" charset="-122"/>
                <a:ea typeface="华文中宋" panose="02010600040101010101" pitchFamily="2" charset="-122"/>
              </a:rPr>
              <a:t>个关键码和</a:t>
            </a:r>
            <a:r>
              <a:rPr lang="en-US" altLang="zh-CN" sz="1600" b="1" dirty="0">
                <a:solidFill>
                  <a:srgbClr val="000000"/>
                </a:solidFill>
                <a:latin typeface="华文中宋" panose="02010600040101010101" pitchFamily="2" charset="-122"/>
                <a:ea typeface="华文中宋" panose="02010600040101010101" pitchFamily="2" charset="-122"/>
              </a:rPr>
              <a:t>d</a:t>
            </a:r>
            <a:r>
              <a:rPr lang="zh-CN" altLang="en-US" sz="1600" b="1" dirty="0">
                <a:solidFill>
                  <a:srgbClr val="000000"/>
                </a:solidFill>
                <a:latin typeface="华文中宋" panose="02010600040101010101" pitchFamily="2" charset="-122"/>
                <a:ea typeface="华文中宋" panose="02010600040101010101" pitchFamily="2" charset="-122"/>
              </a:rPr>
              <a:t>个指针（每个节点都至少半满，至少有</a:t>
            </a:r>
            <a:r>
              <a:rPr lang="en-US" altLang="zh-CN" sz="1600" b="1" dirty="0">
                <a:solidFill>
                  <a:srgbClr val="000000"/>
                </a:solidFill>
                <a:latin typeface="华文中宋" panose="02010600040101010101" pitchFamily="2" charset="-122"/>
                <a:ea typeface="华文中宋" panose="02010600040101010101" pitchFamily="2" charset="-122"/>
              </a:rPr>
              <a:t>d</a:t>
            </a:r>
            <a:r>
              <a:rPr lang="zh-CN" altLang="en-US" sz="1600" b="1" dirty="0">
                <a:solidFill>
                  <a:srgbClr val="000000"/>
                </a:solidFill>
                <a:latin typeface="华文中宋" panose="02010600040101010101" pitchFamily="2" charset="-122"/>
                <a:ea typeface="华文中宋" panose="02010600040101010101" pitchFamily="2" charset="-122"/>
              </a:rPr>
              <a:t>的子女）</a:t>
            </a:r>
            <a:endParaRPr lang="en-US" altLang="zh-CN" sz="1600"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sz="1600" b="1" dirty="0">
                <a:solidFill>
                  <a:srgbClr val="000000"/>
                </a:solidFill>
                <a:latin typeface="华文中宋" panose="02010600040101010101" pitchFamily="2" charset="-122"/>
                <a:ea typeface="华文中宋" panose="02010600040101010101" pitchFamily="2" charset="-122"/>
              </a:rPr>
              <a:t>根节点最少有一个关键码和</a:t>
            </a:r>
            <a:r>
              <a:rPr lang="en-US" altLang="zh-CN" sz="1600" b="1" dirty="0">
                <a:solidFill>
                  <a:srgbClr val="000000"/>
                </a:solidFill>
                <a:latin typeface="华文中宋" panose="02010600040101010101" pitchFamily="2" charset="-122"/>
                <a:ea typeface="华文中宋" panose="02010600040101010101" pitchFamily="2" charset="-122"/>
              </a:rPr>
              <a:t>2</a:t>
            </a:r>
            <a:r>
              <a:rPr lang="zh-CN" altLang="en-US" sz="1600" b="1" dirty="0">
                <a:solidFill>
                  <a:srgbClr val="000000"/>
                </a:solidFill>
                <a:latin typeface="华文中宋" panose="02010600040101010101" pitchFamily="2" charset="-122"/>
                <a:ea typeface="华文中宋" panose="02010600040101010101" pitchFamily="2" charset="-122"/>
              </a:rPr>
              <a:t>个子女</a:t>
            </a:r>
            <a:endParaRPr lang="en-US" altLang="zh-CN" sz="1600"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sz="1600" b="1" dirty="0">
                <a:solidFill>
                  <a:srgbClr val="000000"/>
                </a:solidFill>
                <a:latin typeface="华文中宋" panose="02010600040101010101" pitchFamily="2" charset="-122"/>
                <a:ea typeface="华文中宋" panose="02010600040101010101" pitchFamily="2" charset="-122"/>
              </a:rPr>
              <a:t>一个包含</a:t>
            </a:r>
            <a:r>
              <a:rPr lang="en-US" altLang="zh-CN" sz="1600" b="1" dirty="0">
                <a:solidFill>
                  <a:srgbClr val="000000"/>
                </a:solidFill>
                <a:latin typeface="华文中宋" panose="02010600040101010101" pitchFamily="2" charset="-122"/>
                <a:ea typeface="华文中宋" panose="02010600040101010101" pitchFamily="2" charset="-122"/>
              </a:rPr>
              <a:t>k</a:t>
            </a:r>
            <a:r>
              <a:rPr lang="zh-CN" altLang="en-US" sz="1600" b="1" dirty="0">
                <a:solidFill>
                  <a:srgbClr val="000000"/>
                </a:solidFill>
                <a:latin typeface="华文中宋" panose="02010600040101010101" pitchFamily="2" charset="-122"/>
                <a:ea typeface="华文中宋" panose="02010600040101010101" pitchFamily="2" charset="-122"/>
              </a:rPr>
              <a:t>个指针的非叶子节点有</a:t>
            </a:r>
            <a:r>
              <a:rPr lang="en-US" altLang="zh-CN" sz="1600" b="1" dirty="0">
                <a:solidFill>
                  <a:srgbClr val="000000"/>
                </a:solidFill>
                <a:latin typeface="华文中宋" panose="02010600040101010101" pitchFamily="2" charset="-122"/>
                <a:ea typeface="华文中宋" panose="02010600040101010101" pitchFamily="2" charset="-122"/>
              </a:rPr>
              <a:t>k-1</a:t>
            </a:r>
            <a:r>
              <a:rPr lang="zh-CN" altLang="en-US" sz="1600" b="1" dirty="0">
                <a:solidFill>
                  <a:srgbClr val="000000"/>
                </a:solidFill>
                <a:latin typeface="华文中宋" panose="02010600040101010101" pitchFamily="2" charset="-122"/>
                <a:ea typeface="华文中宋" panose="02010600040101010101" pitchFamily="2" charset="-122"/>
              </a:rPr>
              <a:t>个关键码</a:t>
            </a:r>
            <a:endParaRPr lang="en-US" altLang="zh-CN" sz="1600" b="1" dirty="0">
              <a:solidFill>
                <a:srgbClr val="000000"/>
              </a:solidFill>
              <a:latin typeface="华文中宋" panose="02010600040101010101" pitchFamily="2" charset="-122"/>
              <a:ea typeface="华文中宋" panose="02010600040101010101" pitchFamily="2" charset="-122"/>
            </a:endParaRP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37" y="4365104"/>
            <a:ext cx="8800852" cy="1447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419872" y="6093296"/>
            <a:ext cx="1944763" cy="338554"/>
          </a:xfrm>
          <a:prstGeom prst="rect">
            <a:avLst/>
          </a:prstGeom>
        </p:spPr>
        <p:txBody>
          <a:bodyPr wrap="none">
            <a:spAutoFit/>
          </a:bodyPr>
          <a:lstStyle/>
          <a:p>
            <a:r>
              <a:rPr lang="zh-CN" altLang="en-US" sz="1600" b="1" dirty="0">
                <a:solidFill>
                  <a:srgbClr val="000000"/>
                </a:solidFill>
                <a:latin typeface="华文中宋" panose="02010600040101010101" pitchFamily="2" charset="-122"/>
                <a:ea typeface="华文中宋" panose="02010600040101010101" pitchFamily="2" charset="-122"/>
              </a:rPr>
              <a:t>最小度数</a:t>
            </a:r>
            <a:r>
              <a:rPr lang="en-US" altLang="zh-CN" sz="1600" b="1" dirty="0">
                <a:solidFill>
                  <a:srgbClr val="000000"/>
                </a:solidFill>
                <a:latin typeface="华文中宋" panose="02010600040101010101" pitchFamily="2" charset="-122"/>
                <a:ea typeface="华文中宋" panose="02010600040101010101" pitchFamily="2" charset="-122"/>
              </a:rPr>
              <a:t>d=3</a:t>
            </a:r>
            <a:r>
              <a:rPr lang="zh-CN" altLang="en-US" sz="1600" b="1" dirty="0">
                <a:solidFill>
                  <a:srgbClr val="000000"/>
                </a:solidFill>
                <a:latin typeface="华文中宋" panose="02010600040101010101" pitchFamily="2" charset="-122"/>
                <a:ea typeface="华文中宋" panose="02010600040101010101" pitchFamily="2" charset="-122"/>
              </a:rPr>
              <a:t>的</a:t>
            </a:r>
            <a:r>
              <a:rPr lang="en-US" altLang="zh-CN" sz="1600" b="1" dirty="0">
                <a:solidFill>
                  <a:srgbClr val="000000"/>
                </a:solidFill>
                <a:latin typeface="华文中宋" panose="02010600040101010101" pitchFamily="2" charset="-122"/>
                <a:ea typeface="华文中宋" panose="02010600040101010101" pitchFamily="2" charset="-122"/>
              </a:rPr>
              <a:t>B</a:t>
            </a:r>
            <a:r>
              <a:rPr lang="zh-CN" altLang="en-US" sz="1600" b="1" dirty="0">
                <a:solidFill>
                  <a:srgbClr val="000000"/>
                </a:solidFill>
                <a:latin typeface="华文中宋" panose="02010600040101010101" pitchFamily="2" charset="-122"/>
                <a:ea typeface="华文中宋" panose="02010600040101010101" pitchFamily="2" charset="-122"/>
              </a:rPr>
              <a:t>树</a:t>
            </a:r>
          </a:p>
        </p:txBody>
      </p:sp>
      <p:sp>
        <p:nvSpPr>
          <p:cNvPr id="12" name="矩形 11"/>
          <p:cNvSpPr/>
          <p:nvPr/>
        </p:nvSpPr>
        <p:spPr>
          <a:xfrm>
            <a:off x="7879108" y="6488668"/>
            <a:ext cx="1260281" cy="369332"/>
          </a:xfrm>
          <a:prstGeom prst="rect">
            <a:avLst/>
          </a:prstGeom>
        </p:spPr>
        <p:txBody>
          <a:bodyPr wrap="none">
            <a:spAutoFit/>
          </a:bodyPr>
          <a:lstStyle/>
          <a:p>
            <a:r>
              <a:rPr lang="en-US" altLang="zh-CN" b="1" dirty="0">
                <a:solidFill>
                  <a:srgbClr val="FF0000"/>
                </a:solidFill>
                <a:latin typeface="华文中宋" panose="02010600040101010101" pitchFamily="2" charset="-122"/>
                <a:ea typeface="华文中宋" panose="02010600040101010101" pitchFamily="2" charset="-122"/>
              </a:rPr>
              <a:t>NTFS</a:t>
            </a:r>
            <a:r>
              <a:rPr lang="zh-CN" altLang="en-US" b="1" dirty="0">
                <a:solidFill>
                  <a:srgbClr val="FF0000"/>
                </a:solidFill>
                <a:latin typeface="华文中宋" panose="02010600040101010101" pitchFamily="2" charset="-122"/>
                <a:ea typeface="华文中宋" panose="02010600040101010101" pitchFamily="2" charset="-122"/>
              </a:rPr>
              <a:t>原理</a:t>
            </a:r>
            <a:endParaRPr lang="zh-CN" altLang="en-US" dirty="0"/>
          </a:p>
        </p:txBody>
      </p:sp>
      <p:sp>
        <p:nvSpPr>
          <p:cNvPr id="6" name="灯片编号占位符 5">
            <a:extLst>
              <a:ext uri="{FF2B5EF4-FFF2-40B4-BE49-F238E27FC236}">
                <a16:creationId xmlns:a16="http://schemas.microsoft.com/office/drawing/2014/main" id="{5C8A1761-0C76-4B22-B36E-156B37E8C3C1}"/>
              </a:ext>
            </a:extLst>
          </p:cNvPr>
          <p:cNvSpPr>
            <a:spLocks noGrp="1"/>
          </p:cNvSpPr>
          <p:nvPr>
            <p:ph type="sldNum" sz="quarter" idx="12"/>
          </p:nvPr>
        </p:nvSpPr>
        <p:spPr/>
        <p:txBody>
          <a:bodyPr/>
          <a:lstStyle/>
          <a:p>
            <a:fld id="{B10D5614-B734-4280-8F57-1D4947433C97}" type="slidenum">
              <a:rPr lang="en-US" smtClean="0"/>
              <a:pPr/>
              <a:t>111</a:t>
            </a:fld>
            <a:endParaRPr lang="en-US" dirty="0"/>
          </a:p>
        </p:txBody>
      </p:sp>
    </p:spTree>
    <p:extLst>
      <p:ext uri="{BB962C8B-B14F-4D97-AF65-F5344CB8AC3E}">
        <p14:creationId xmlns:p14="http://schemas.microsoft.com/office/powerpoint/2010/main" val="10472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89</a:t>
            </a:r>
            <a:endParaRPr lang="en-US" sz="1100" b="1" dirty="0">
              <a:solidFill>
                <a:prstClr val="white"/>
              </a:solidFill>
            </a:endParaRPr>
          </a:p>
        </p:txBody>
      </p:sp>
      <p:sp>
        <p:nvSpPr>
          <p:cNvPr id="3" name="TextBox 2"/>
          <p:cNvSpPr txBox="1"/>
          <p:nvPr/>
        </p:nvSpPr>
        <p:spPr>
          <a:xfrm>
            <a:off x="576976" y="1232973"/>
            <a:ext cx="1447305" cy="369332"/>
          </a:xfrm>
          <a:prstGeom prst="rect">
            <a:avLst/>
          </a:prstGeom>
          <a:noFill/>
        </p:spPr>
        <p:txBody>
          <a:bodyPr wrap="square" rtlCol="0">
            <a:spAutoFit/>
          </a:bodyPr>
          <a:lstStyle/>
          <a:p>
            <a:r>
              <a:rPr lang="en-US" altLang="zh-CN" b="1" dirty="0">
                <a:solidFill>
                  <a:srgbClr val="FF0000"/>
                </a:solidFill>
                <a:latin typeface="华文中宋" panose="02010600040101010101" pitchFamily="2" charset="-122"/>
                <a:ea typeface="华文中宋" panose="02010600040101010101" pitchFamily="2" charset="-122"/>
              </a:rPr>
              <a:t>B</a:t>
            </a:r>
            <a:r>
              <a:rPr lang="zh-CN" altLang="en-US" b="1" dirty="0">
                <a:solidFill>
                  <a:srgbClr val="FF0000"/>
                </a:solidFill>
                <a:latin typeface="华文中宋" panose="02010600040101010101" pitchFamily="2" charset="-122"/>
                <a:ea typeface="华文中宋" panose="02010600040101010101" pitchFamily="2" charset="-122"/>
              </a:rPr>
              <a:t>树</a:t>
            </a:r>
          </a:p>
        </p:txBody>
      </p:sp>
      <p:sp>
        <p:nvSpPr>
          <p:cNvPr id="4" name="矩形 3"/>
          <p:cNvSpPr/>
          <p:nvPr/>
        </p:nvSpPr>
        <p:spPr>
          <a:xfrm>
            <a:off x="3419871" y="3501008"/>
            <a:ext cx="2013693" cy="338554"/>
          </a:xfrm>
          <a:prstGeom prst="rect">
            <a:avLst/>
          </a:prstGeom>
        </p:spPr>
        <p:txBody>
          <a:bodyPr wrap="none">
            <a:spAutoFit/>
          </a:bodyPr>
          <a:lstStyle/>
          <a:p>
            <a:r>
              <a:rPr lang="zh-CN" altLang="en-US" sz="1600" b="1" dirty="0">
                <a:solidFill>
                  <a:srgbClr val="000000"/>
                </a:solidFill>
                <a:latin typeface="华文中宋" panose="02010600040101010101" pitchFamily="2" charset="-122"/>
                <a:ea typeface="华文中宋" panose="02010600040101010101" pitchFamily="2" charset="-122"/>
              </a:rPr>
              <a:t>插入关键码</a:t>
            </a:r>
            <a:r>
              <a:rPr lang="en-US" altLang="zh-CN" sz="1600" b="1" dirty="0">
                <a:solidFill>
                  <a:srgbClr val="000000"/>
                </a:solidFill>
                <a:latin typeface="华文中宋" panose="02010600040101010101" pitchFamily="2" charset="-122"/>
                <a:ea typeface="华文中宋" panose="02010600040101010101" pitchFamily="2" charset="-122"/>
              </a:rPr>
              <a:t>KEY=90</a:t>
            </a:r>
            <a:endParaRPr lang="zh-CN" altLang="en-US" sz="1600" b="1" dirty="0">
              <a:solidFill>
                <a:srgbClr val="000000"/>
              </a:solidFill>
              <a:latin typeface="华文中宋" panose="02010600040101010101" pitchFamily="2" charset="-122"/>
              <a:ea typeface="华文中宋" panose="02010600040101010101" pitchFamily="2" charset="-122"/>
            </a:endParaRPr>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56" y="1930198"/>
            <a:ext cx="8964488" cy="1401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矩形 11"/>
          <p:cNvSpPr/>
          <p:nvPr/>
        </p:nvSpPr>
        <p:spPr>
          <a:xfrm>
            <a:off x="198202" y="5877272"/>
            <a:ext cx="8784777" cy="338554"/>
          </a:xfrm>
          <a:prstGeom prst="rect">
            <a:avLst/>
          </a:prstGeom>
        </p:spPr>
        <p:txBody>
          <a:bodyPr wrap="none">
            <a:spAutoFit/>
          </a:bodyPr>
          <a:lstStyle/>
          <a:p>
            <a:r>
              <a:rPr lang="zh-CN" altLang="en-US" sz="1600" b="1" dirty="0">
                <a:solidFill>
                  <a:srgbClr val="000000"/>
                </a:solidFill>
                <a:latin typeface="华文中宋" panose="02010600040101010101" pitchFamily="2" charset="-122"/>
                <a:ea typeface="华文中宋" panose="02010600040101010101" pitchFamily="2" charset="-122"/>
              </a:rPr>
              <a:t>插入关键码</a:t>
            </a:r>
            <a:r>
              <a:rPr lang="en-US" altLang="zh-CN" sz="1600" b="1" dirty="0">
                <a:solidFill>
                  <a:srgbClr val="000000"/>
                </a:solidFill>
                <a:latin typeface="华文中宋" panose="02010600040101010101" pitchFamily="2" charset="-122"/>
                <a:ea typeface="华文中宋" panose="02010600040101010101" pitchFamily="2" charset="-122"/>
              </a:rPr>
              <a:t>KEY=45</a:t>
            </a:r>
            <a:r>
              <a:rPr lang="zh-CN" altLang="en-US" sz="1600" b="1" dirty="0">
                <a:solidFill>
                  <a:srgbClr val="000000"/>
                </a:solidFill>
                <a:latin typeface="华文中宋" panose="02010600040101010101" pitchFamily="2" charset="-122"/>
                <a:ea typeface="华文中宋" panose="02010600040101010101" pitchFamily="2" charset="-122"/>
              </a:rPr>
              <a:t>，需要把一个节点分裂为两个部分，并把一个关键码（中间）提升到根节点</a:t>
            </a:r>
          </a:p>
        </p:txBody>
      </p:sp>
      <p:pic>
        <p:nvPicPr>
          <p:cNvPr id="460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76" y="4149080"/>
            <a:ext cx="9057510" cy="151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7879108" y="6488668"/>
            <a:ext cx="1260281" cy="369332"/>
          </a:xfrm>
          <a:prstGeom prst="rect">
            <a:avLst/>
          </a:prstGeom>
        </p:spPr>
        <p:txBody>
          <a:bodyPr wrap="none">
            <a:spAutoFit/>
          </a:bodyPr>
          <a:lstStyle/>
          <a:p>
            <a:r>
              <a:rPr lang="en-US" altLang="zh-CN" b="1" dirty="0">
                <a:solidFill>
                  <a:srgbClr val="FF0000"/>
                </a:solidFill>
                <a:latin typeface="华文中宋" panose="02010600040101010101" pitchFamily="2" charset="-122"/>
                <a:ea typeface="华文中宋" panose="02010600040101010101" pitchFamily="2" charset="-122"/>
              </a:rPr>
              <a:t>NTFS</a:t>
            </a:r>
            <a:r>
              <a:rPr lang="zh-CN" altLang="en-US" b="1" dirty="0">
                <a:solidFill>
                  <a:srgbClr val="FF0000"/>
                </a:solidFill>
                <a:latin typeface="华文中宋" panose="02010600040101010101" pitchFamily="2" charset="-122"/>
                <a:ea typeface="华文中宋" panose="02010600040101010101" pitchFamily="2" charset="-122"/>
              </a:rPr>
              <a:t>原理</a:t>
            </a:r>
            <a:endParaRPr lang="zh-CN" altLang="en-US" dirty="0"/>
          </a:p>
        </p:txBody>
      </p:sp>
      <p:sp>
        <p:nvSpPr>
          <p:cNvPr id="6" name="灯片编号占位符 5">
            <a:extLst>
              <a:ext uri="{FF2B5EF4-FFF2-40B4-BE49-F238E27FC236}">
                <a16:creationId xmlns:a16="http://schemas.microsoft.com/office/drawing/2014/main" id="{DD5AEEC2-DCC4-45B9-B2CF-48ED301CE2F8}"/>
              </a:ext>
            </a:extLst>
          </p:cNvPr>
          <p:cNvSpPr>
            <a:spLocks noGrp="1"/>
          </p:cNvSpPr>
          <p:nvPr>
            <p:ph type="sldNum" sz="quarter" idx="12"/>
          </p:nvPr>
        </p:nvSpPr>
        <p:spPr/>
        <p:txBody>
          <a:bodyPr/>
          <a:lstStyle/>
          <a:p>
            <a:fld id="{B10D5614-B734-4280-8F57-1D4947433C97}" type="slidenum">
              <a:rPr lang="en-US" smtClean="0"/>
              <a:pPr/>
              <a:t>112</a:t>
            </a:fld>
            <a:endParaRPr lang="en-US" dirty="0"/>
          </a:p>
        </p:txBody>
      </p:sp>
    </p:spTree>
    <p:extLst>
      <p:ext uri="{BB962C8B-B14F-4D97-AF65-F5344CB8AC3E}">
        <p14:creationId xmlns:p14="http://schemas.microsoft.com/office/powerpoint/2010/main" val="413039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90</a:t>
            </a:r>
            <a:endParaRPr lang="en-US" sz="1100" b="1" dirty="0">
              <a:solidFill>
                <a:prstClr val="white"/>
              </a:solidFill>
            </a:endParaRPr>
          </a:p>
        </p:txBody>
      </p:sp>
      <p:sp>
        <p:nvSpPr>
          <p:cNvPr id="3" name="TextBox 2"/>
          <p:cNvSpPr txBox="1"/>
          <p:nvPr/>
        </p:nvSpPr>
        <p:spPr>
          <a:xfrm>
            <a:off x="576976" y="1232973"/>
            <a:ext cx="1447305" cy="369332"/>
          </a:xfrm>
          <a:prstGeom prst="rect">
            <a:avLst/>
          </a:prstGeom>
          <a:noFill/>
        </p:spPr>
        <p:txBody>
          <a:bodyPr wrap="square" rtlCol="0">
            <a:spAutoFit/>
          </a:bodyPr>
          <a:lstStyle/>
          <a:p>
            <a:r>
              <a:rPr lang="en-US" altLang="zh-CN" b="1" dirty="0">
                <a:solidFill>
                  <a:srgbClr val="FF0000"/>
                </a:solidFill>
                <a:latin typeface="华文中宋" panose="02010600040101010101" pitchFamily="2" charset="-122"/>
                <a:ea typeface="华文中宋" panose="02010600040101010101" pitchFamily="2" charset="-122"/>
              </a:rPr>
              <a:t>B</a:t>
            </a:r>
            <a:r>
              <a:rPr lang="zh-CN" altLang="en-US" b="1" dirty="0">
                <a:solidFill>
                  <a:srgbClr val="FF0000"/>
                </a:solidFill>
                <a:latin typeface="华文中宋" panose="02010600040101010101" pitchFamily="2" charset="-122"/>
                <a:ea typeface="华文中宋" panose="02010600040101010101" pitchFamily="2" charset="-122"/>
              </a:rPr>
              <a:t>树</a:t>
            </a:r>
          </a:p>
        </p:txBody>
      </p:sp>
      <p:sp>
        <p:nvSpPr>
          <p:cNvPr id="12" name="矩形 11"/>
          <p:cNvSpPr/>
          <p:nvPr/>
        </p:nvSpPr>
        <p:spPr>
          <a:xfrm>
            <a:off x="195080" y="5877272"/>
            <a:ext cx="8784777" cy="787395"/>
          </a:xfrm>
          <a:prstGeom prst="rect">
            <a:avLst/>
          </a:prstGeom>
        </p:spPr>
        <p:txBody>
          <a:bodyPr wrap="none">
            <a:spAutoFit/>
          </a:bodyPr>
          <a:lstStyle/>
          <a:p>
            <a:pPr>
              <a:lnSpc>
                <a:spcPct val="150000"/>
              </a:lnSpc>
            </a:pPr>
            <a:r>
              <a:rPr lang="zh-CN" altLang="en-US" sz="1600" b="1" dirty="0">
                <a:solidFill>
                  <a:srgbClr val="000000"/>
                </a:solidFill>
                <a:latin typeface="华文中宋" panose="02010600040101010101" pitchFamily="2" charset="-122"/>
                <a:ea typeface="华文中宋" panose="02010600040101010101" pitchFamily="2" charset="-122"/>
              </a:rPr>
              <a:t>插入关键码</a:t>
            </a:r>
            <a:r>
              <a:rPr lang="en-US" altLang="zh-CN" sz="1600" b="1" dirty="0">
                <a:solidFill>
                  <a:srgbClr val="000000"/>
                </a:solidFill>
                <a:latin typeface="华文中宋" panose="02010600040101010101" pitchFamily="2" charset="-122"/>
                <a:ea typeface="华文中宋" panose="02010600040101010101" pitchFamily="2" charset="-122"/>
              </a:rPr>
              <a:t>KEY=84</a:t>
            </a:r>
            <a:r>
              <a:rPr lang="zh-CN" altLang="en-US" sz="1600" b="1" dirty="0">
                <a:solidFill>
                  <a:srgbClr val="000000"/>
                </a:solidFill>
                <a:latin typeface="华文中宋" panose="02010600040101010101" pitchFamily="2" charset="-122"/>
                <a:ea typeface="华文中宋" panose="02010600040101010101" pitchFamily="2" charset="-122"/>
              </a:rPr>
              <a:t>，需要把一个节点分裂为两个部分，并把一个关键码（中间）提升到根节点</a:t>
            </a:r>
            <a:endParaRPr lang="en-US" altLang="zh-CN" sz="1600" b="1" dirty="0">
              <a:solidFill>
                <a:srgbClr val="000000"/>
              </a:solidFill>
              <a:latin typeface="华文中宋" panose="02010600040101010101" pitchFamily="2" charset="-122"/>
              <a:ea typeface="华文中宋" panose="02010600040101010101" pitchFamily="2" charset="-122"/>
            </a:endParaRPr>
          </a:p>
          <a:p>
            <a:pPr>
              <a:lnSpc>
                <a:spcPct val="150000"/>
              </a:lnSpc>
            </a:pPr>
            <a:r>
              <a:rPr lang="zh-CN" altLang="en-US" sz="1600" b="1" dirty="0">
                <a:solidFill>
                  <a:srgbClr val="000000"/>
                </a:solidFill>
                <a:latin typeface="华文中宋" panose="02010600040101010101" pitchFamily="2" charset="-122"/>
                <a:ea typeface="华文中宋" panose="02010600040101010101" pitchFamily="2" charset="-122"/>
              </a:rPr>
              <a:t>然后需要把根节点分裂为两个部分，并创建一个新的根节点</a:t>
            </a: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41" y="3429000"/>
            <a:ext cx="8982979" cy="2263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76" y="1700808"/>
            <a:ext cx="9057510" cy="151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p:cNvSpPr/>
          <p:nvPr/>
        </p:nvSpPr>
        <p:spPr>
          <a:xfrm>
            <a:off x="3707904" y="1652081"/>
            <a:ext cx="504056" cy="4587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740352" y="2759287"/>
            <a:ext cx="504056" cy="4587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879108" y="6488668"/>
            <a:ext cx="1260281" cy="369332"/>
          </a:xfrm>
          <a:prstGeom prst="rect">
            <a:avLst/>
          </a:prstGeom>
        </p:spPr>
        <p:txBody>
          <a:bodyPr wrap="none">
            <a:spAutoFit/>
          </a:bodyPr>
          <a:lstStyle/>
          <a:p>
            <a:r>
              <a:rPr lang="en-US" altLang="zh-CN" b="1" dirty="0">
                <a:solidFill>
                  <a:srgbClr val="FF0000"/>
                </a:solidFill>
                <a:latin typeface="华文中宋" panose="02010600040101010101" pitchFamily="2" charset="-122"/>
                <a:ea typeface="华文中宋" panose="02010600040101010101" pitchFamily="2" charset="-122"/>
              </a:rPr>
              <a:t>NTFS</a:t>
            </a:r>
            <a:r>
              <a:rPr lang="zh-CN" altLang="en-US" b="1" dirty="0">
                <a:solidFill>
                  <a:srgbClr val="FF0000"/>
                </a:solidFill>
                <a:latin typeface="华文中宋" panose="02010600040101010101" pitchFamily="2" charset="-122"/>
                <a:ea typeface="华文中宋" panose="02010600040101010101" pitchFamily="2" charset="-122"/>
              </a:rPr>
              <a:t>原理</a:t>
            </a:r>
            <a:endParaRPr lang="zh-CN" altLang="en-US" dirty="0"/>
          </a:p>
        </p:txBody>
      </p:sp>
      <p:sp>
        <p:nvSpPr>
          <p:cNvPr id="6" name="灯片编号占位符 5">
            <a:extLst>
              <a:ext uri="{FF2B5EF4-FFF2-40B4-BE49-F238E27FC236}">
                <a16:creationId xmlns:a16="http://schemas.microsoft.com/office/drawing/2014/main" id="{C706DBF0-FE3F-4E94-ADEF-9B65158E0CB8}"/>
              </a:ext>
            </a:extLst>
          </p:cNvPr>
          <p:cNvSpPr>
            <a:spLocks noGrp="1"/>
          </p:cNvSpPr>
          <p:nvPr>
            <p:ph type="sldNum" sz="quarter" idx="12"/>
          </p:nvPr>
        </p:nvSpPr>
        <p:spPr/>
        <p:txBody>
          <a:bodyPr/>
          <a:lstStyle/>
          <a:p>
            <a:fld id="{B10D5614-B734-4280-8F57-1D4947433C97}" type="slidenum">
              <a:rPr lang="en-US" smtClean="0"/>
              <a:pPr/>
              <a:t>113</a:t>
            </a:fld>
            <a:endParaRPr lang="en-US" dirty="0"/>
          </a:p>
        </p:txBody>
      </p:sp>
    </p:spTree>
    <p:extLst>
      <p:ext uri="{BB962C8B-B14F-4D97-AF65-F5344CB8AC3E}">
        <p14:creationId xmlns:p14="http://schemas.microsoft.com/office/powerpoint/2010/main" val="190404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a:solidFill>
                  <a:prstClr val="white"/>
                </a:solidFill>
              </a:rPr>
              <a:t>91</a:t>
            </a:r>
            <a:endParaRPr lang="en-US" sz="1100" b="1" dirty="0">
              <a:solidFill>
                <a:prstClr val="white"/>
              </a:solidFill>
            </a:endParaRPr>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48" y="1785926"/>
            <a:ext cx="7553393" cy="4929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7879108" y="6488668"/>
            <a:ext cx="1260281" cy="369332"/>
          </a:xfrm>
          <a:prstGeom prst="rect">
            <a:avLst/>
          </a:prstGeom>
        </p:spPr>
        <p:txBody>
          <a:bodyPr wrap="none">
            <a:spAutoFit/>
          </a:bodyPr>
          <a:lstStyle/>
          <a:p>
            <a:r>
              <a:rPr lang="en-US" altLang="zh-CN" b="1" dirty="0">
                <a:solidFill>
                  <a:srgbClr val="FF0000"/>
                </a:solidFill>
                <a:latin typeface="华文中宋" panose="02010600040101010101" pitchFamily="2" charset="-122"/>
                <a:ea typeface="华文中宋" panose="02010600040101010101" pitchFamily="2" charset="-122"/>
              </a:rPr>
              <a:t>NTFS</a:t>
            </a:r>
            <a:r>
              <a:rPr lang="zh-CN" altLang="en-US" b="1" dirty="0">
                <a:solidFill>
                  <a:srgbClr val="FF0000"/>
                </a:solidFill>
                <a:latin typeface="华文中宋" panose="02010600040101010101" pitchFamily="2" charset="-122"/>
                <a:ea typeface="华文中宋" panose="02010600040101010101" pitchFamily="2" charset="-122"/>
              </a:rPr>
              <a:t>原理</a:t>
            </a:r>
            <a:endParaRPr lang="zh-CN" altLang="en-US" dirty="0"/>
          </a:p>
        </p:txBody>
      </p:sp>
      <p:sp>
        <p:nvSpPr>
          <p:cNvPr id="9" name="矩形 8"/>
          <p:cNvSpPr/>
          <p:nvPr/>
        </p:nvSpPr>
        <p:spPr>
          <a:xfrm>
            <a:off x="571472" y="428604"/>
            <a:ext cx="7858180" cy="787395"/>
          </a:xfrm>
          <a:prstGeom prst="rect">
            <a:avLst/>
          </a:prstGeom>
        </p:spPr>
        <p:txBody>
          <a:bodyPr wrap="square">
            <a:spAutoFit/>
          </a:bodyPr>
          <a:lstStyle/>
          <a:p>
            <a:pPr>
              <a:lnSpc>
                <a:spcPct val="150000"/>
              </a:lnSpc>
            </a:pPr>
            <a:r>
              <a:rPr lang="en-US" sz="1600" b="1" dirty="0">
                <a:solidFill>
                  <a:srgbClr val="000000"/>
                </a:solidFill>
                <a:latin typeface="华文中宋" pitchFamily="2" charset="-122"/>
                <a:ea typeface="华文中宋" pitchFamily="2" charset="-122"/>
              </a:rPr>
              <a:t>NTFS</a:t>
            </a:r>
            <a:r>
              <a:rPr lang="zh-CN" altLang="en-US" sz="1600" b="1" dirty="0">
                <a:solidFill>
                  <a:srgbClr val="000000"/>
                </a:solidFill>
                <a:latin typeface="华文中宋" pitchFamily="2" charset="-122"/>
                <a:ea typeface="华文中宋" pitchFamily="2" charset="-122"/>
              </a:rPr>
              <a:t>彻底解决存储容量限制，最大可支持</a:t>
            </a:r>
            <a:r>
              <a:rPr lang="en-US" altLang="zh-CN" sz="1600" b="1" dirty="0">
                <a:solidFill>
                  <a:srgbClr val="000000"/>
                </a:solidFill>
                <a:latin typeface="华文中宋" pitchFamily="2" charset="-122"/>
                <a:ea typeface="华文中宋" pitchFamily="2" charset="-122"/>
              </a:rPr>
              <a:t>16</a:t>
            </a:r>
            <a:r>
              <a:rPr lang="en-US" sz="1600" b="1" dirty="0">
                <a:solidFill>
                  <a:srgbClr val="000000"/>
                </a:solidFill>
                <a:latin typeface="华文中宋" pitchFamily="2" charset="-122"/>
                <a:ea typeface="华文中宋" pitchFamily="2" charset="-122"/>
              </a:rPr>
              <a:t>Exabytes</a:t>
            </a:r>
          </a:p>
          <a:p>
            <a:pPr>
              <a:lnSpc>
                <a:spcPct val="150000"/>
              </a:lnSpc>
            </a:pPr>
            <a:r>
              <a:rPr lang="en-US" sz="1600" b="1" dirty="0">
                <a:solidFill>
                  <a:srgbClr val="000000"/>
                </a:solidFill>
                <a:latin typeface="华文中宋" pitchFamily="2" charset="-122"/>
                <a:ea typeface="华文中宋" pitchFamily="2" charset="-122"/>
              </a:rPr>
              <a:t>1024:1K，1024K=1M，1024M=1G，1024G=1T，1MT=1E</a:t>
            </a:r>
            <a:endParaRPr lang="zh-CN" altLang="en-US" sz="1600" b="1" dirty="0">
              <a:solidFill>
                <a:srgbClr val="000000"/>
              </a:solidFill>
              <a:latin typeface="华文中宋" pitchFamily="2" charset="-122"/>
              <a:ea typeface="华文中宋" pitchFamily="2" charset="-122"/>
            </a:endParaRPr>
          </a:p>
        </p:txBody>
      </p:sp>
      <p:sp>
        <p:nvSpPr>
          <p:cNvPr id="3" name="TextBox 2"/>
          <p:cNvSpPr txBox="1"/>
          <p:nvPr/>
        </p:nvSpPr>
        <p:spPr>
          <a:xfrm>
            <a:off x="642910" y="1428736"/>
            <a:ext cx="2770888" cy="369332"/>
          </a:xfrm>
          <a:prstGeom prst="rect">
            <a:avLst/>
          </a:prstGeom>
          <a:noFill/>
        </p:spPr>
        <p:txBody>
          <a:bodyPr wrap="square" rtlCol="0">
            <a:spAutoFit/>
          </a:bodyPr>
          <a:lstStyle/>
          <a:p>
            <a:r>
              <a:rPr lang="en-US" altLang="zh-CN" b="1" dirty="0">
                <a:solidFill>
                  <a:srgbClr val="FF0000"/>
                </a:solidFill>
                <a:latin typeface="华文中宋" panose="02010600040101010101" pitchFamily="2" charset="-122"/>
                <a:ea typeface="华文中宋" panose="02010600040101010101" pitchFamily="2" charset="-122"/>
              </a:rPr>
              <a:t>Windows NTFS</a:t>
            </a:r>
            <a:r>
              <a:rPr lang="zh-CN" altLang="en-US" b="1" dirty="0">
                <a:solidFill>
                  <a:srgbClr val="FF0000"/>
                </a:solidFill>
                <a:latin typeface="华文中宋" panose="02010600040101010101" pitchFamily="2" charset="-122"/>
                <a:ea typeface="华文中宋" panose="02010600040101010101" pitchFamily="2" charset="-122"/>
              </a:rPr>
              <a:t>组件</a:t>
            </a:r>
            <a:endParaRPr lang="en-US" altLang="zh-CN" b="1" dirty="0">
              <a:solidFill>
                <a:srgbClr val="FF0000"/>
              </a:solidFill>
              <a:latin typeface="华文中宋" panose="02010600040101010101" pitchFamily="2" charset="-122"/>
              <a:ea typeface="华文中宋" panose="02010600040101010101" pitchFamily="2" charset="-122"/>
            </a:endParaRPr>
          </a:p>
        </p:txBody>
      </p:sp>
      <p:sp>
        <p:nvSpPr>
          <p:cNvPr id="5" name="灯片编号占位符 4">
            <a:extLst>
              <a:ext uri="{FF2B5EF4-FFF2-40B4-BE49-F238E27FC236}">
                <a16:creationId xmlns:a16="http://schemas.microsoft.com/office/drawing/2014/main" id="{61DD000B-92B7-4E6B-B97F-CF887364BFAF}"/>
              </a:ext>
            </a:extLst>
          </p:cNvPr>
          <p:cNvSpPr>
            <a:spLocks noGrp="1"/>
          </p:cNvSpPr>
          <p:nvPr>
            <p:ph type="sldNum" sz="quarter" idx="12"/>
          </p:nvPr>
        </p:nvSpPr>
        <p:spPr/>
        <p:txBody>
          <a:bodyPr/>
          <a:lstStyle/>
          <a:p>
            <a:fld id="{B10D5614-B734-4280-8F57-1D4947433C97}" type="slidenum">
              <a:rPr lang="en-US" smtClean="0"/>
              <a:pPr/>
              <a:t>114</a:t>
            </a:fld>
            <a:endParaRPr lang="en-US" dirty="0"/>
          </a:p>
        </p:txBody>
      </p:sp>
    </p:spTree>
    <p:extLst>
      <p:ext uri="{BB962C8B-B14F-4D97-AF65-F5344CB8AC3E}">
        <p14:creationId xmlns:p14="http://schemas.microsoft.com/office/powerpoint/2010/main" val="142939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100" b="1" i="0" u="none" strike="noStrike" kern="1200" cap="none" spc="0" normalizeH="0" baseline="0" noProof="0">
                <a:ln>
                  <a:noFill/>
                </a:ln>
                <a:solidFill>
                  <a:prstClr val="white"/>
                </a:solidFill>
                <a:effectLst/>
                <a:uLnTx/>
                <a:uFillTx/>
                <a:latin typeface="Calibri"/>
                <a:ea typeface="+mn-ea"/>
                <a:cs typeface="+mn-cs"/>
              </a:rPr>
              <a:t>02</a:t>
            </a:r>
            <a:endParaRPr kumimoji="0" lang="en-US" sz="1100" b="1" i="0" u="none" strike="noStrike" kern="1200" cap="none" spc="0" normalizeH="0" baseline="0" noProof="0">
              <a:ln>
                <a:noFill/>
              </a:ln>
              <a:solidFill>
                <a:prstClr val="white"/>
              </a:solidFill>
              <a:effectLst/>
              <a:uLnTx/>
              <a:uFillTx/>
              <a:latin typeface="Calibri"/>
              <a:ea typeface="+mn-ea"/>
              <a:cs typeface="+mn-cs"/>
            </a:endParaRPr>
          </a:p>
        </p:txBody>
      </p:sp>
      <p:sp>
        <p:nvSpPr>
          <p:cNvPr id="69" name="Title 13">
            <a:extLst>
              <a:ext uri="{FF2B5EF4-FFF2-40B4-BE49-F238E27FC236}">
                <a16:creationId xmlns:a16="http://schemas.microsoft.com/office/drawing/2014/main" id="{F5CF2B32-E1B0-4D01-8990-C52D4E0B8B13}"/>
              </a:ext>
            </a:extLst>
          </p:cNvPr>
          <p:cNvSpPr txBox="1">
            <a:spLocks/>
          </p:cNvSpPr>
          <p:nvPr/>
        </p:nvSpPr>
        <p:spPr>
          <a:xfrm>
            <a:off x="314239" y="68689"/>
            <a:ext cx="2168303"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000" b="1" dirty="0">
                <a:solidFill>
                  <a:srgbClr val="1B6AA3">
                    <a:lumMod val="60000"/>
                    <a:lumOff val="40000"/>
                  </a:srgbClr>
                </a:solidFill>
                <a:latin typeface="华文中宋" panose="02010600040101010101" pitchFamily="2" charset="-122"/>
                <a:ea typeface="华文中宋" panose="02010600040101010101" pitchFamily="2" charset="-122"/>
              </a:rPr>
              <a:t>文件管理</a:t>
            </a:r>
            <a:endParaRPr lang="en-US" sz="2000"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70" name="文本框 69">
            <a:extLst>
              <a:ext uri="{FF2B5EF4-FFF2-40B4-BE49-F238E27FC236}">
                <a16:creationId xmlns:a16="http://schemas.microsoft.com/office/drawing/2014/main" id="{EB3F7DC3-22F2-44B0-9D8C-775158AB6BFF}"/>
              </a:ext>
            </a:extLst>
          </p:cNvPr>
          <p:cNvSpPr txBox="1"/>
          <p:nvPr/>
        </p:nvSpPr>
        <p:spPr>
          <a:xfrm>
            <a:off x="178881" y="3625799"/>
            <a:ext cx="1008112"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文件管理</a:t>
            </a:r>
          </a:p>
        </p:txBody>
      </p:sp>
      <p:sp>
        <p:nvSpPr>
          <p:cNvPr id="71" name="文本框 70">
            <a:extLst>
              <a:ext uri="{FF2B5EF4-FFF2-40B4-BE49-F238E27FC236}">
                <a16:creationId xmlns:a16="http://schemas.microsoft.com/office/drawing/2014/main" id="{DD48623A-326E-415A-91B9-E96805278898}"/>
              </a:ext>
            </a:extLst>
          </p:cNvPr>
          <p:cNvSpPr txBox="1"/>
          <p:nvPr/>
        </p:nvSpPr>
        <p:spPr>
          <a:xfrm>
            <a:off x="2350378" y="304839"/>
            <a:ext cx="5837906"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基本概念：定义、属性、基本操作、打开与关闭</a:t>
            </a:r>
          </a:p>
        </p:txBody>
      </p:sp>
      <p:sp>
        <p:nvSpPr>
          <p:cNvPr id="77" name="左大括号 76">
            <a:extLst>
              <a:ext uri="{FF2B5EF4-FFF2-40B4-BE49-F238E27FC236}">
                <a16:creationId xmlns:a16="http://schemas.microsoft.com/office/drawing/2014/main" id="{03646D49-9E2C-40DD-B5F7-A7372CF884D4}"/>
              </a:ext>
            </a:extLst>
          </p:cNvPr>
          <p:cNvSpPr/>
          <p:nvPr/>
        </p:nvSpPr>
        <p:spPr>
          <a:xfrm>
            <a:off x="999393" y="1509178"/>
            <a:ext cx="231739" cy="4289991"/>
          </a:xfrm>
          <a:prstGeom prst="leftBrace">
            <a:avLst>
              <a:gd name="adj1" fmla="val 31710"/>
              <a:gd name="adj2" fmla="val 528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5A874E6C-504B-4E1B-A24E-7A97D510E66B}"/>
              </a:ext>
            </a:extLst>
          </p:cNvPr>
          <p:cNvSpPr txBox="1"/>
          <p:nvPr/>
        </p:nvSpPr>
        <p:spPr>
          <a:xfrm>
            <a:off x="2336522" y="1655560"/>
            <a:ext cx="1344806"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文件逻辑结构</a:t>
            </a:r>
          </a:p>
        </p:txBody>
      </p:sp>
      <p:sp>
        <p:nvSpPr>
          <p:cNvPr id="79" name="文本框 78">
            <a:extLst>
              <a:ext uri="{FF2B5EF4-FFF2-40B4-BE49-F238E27FC236}">
                <a16:creationId xmlns:a16="http://schemas.microsoft.com/office/drawing/2014/main" id="{8694AE06-7014-445A-9E2F-CFF0908642C5}"/>
              </a:ext>
            </a:extLst>
          </p:cNvPr>
          <p:cNvSpPr txBox="1"/>
          <p:nvPr/>
        </p:nvSpPr>
        <p:spPr>
          <a:xfrm>
            <a:off x="3757127" y="1509179"/>
            <a:ext cx="2009016"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无结构文件（流式文件）</a:t>
            </a:r>
          </a:p>
        </p:txBody>
      </p:sp>
      <p:sp>
        <p:nvSpPr>
          <p:cNvPr id="80" name="左大括号 79">
            <a:extLst>
              <a:ext uri="{FF2B5EF4-FFF2-40B4-BE49-F238E27FC236}">
                <a16:creationId xmlns:a16="http://schemas.microsoft.com/office/drawing/2014/main" id="{AADE3DAF-4B83-40C3-BB77-FEB5D64E0BD0}"/>
              </a:ext>
            </a:extLst>
          </p:cNvPr>
          <p:cNvSpPr/>
          <p:nvPr/>
        </p:nvSpPr>
        <p:spPr>
          <a:xfrm>
            <a:off x="3516339" y="1655560"/>
            <a:ext cx="182621" cy="322108"/>
          </a:xfrm>
          <a:prstGeom prst="leftBrace">
            <a:avLst>
              <a:gd name="adj1" fmla="val 31710"/>
              <a:gd name="adj2" fmla="val 523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F7BAEDE1-7098-4801-B509-615BFCEBEB5C}"/>
              </a:ext>
            </a:extLst>
          </p:cNvPr>
          <p:cNvSpPr txBox="1"/>
          <p:nvPr/>
        </p:nvSpPr>
        <p:spPr>
          <a:xfrm>
            <a:off x="3734491" y="1794059"/>
            <a:ext cx="2009016"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有结构文件（记录式文件）</a:t>
            </a:r>
          </a:p>
        </p:txBody>
      </p:sp>
      <p:sp>
        <p:nvSpPr>
          <p:cNvPr id="83" name="左大括号 82">
            <a:extLst>
              <a:ext uri="{FF2B5EF4-FFF2-40B4-BE49-F238E27FC236}">
                <a16:creationId xmlns:a16="http://schemas.microsoft.com/office/drawing/2014/main" id="{DA794A84-B708-475C-B696-118663CCB962}"/>
              </a:ext>
            </a:extLst>
          </p:cNvPr>
          <p:cNvSpPr/>
          <p:nvPr/>
        </p:nvSpPr>
        <p:spPr>
          <a:xfrm>
            <a:off x="5649106" y="1633000"/>
            <a:ext cx="179771" cy="580582"/>
          </a:xfrm>
          <a:prstGeom prst="leftBrace">
            <a:avLst>
              <a:gd name="adj1" fmla="val 31710"/>
              <a:gd name="adj2" fmla="val 523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B69DB40A-F41A-43C5-B9B6-F10C1DE734B6}"/>
              </a:ext>
            </a:extLst>
          </p:cNvPr>
          <p:cNvSpPr txBox="1"/>
          <p:nvPr/>
        </p:nvSpPr>
        <p:spPr>
          <a:xfrm>
            <a:off x="5821155" y="1514914"/>
            <a:ext cx="3624354" cy="276999"/>
          </a:xfrm>
          <a:prstGeom prst="rect">
            <a:avLst/>
          </a:prstGeom>
          <a:noFill/>
        </p:spPr>
        <p:txBody>
          <a:bodyPr wrap="square" rtlCol="0">
            <a:spAutoFit/>
          </a:bodyPr>
          <a:lstStyle/>
          <a:p>
            <a:r>
              <a:rPr lang="zh-CN" altLang="en-US" sz="1200" b="1" dirty="0">
                <a:solidFill>
                  <a:srgbClr val="0066FF"/>
                </a:solidFill>
                <a:latin typeface="华文中宋" panose="02010600040101010101" pitchFamily="2" charset="-122"/>
                <a:ea typeface="华文中宋" panose="02010600040101010101" pitchFamily="2" charset="-122"/>
              </a:rPr>
              <a:t>顺序文件（定长</a:t>
            </a:r>
            <a:r>
              <a:rPr lang="en-US" altLang="zh-CN" sz="1200" b="1" dirty="0">
                <a:solidFill>
                  <a:srgbClr val="0066FF"/>
                </a:solidFill>
                <a:latin typeface="华文中宋" panose="02010600040101010101" pitchFamily="2" charset="-122"/>
                <a:ea typeface="华文中宋" panose="02010600040101010101" pitchFamily="2" charset="-122"/>
              </a:rPr>
              <a:t>/</a:t>
            </a:r>
            <a:r>
              <a:rPr lang="zh-CN" altLang="en-US" sz="1200" b="1" dirty="0">
                <a:solidFill>
                  <a:srgbClr val="0066FF"/>
                </a:solidFill>
                <a:latin typeface="华文中宋" panose="02010600040101010101" pitchFamily="2" charset="-122"/>
                <a:ea typeface="华文中宋" panose="02010600040101010101" pitchFamily="2" charset="-122"/>
              </a:rPr>
              <a:t>变长）</a:t>
            </a:r>
          </a:p>
        </p:txBody>
      </p:sp>
      <p:sp>
        <p:nvSpPr>
          <p:cNvPr id="85" name="文本框 84">
            <a:extLst>
              <a:ext uri="{FF2B5EF4-FFF2-40B4-BE49-F238E27FC236}">
                <a16:creationId xmlns:a16="http://schemas.microsoft.com/office/drawing/2014/main" id="{49D259B1-6DD1-43C1-A6B0-FAF9BCECCFAD}"/>
              </a:ext>
            </a:extLst>
          </p:cNvPr>
          <p:cNvSpPr txBox="1"/>
          <p:nvPr/>
        </p:nvSpPr>
        <p:spPr>
          <a:xfrm>
            <a:off x="5806138" y="1767501"/>
            <a:ext cx="3624354" cy="276999"/>
          </a:xfrm>
          <a:prstGeom prst="rect">
            <a:avLst/>
          </a:prstGeom>
          <a:noFill/>
        </p:spPr>
        <p:txBody>
          <a:bodyPr wrap="square" rtlCol="0">
            <a:spAutoFit/>
          </a:bodyPr>
          <a:lstStyle/>
          <a:p>
            <a:r>
              <a:rPr lang="zh-CN" altLang="en-US" sz="1200" b="1" dirty="0">
                <a:solidFill>
                  <a:srgbClr val="0066FF"/>
                </a:solidFill>
                <a:latin typeface="华文中宋" panose="02010600040101010101" pitchFamily="2" charset="-122"/>
                <a:ea typeface="华文中宋" panose="02010600040101010101" pitchFamily="2" charset="-122"/>
              </a:rPr>
              <a:t>索引文件（变长）</a:t>
            </a:r>
          </a:p>
        </p:txBody>
      </p:sp>
      <p:sp>
        <p:nvSpPr>
          <p:cNvPr id="86" name="文本框 85">
            <a:extLst>
              <a:ext uri="{FF2B5EF4-FFF2-40B4-BE49-F238E27FC236}">
                <a16:creationId xmlns:a16="http://schemas.microsoft.com/office/drawing/2014/main" id="{68E5ED72-7651-4C5F-9F62-6DA2E5744FA6}"/>
              </a:ext>
            </a:extLst>
          </p:cNvPr>
          <p:cNvSpPr txBox="1"/>
          <p:nvPr/>
        </p:nvSpPr>
        <p:spPr>
          <a:xfrm>
            <a:off x="5786810" y="2028689"/>
            <a:ext cx="3624354" cy="276999"/>
          </a:xfrm>
          <a:prstGeom prst="rect">
            <a:avLst/>
          </a:prstGeom>
          <a:noFill/>
        </p:spPr>
        <p:txBody>
          <a:bodyPr wrap="square" rtlCol="0">
            <a:spAutoFit/>
          </a:bodyPr>
          <a:lstStyle/>
          <a:p>
            <a:r>
              <a:rPr lang="zh-CN" altLang="en-US" sz="1200" b="1" dirty="0">
                <a:solidFill>
                  <a:srgbClr val="0066FF"/>
                </a:solidFill>
                <a:latin typeface="华文中宋" panose="02010600040101010101" pitchFamily="2" charset="-122"/>
                <a:ea typeface="华文中宋" panose="02010600040101010101" pitchFamily="2" charset="-122"/>
              </a:rPr>
              <a:t>索引顺序文件</a:t>
            </a:r>
          </a:p>
        </p:txBody>
      </p:sp>
      <p:sp>
        <p:nvSpPr>
          <p:cNvPr id="87" name="文本框 86">
            <a:extLst>
              <a:ext uri="{FF2B5EF4-FFF2-40B4-BE49-F238E27FC236}">
                <a16:creationId xmlns:a16="http://schemas.microsoft.com/office/drawing/2014/main" id="{2C68F4E3-7B61-4C59-A976-A337F9F59F96}"/>
              </a:ext>
            </a:extLst>
          </p:cNvPr>
          <p:cNvSpPr txBox="1"/>
          <p:nvPr/>
        </p:nvSpPr>
        <p:spPr>
          <a:xfrm>
            <a:off x="2339682" y="2367023"/>
            <a:ext cx="1344806"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文件物理结构</a:t>
            </a:r>
          </a:p>
        </p:txBody>
      </p:sp>
      <p:sp>
        <p:nvSpPr>
          <p:cNvPr id="88" name="左大括号 87">
            <a:extLst>
              <a:ext uri="{FF2B5EF4-FFF2-40B4-BE49-F238E27FC236}">
                <a16:creationId xmlns:a16="http://schemas.microsoft.com/office/drawing/2014/main" id="{72B9CB71-71A1-4BAA-96E1-478563536A75}"/>
              </a:ext>
            </a:extLst>
          </p:cNvPr>
          <p:cNvSpPr/>
          <p:nvPr/>
        </p:nvSpPr>
        <p:spPr>
          <a:xfrm>
            <a:off x="3505540" y="2209934"/>
            <a:ext cx="179771" cy="580582"/>
          </a:xfrm>
          <a:prstGeom prst="leftBrace">
            <a:avLst>
              <a:gd name="adj1" fmla="val 31710"/>
              <a:gd name="adj2" fmla="val 523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227C13A6-B081-499E-B8D1-8BB56C476F0F}"/>
              </a:ext>
            </a:extLst>
          </p:cNvPr>
          <p:cNvSpPr txBox="1"/>
          <p:nvPr/>
        </p:nvSpPr>
        <p:spPr>
          <a:xfrm>
            <a:off x="3772819" y="2108857"/>
            <a:ext cx="3624354" cy="276999"/>
          </a:xfrm>
          <a:prstGeom prst="rect">
            <a:avLst/>
          </a:prstGeom>
          <a:noFill/>
        </p:spPr>
        <p:txBody>
          <a:bodyPr wrap="square" rtlCol="0">
            <a:spAutoFit/>
          </a:bodyPr>
          <a:lstStyle/>
          <a:p>
            <a:r>
              <a:rPr lang="zh-CN" altLang="en-US" sz="1200" b="1" dirty="0">
                <a:solidFill>
                  <a:srgbClr val="000000"/>
                </a:solidFill>
                <a:latin typeface="华文中宋" panose="02010600040101010101" pitchFamily="2" charset="-122"/>
                <a:ea typeface="华文中宋" panose="02010600040101010101" pitchFamily="2" charset="-122"/>
              </a:rPr>
              <a:t>连续文件</a:t>
            </a:r>
          </a:p>
        </p:txBody>
      </p:sp>
      <p:sp>
        <p:nvSpPr>
          <p:cNvPr id="90" name="文本框 89">
            <a:extLst>
              <a:ext uri="{FF2B5EF4-FFF2-40B4-BE49-F238E27FC236}">
                <a16:creationId xmlns:a16="http://schemas.microsoft.com/office/drawing/2014/main" id="{4D382FA4-6E23-4B10-BC1A-927FA658F701}"/>
              </a:ext>
            </a:extLst>
          </p:cNvPr>
          <p:cNvSpPr txBox="1"/>
          <p:nvPr/>
        </p:nvSpPr>
        <p:spPr>
          <a:xfrm>
            <a:off x="3738474" y="2361725"/>
            <a:ext cx="3624354" cy="276999"/>
          </a:xfrm>
          <a:prstGeom prst="rect">
            <a:avLst/>
          </a:prstGeom>
          <a:noFill/>
        </p:spPr>
        <p:txBody>
          <a:bodyPr wrap="square" rtlCol="0">
            <a:spAutoFit/>
          </a:bodyPr>
          <a:lstStyle/>
          <a:p>
            <a:r>
              <a:rPr lang="zh-CN" altLang="en-US" sz="1200" b="1" dirty="0">
                <a:solidFill>
                  <a:srgbClr val="000000"/>
                </a:solidFill>
                <a:latin typeface="华文中宋" panose="02010600040101010101" pitchFamily="2" charset="-122"/>
                <a:ea typeface="华文中宋" panose="02010600040101010101" pitchFamily="2" charset="-122"/>
              </a:rPr>
              <a:t>串联文件</a:t>
            </a:r>
          </a:p>
        </p:txBody>
      </p:sp>
      <p:sp>
        <p:nvSpPr>
          <p:cNvPr id="92" name="文本框 91">
            <a:extLst>
              <a:ext uri="{FF2B5EF4-FFF2-40B4-BE49-F238E27FC236}">
                <a16:creationId xmlns:a16="http://schemas.microsoft.com/office/drawing/2014/main" id="{5F6F4CC9-DD76-4654-A23E-D16C11A91CDE}"/>
              </a:ext>
            </a:extLst>
          </p:cNvPr>
          <p:cNvSpPr txBox="1"/>
          <p:nvPr/>
        </p:nvSpPr>
        <p:spPr>
          <a:xfrm>
            <a:off x="3738474" y="2622632"/>
            <a:ext cx="3624354" cy="276999"/>
          </a:xfrm>
          <a:prstGeom prst="rect">
            <a:avLst/>
          </a:prstGeom>
          <a:noFill/>
        </p:spPr>
        <p:txBody>
          <a:bodyPr wrap="square" rtlCol="0">
            <a:spAutoFit/>
          </a:bodyPr>
          <a:lstStyle/>
          <a:p>
            <a:r>
              <a:rPr lang="zh-CN" altLang="en-US" sz="1200" b="1" dirty="0">
                <a:solidFill>
                  <a:srgbClr val="000000"/>
                </a:solidFill>
                <a:latin typeface="华文中宋" panose="02010600040101010101" pitchFamily="2" charset="-122"/>
                <a:ea typeface="华文中宋" panose="02010600040101010101" pitchFamily="2" charset="-122"/>
              </a:rPr>
              <a:t>索引文件</a:t>
            </a:r>
            <a:r>
              <a:rPr lang="en-US" altLang="zh-CN" sz="1200" b="1" baseline="-25000" dirty="0">
                <a:solidFill>
                  <a:srgbClr val="FF0000"/>
                </a:solidFill>
                <a:latin typeface="华文中宋" panose="02010600040101010101" pitchFamily="2" charset="-122"/>
                <a:ea typeface="华文中宋" panose="02010600040101010101" pitchFamily="2" charset="-122"/>
              </a:rPr>
              <a:t>8-24</a:t>
            </a:r>
            <a:endParaRPr lang="zh-CN" altLang="en-US" sz="1200" b="1" baseline="-25000" dirty="0">
              <a:solidFill>
                <a:srgbClr val="FF0000"/>
              </a:solidFill>
              <a:latin typeface="华文中宋" panose="02010600040101010101" pitchFamily="2" charset="-122"/>
              <a:ea typeface="华文中宋" panose="02010600040101010101" pitchFamily="2" charset="-122"/>
            </a:endParaRPr>
          </a:p>
        </p:txBody>
      </p:sp>
      <p:sp>
        <p:nvSpPr>
          <p:cNvPr id="93" name="标注: 线形 92">
            <a:extLst>
              <a:ext uri="{FF2B5EF4-FFF2-40B4-BE49-F238E27FC236}">
                <a16:creationId xmlns:a16="http://schemas.microsoft.com/office/drawing/2014/main" id="{5E2FFFC0-DDA9-434C-A383-AE7CB06A2897}"/>
              </a:ext>
            </a:extLst>
          </p:cNvPr>
          <p:cNvSpPr/>
          <p:nvPr/>
        </p:nvSpPr>
        <p:spPr>
          <a:xfrm>
            <a:off x="6566532" y="228703"/>
            <a:ext cx="1836869" cy="852093"/>
          </a:xfrm>
          <a:prstGeom prst="borderCallout1">
            <a:avLst>
              <a:gd name="adj1" fmla="val 52795"/>
              <a:gd name="adj2" fmla="val -437"/>
              <a:gd name="adj3" fmla="val 53449"/>
              <a:gd name="adj4" fmla="val -30514"/>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a:solidFill>
                  <a:schemeClr val="bg2">
                    <a:lumMod val="10000"/>
                  </a:schemeClr>
                </a:solidFill>
              </a:rPr>
              <a:t>由于文件检索只涉及文件名，</a:t>
            </a:r>
            <a:r>
              <a:rPr lang="en-US" altLang="zh-CN" sz="1000" dirty="0">
                <a:solidFill>
                  <a:schemeClr val="bg2">
                    <a:lumMod val="10000"/>
                  </a:schemeClr>
                </a:solidFill>
              </a:rPr>
              <a:t>UNIX</a:t>
            </a:r>
            <a:r>
              <a:rPr lang="zh-CN" altLang="en-US" sz="1000" dirty="0">
                <a:solidFill>
                  <a:schemeClr val="bg2">
                    <a:lumMod val="10000"/>
                  </a:schemeClr>
                </a:solidFill>
              </a:rPr>
              <a:t>系统中，把文件说明信息分为两个部分，目录项仅有文件名和</a:t>
            </a:r>
            <a:r>
              <a:rPr lang="en-US" altLang="zh-CN" sz="1000" dirty="0">
                <a:solidFill>
                  <a:schemeClr val="bg2">
                    <a:lumMod val="10000"/>
                  </a:schemeClr>
                </a:solidFill>
              </a:rPr>
              <a:t>I</a:t>
            </a:r>
            <a:r>
              <a:rPr lang="zh-CN" altLang="en-US" sz="1000" dirty="0">
                <a:solidFill>
                  <a:schemeClr val="bg2">
                    <a:lumMod val="10000"/>
                  </a:schemeClr>
                </a:solidFill>
              </a:rPr>
              <a:t>节点指针，</a:t>
            </a:r>
            <a:r>
              <a:rPr lang="en-US" altLang="zh-CN" sz="1000" dirty="0">
                <a:solidFill>
                  <a:schemeClr val="bg2">
                    <a:lumMod val="10000"/>
                  </a:schemeClr>
                </a:solidFill>
              </a:rPr>
              <a:t>I</a:t>
            </a:r>
            <a:r>
              <a:rPr lang="zh-CN" altLang="en-US" sz="1000" dirty="0">
                <a:solidFill>
                  <a:schemeClr val="bg2">
                    <a:lumMod val="10000"/>
                  </a:schemeClr>
                </a:solidFill>
              </a:rPr>
              <a:t>节点包含其余文件描述信息</a:t>
            </a:r>
          </a:p>
        </p:txBody>
      </p:sp>
      <p:sp>
        <p:nvSpPr>
          <p:cNvPr id="95" name="左大括号 94">
            <a:extLst>
              <a:ext uri="{FF2B5EF4-FFF2-40B4-BE49-F238E27FC236}">
                <a16:creationId xmlns:a16="http://schemas.microsoft.com/office/drawing/2014/main" id="{2A7C4D45-7D8A-450B-961B-7D21166547AC}"/>
              </a:ext>
            </a:extLst>
          </p:cNvPr>
          <p:cNvSpPr/>
          <p:nvPr/>
        </p:nvSpPr>
        <p:spPr>
          <a:xfrm>
            <a:off x="2096594" y="412471"/>
            <a:ext cx="213916" cy="2139084"/>
          </a:xfrm>
          <a:prstGeom prst="leftBrace">
            <a:avLst>
              <a:gd name="adj1" fmla="val 31710"/>
              <a:gd name="adj2" fmla="val 523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6" name="文本框 95">
            <a:extLst>
              <a:ext uri="{FF2B5EF4-FFF2-40B4-BE49-F238E27FC236}">
                <a16:creationId xmlns:a16="http://schemas.microsoft.com/office/drawing/2014/main" id="{3BE9DC1B-9BA8-4C07-832C-25765E9A0052}"/>
              </a:ext>
            </a:extLst>
          </p:cNvPr>
          <p:cNvSpPr txBox="1"/>
          <p:nvPr/>
        </p:nvSpPr>
        <p:spPr>
          <a:xfrm>
            <a:off x="2343674" y="4809285"/>
            <a:ext cx="6552112" cy="276999"/>
          </a:xfrm>
          <a:prstGeom prst="rect">
            <a:avLst/>
          </a:prstGeom>
          <a:noFill/>
        </p:spPr>
        <p:txBody>
          <a:bodyPr wrap="square" rtlCol="0">
            <a:spAutoFit/>
          </a:bodyPr>
          <a:lstStyle/>
          <a:p>
            <a:r>
              <a:rPr lang="zh-CN" altLang="en-US" sz="1200" b="1" dirty="0">
                <a:solidFill>
                  <a:srgbClr val="000000"/>
                </a:solidFill>
                <a:latin typeface="华文中宋" panose="02010600040101010101" pitchFamily="2" charset="-122"/>
                <a:ea typeface="华文中宋" panose="02010600040101010101" pitchFamily="2" charset="-122"/>
              </a:rPr>
              <a:t>文件分配：连续分配、链接分配（</a:t>
            </a:r>
            <a:r>
              <a:rPr lang="en-US" altLang="zh-CN" sz="1200" b="1" dirty="0">
                <a:solidFill>
                  <a:srgbClr val="000000"/>
                </a:solidFill>
                <a:latin typeface="华文中宋" panose="02010600040101010101" pitchFamily="2" charset="-122"/>
                <a:ea typeface="华文中宋" panose="02010600040101010101" pitchFamily="2" charset="-122"/>
              </a:rPr>
              <a:t>FAT</a:t>
            </a:r>
            <a:r>
              <a:rPr lang="zh-CN" altLang="en-US" sz="1200" b="1" dirty="0">
                <a:solidFill>
                  <a:srgbClr val="000000"/>
                </a:solidFill>
                <a:latin typeface="华文中宋" panose="02010600040101010101" pitchFamily="2" charset="-122"/>
                <a:ea typeface="华文中宋" panose="02010600040101010101" pitchFamily="2" charset="-122"/>
              </a:rPr>
              <a:t>）、索引分配（单级索引、多级索引、增量式索引）</a:t>
            </a:r>
          </a:p>
        </p:txBody>
      </p:sp>
      <p:sp>
        <p:nvSpPr>
          <p:cNvPr id="97" name="文本框 96">
            <a:extLst>
              <a:ext uri="{FF2B5EF4-FFF2-40B4-BE49-F238E27FC236}">
                <a16:creationId xmlns:a16="http://schemas.microsoft.com/office/drawing/2014/main" id="{F21FB56E-290F-4A46-90E4-40E4F4FCC5AC}"/>
              </a:ext>
            </a:extLst>
          </p:cNvPr>
          <p:cNvSpPr txBox="1"/>
          <p:nvPr/>
        </p:nvSpPr>
        <p:spPr>
          <a:xfrm>
            <a:off x="1318640" y="5648148"/>
            <a:ext cx="1344806"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文件系统</a:t>
            </a:r>
          </a:p>
        </p:txBody>
      </p:sp>
      <p:sp>
        <p:nvSpPr>
          <p:cNvPr id="98" name="左大括号 97">
            <a:extLst>
              <a:ext uri="{FF2B5EF4-FFF2-40B4-BE49-F238E27FC236}">
                <a16:creationId xmlns:a16="http://schemas.microsoft.com/office/drawing/2014/main" id="{77378AD1-6853-4EDA-9BC5-400B3CCDAF15}"/>
              </a:ext>
            </a:extLst>
          </p:cNvPr>
          <p:cNvSpPr/>
          <p:nvPr/>
        </p:nvSpPr>
        <p:spPr>
          <a:xfrm>
            <a:off x="3446847" y="5240836"/>
            <a:ext cx="198589" cy="826515"/>
          </a:xfrm>
          <a:prstGeom prst="leftBrace">
            <a:avLst>
              <a:gd name="adj1" fmla="val 31710"/>
              <a:gd name="adj2" fmla="val 523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0557E61E-9D2E-4EF2-8602-BE6F44C6633D}"/>
              </a:ext>
            </a:extLst>
          </p:cNvPr>
          <p:cNvSpPr txBox="1"/>
          <p:nvPr/>
        </p:nvSpPr>
        <p:spPr>
          <a:xfrm>
            <a:off x="3664615" y="5123088"/>
            <a:ext cx="3624354" cy="276999"/>
          </a:xfrm>
          <a:prstGeom prst="rect">
            <a:avLst/>
          </a:prstGeom>
          <a:noFill/>
        </p:spPr>
        <p:txBody>
          <a:bodyPr wrap="square" rtlCol="0">
            <a:spAutoFit/>
          </a:bodyPr>
          <a:lstStyle/>
          <a:p>
            <a:r>
              <a:rPr lang="zh-CN" altLang="en-US" sz="1200" b="1" dirty="0">
                <a:solidFill>
                  <a:srgbClr val="000000"/>
                </a:solidFill>
                <a:latin typeface="华文中宋" panose="02010600040101010101" pitchFamily="2" charset="-122"/>
                <a:ea typeface="华文中宋" panose="02010600040101010101" pitchFamily="2" charset="-122"/>
              </a:rPr>
              <a:t>空闲表法（空闲文件目录）</a:t>
            </a:r>
            <a:r>
              <a:rPr lang="en-US" altLang="zh-CN" sz="1200" b="1" baseline="-25000" dirty="0">
                <a:solidFill>
                  <a:srgbClr val="FF0000"/>
                </a:solidFill>
                <a:latin typeface="华文中宋" panose="02010600040101010101" pitchFamily="2" charset="-122"/>
                <a:ea typeface="华文中宋" panose="02010600040101010101" pitchFamily="2" charset="-122"/>
              </a:rPr>
              <a:t>8-33</a:t>
            </a:r>
            <a:endParaRPr lang="zh-CN" altLang="en-US" sz="1200" b="1" baseline="-25000" dirty="0">
              <a:solidFill>
                <a:srgbClr val="FF0000"/>
              </a:solidFill>
              <a:latin typeface="华文中宋" panose="02010600040101010101" pitchFamily="2" charset="-122"/>
              <a:ea typeface="华文中宋" panose="02010600040101010101" pitchFamily="2" charset="-122"/>
            </a:endParaRPr>
          </a:p>
        </p:txBody>
      </p:sp>
      <p:sp>
        <p:nvSpPr>
          <p:cNvPr id="100" name="文本框 99">
            <a:extLst>
              <a:ext uri="{FF2B5EF4-FFF2-40B4-BE49-F238E27FC236}">
                <a16:creationId xmlns:a16="http://schemas.microsoft.com/office/drawing/2014/main" id="{6A79174D-59DE-41D8-AAA0-FB0909E4828D}"/>
              </a:ext>
            </a:extLst>
          </p:cNvPr>
          <p:cNvSpPr txBox="1"/>
          <p:nvPr/>
        </p:nvSpPr>
        <p:spPr>
          <a:xfrm>
            <a:off x="3664615" y="5377095"/>
            <a:ext cx="3624354" cy="276999"/>
          </a:xfrm>
          <a:prstGeom prst="rect">
            <a:avLst/>
          </a:prstGeom>
          <a:noFill/>
        </p:spPr>
        <p:txBody>
          <a:bodyPr wrap="square" rtlCol="0">
            <a:spAutoFit/>
          </a:bodyPr>
          <a:lstStyle/>
          <a:p>
            <a:r>
              <a:rPr lang="zh-CN" altLang="en-US" sz="1200" b="1" dirty="0">
                <a:solidFill>
                  <a:srgbClr val="000000"/>
                </a:solidFill>
                <a:latin typeface="华文中宋" panose="02010600040101010101" pitchFamily="2" charset="-122"/>
                <a:ea typeface="华文中宋" panose="02010600040101010101" pitchFamily="2" charset="-122"/>
              </a:rPr>
              <a:t>空闲块链</a:t>
            </a:r>
          </a:p>
        </p:txBody>
      </p:sp>
      <p:sp>
        <p:nvSpPr>
          <p:cNvPr id="101" name="文本框 100">
            <a:extLst>
              <a:ext uri="{FF2B5EF4-FFF2-40B4-BE49-F238E27FC236}">
                <a16:creationId xmlns:a16="http://schemas.microsoft.com/office/drawing/2014/main" id="{879D4B2A-9043-4514-A324-50FA7E49CEAF}"/>
              </a:ext>
            </a:extLst>
          </p:cNvPr>
          <p:cNvSpPr txBox="1"/>
          <p:nvPr/>
        </p:nvSpPr>
        <p:spPr>
          <a:xfrm>
            <a:off x="3664615" y="5638002"/>
            <a:ext cx="3624354" cy="276999"/>
          </a:xfrm>
          <a:prstGeom prst="rect">
            <a:avLst/>
          </a:prstGeom>
          <a:noFill/>
        </p:spPr>
        <p:txBody>
          <a:bodyPr wrap="square" rtlCol="0">
            <a:spAutoFit/>
          </a:bodyPr>
          <a:lstStyle/>
          <a:p>
            <a:r>
              <a:rPr lang="zh-CN" altLang="en-US" sz="1200" b="1" dirty="0">
                <a:solidFill>
                  <a:srgbClr val="000000"/>
                </a:solidFill>
                <a:latin typeface="华文中宋" panose="02010600040101010101" pitchFamily="2" charset="-122"/>
                <a:ea typeface="华文中宋" panose="02010600040101010101" pitchFamily="2" charset="-122"/>
              </a:rPr>
              <a:t>位示图法</a:t>
            </a:r>
          </a:p>
        </p:txBody>
      </p:sp>
      <p:sp>
        <p:nvSpPr>
          <p:cNvPr id="102" name="文本框 101">
            <a:extLst>
              <a:ext uri="{FF2B5EF4-FFF2-40B4-BE49-F238E27FC236}">
                <a16:creationId xmlns:a16="http://schemas.microsoft.com/office/drawing/2014/main" id="{DFB66666-8953-4F7C-BA37-0028B6A4D0D3}"/>
              </a:ext>
            </a:extLst>
          </p:cNvPr>
          <p:cNvSpPr txBox="1"/>
          <p:nvPr/>
        </p:nvSpPr>
        <p:spPr>
          <a:xfrm>
            <a:off x="2370529" y="5522171"/>
            <a:ext cx="3579291" cy="276999"/>
          </a:xfrm>
          <a:prstGeom prst="rect">
            <a:avLst/>
          </a:prstGeom>
          <a:noFill/>
        </p:spPr>
        <p:txBody>
          <a:bodyPr wrap="square" rtlCol="0">
            <a:spAutoFit/>
          </a:bodyPr>
          <a:lstStyle/>
          <a:p>
            <a:r>
              <a:rPr lang="zh-CN" altLang="en-US" sz="1200" b="1" dirty="0">
                <a:solidFill>
                  <a:srgbClr val="FF0000"/>
                </a:solidFill>
                <a:latin typeface="华文中宋" panose="02010600040101010101" pitchFamily="2" charset="-122"/>
                <a:ea typeface="华文中宋" panose="02010600040101010101" pitchFamily="2" charset="-122"/>
              </a:rPr>
              <a:t>空闲空间管理</a:t>
            </a:r>
          </a:p>
        </p:txBody>
      </p:sp>
      <p:sp>
        <p:nvSpPr>
          <p:cNvPr id="103" name="标注: 线形 102">
            <a:extLst>
              <a:ext uri="{FF2B5EF4-FFF2-40B4-BE49-F238E27FC236}">
                <a16:creationId xmlns:a16="http://schemas.microsoft.com/office/drawing/2014/main" id="{14BCECA1-C395-4A3A-9458-31F258A95453}"/>
              </a:ext>
            </a:extLst>
          </p:cNvPr>
          <p:cNvSpPr/>
          <p:nvPr/>
        </p:nvSpPr>
        <p:spPr>
          <a:xfrm>
            <a:off x="6453049" y="4230660"/>
            <a:ext cx="2291875" cy="332270"/>
          </a:xfrm>
          <a:prstGeom prst="borderCallout1">
            <a:avLst>
              <a:gd name="adj1" fmla="val 98691"/>
              <a:gd name="adj2" fmla="val 49916"/>
              <a:gd name="adj3" fmla="val 187721"/>
              <a:gd name="adj4" fmla="val 37935"/>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00" dirty="0">
                <a:solidFill>
                  <a:schemeClr val="bg2">
                    <a:lumMod val="10000"/>
                  </a:schemeClr>
                </a:solidFill>
              </a:rPr>
              <a:t>UNIX</a:t>
            </a:r>
            <a:r>
              <a:rPr lang="zh-CN" altLang="en-US" sz="1000" dirty="0">
                <a:solidFill>
                  <a:schemeClr val="bg2">
                    <a:lumMod val="10000"/>
                  </a:schemeClr>
                </a:solidFill>
              </a:rPr>
              <a:t>多重索引（一次、二次间接）</a:t>
            </a:r>
            <a:r>
              <a:rPr lang="en-US" altLang="zh-CN" sz="1000" b="1" baseline="-25000" dirty="0">
                <a:solidFill>
                  <a:srgbClr val="FF0000"/>
                </a:solidFill>
              </a:rPr>
              <a:t>8-27</a:t>
            </a:r>
            <a:endParaRPr lang="zh-CN" altLang="en-US" sz="1000" b="1" baseline="-25000" dirty="0">
              <a:solidFill>
                <a:srgbClr val="FF0000"/>
              </a:solidFill>
            </a:endParaRPr>
          </a:p>
        </p:txBody>
      </p:sp>
      <p:sp>
        <p:nvSpPr>
          <p:cNvPr id="104" name="文本框 103">
            <a:extLst>
              <a:ext uri="{FF2B5EF4-FFF2-40B4-BE49-F238E27FC236}">
                <a16:creationId xmlns:a16="http://schemas.microsoft.com/office/drawing/2014/main" id="{3412FC80-F2CB-4F19-A48A-CCE6AD1FD608}"/>
              </a:ext>
            </a:extLst>
          </p:cNvPr>
          <p:cNvSpPr txBox="1"/>
          <p:nvPr/>
        </p:nvSpPr>
        <p:spPr>
          <a:xfrm>
            <a:off x="3664615" y="5885109"/>
            <a:ext cx="3624354" cy="276999"/>
          </a:xfrm>
          <a:prstGeom prst="rect">
            <a:avLst/>
          </a:prstGeom>
          <a:noFill/>
        </p:spPr>
        <p:txBody>
          <a:bodyPr wrap="square" rtlCol="0">
            <a:spAutoFit/>
          </a:bodyPr>
          <a:lstStyle/>
          <a:p>
            <a:r>
              <a:rPr lang="zh-CN" altLang="en-US" sz="1200" b="1" dirty="0">
                <a:solidFill>
                  <a:srgbClr val="000000"/>
                </a:solidFill>
                <a:latin typeface="华文中宋" panose="02010600040101010101" pitchFamily="2" charset="-122"/>
                <a:ea typeface="华文中宋" panose="02010600040101010101" pitchFamily="2" charset="-122"/>
              </a:rPr>
              <a:t>成组链接法</a:t>
            </a:r>
            <a:r>
              <a:rPr lang="en-US" altLang="zh-CN" sz="1200" b="1" baseline="-25000" dirty="0">
                <a:solidFill>
                  <a:srgbClr val="FF0000"/>
                </a:solidFill>
                <a:latin typeface="华文中宋" panose="02010600040101010101" pitchFamily="2" charset="-122"/>
                <a:ea typeface="华文中宋" panose="02010600040101010101" pitchFamily="2" charset="-122"/>
              </a:rPr>
              <a:t>8-37</a:t>
            </a:r>
            <a:endParaRPr lang="zh-CN" altLang="en-US" sz="1200" b="1" baseline="-25000" dirty="0">
              <a:solidFill>
                <a:srgbClr val="FF0000"/>
              </a:solidFill>
              <a:latin typeface="华文中宋" panose="02010600040101010101" pitchFamily="2" charset="-122"/>
              <a:ea typeface="华文中宋" panose="02010600040101010101" pitchFamily="2" charset="-122"/>
            </a:endParaRPr>
          </a:p>
        </p:txBody>
      </p:sp>
      <p:sp>
        <p:nvSpPr>
          <p:cNvPr id="105" name="文本框 104">
            <a:extLst>
              <a:ext uri="{FF2B5EF4-FFF2-40B4-BE49-F238E27FC236}">
                <a16:creationId xmlns:a16="http://schemas.microsoft.com/office/drawing/2014/main" id="{C8074FE9-6313-491D-8E42-8662F6A42341}"/>
              </a:ext>
            </a:extLst>
          </p:cNvPr>
          <p:cNvSpPr txBox="1"/>
          <p:nvPr/>
        </p:nvSpPr>
        <p:spPr>
          <a:xfrm>
            <a:off x="2350378" y="580525"/>
            <a:ext cx="4824178" cy="461665"/>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文件元数据和索引节点：</a:t>
            </a:r>
            <a:r>
              <a:rPr lang="zh-CN" altLang="en-US" sz="1200" b="1" dirty="0">
                <a:solidFill>
                  <a:srgbClr val="000000"/>
                </a:solidFill>
                <a:latin typeface="华文中宋" panose="02010600040101010101" pitchFamily="2" charset="-122"/>
                <a:ea typeface="华文中宋" panose="02010600040101010101" pitchFamily="2" charset="-122"/>
              </a:rPr>
              <a:t>文件控制块</a:t>
            </a:r>
            <a:r>
              <a:rPr lang="en-US" altLang="zh-CN" sz="1200" b="1" dirty="0">
                <a:solidFill>
                  <a:srgbClr val="000000"/>
                </a:solidFill>
                <a:latin typeface="华文中宋" panose="02010600040101010101" pitchFamily="2" charset="-122"/>
                <a:ea typeface="华文中宋" panose="02010600040101010101" pitchFamily="2" charset="-122"/>
              </a:rPr>
              <a:t>FCB</a:t>
            </a:r>
            <a:r>
              <a:rPr lang="zh-CN" altLang="en-US" sz="1200" b="1" dirty="0">
                <a:solidFill>
                  <a:srgbClr val="000000"/>
                </a:solidFill>
                <a:latin typeface="华文中宋" panose="02010600040101010101" pitchFamily="2" charset="-122"/>
                <a:ea typeface="华文中宋" panose="02010600040101010101" pitchFamily="2" charset="-122"/>
              </a:rPr>
              <a:t>、索引节点</a:t>
            </a:r>
            <a:r>
              <a:rPr lang="en-US" altLang="zh-CN" sz="1200" b="1" baseline="-25000" dirty="0">
                <a:solidFill>
                  <a:srgbClr val="FF0000"/>
                </a:solidFill>
                <a:latin typeface="华文中宋" panose="02010600040101010101" pitchFamily="2" charset="-122"/>
                <a:ea typeface="华文中宋" panose="02010600040101010101" pitchFamily="2" charset="-122"/>
              </a:rPr>
              <a:t>8-56</a:t>
            </a:r>
            <a:endParaRPr lang="zh-CN" altLang="en-US" sz="1200" b="1" baseline="-25000" dirty="0">
              <a:solidFill>
                <a:srgbClr val="FF0000"/>
              </a:solidFill>
              <a:latin typeface="华文中宋" panose="02010600040101010101" pitchFamily="2" charset="-122"/>
              <a:ea typeface="华文中宋" panose="02010600040101010101" pitchFamily="2" charset="-122"/>
            </a:endParaRPr>
          </a:p>
          <a:p>
            <a:endParaRPr lang="zh-CN" altLang="en-US" sz="1200" b="1" dirty="0">
              <a:solidFill>
                <a:schemeClr val="bg2">
                  <a:lumMod val="10000"/>
                </a:schemeClr>
              </a:solidFill>
              <a:latin typeface="华文中宋" panose="02010600040101010101" pitchFamily="2" charset="-122"/>
              <a:ea typeface="华文中宋" panose="02010600040101010101" pitchFamily="2" charset="-122"/>
            </a:endParaRPr>
          </a:p>
        </p:txBody>
      </p:sp>
      <p:sp>
        <p:nvSpPr>
          <p:cNvPr id="106" name="文本框 105">
            <a:extLst>
              <a:ext uri="{FF2B5EF4-FFF2-40B4-BE49-F238E27FC236}">
                <a16:creationId xmlns:a16="http://schemas.microsoft.com/office/drawing/2014/main" id="{2F222ED6-612E-4024-B430-51382EB00679}"/>
              </a:ext>
            </a:extLst>
          </p:cNvPr>
          <p:cNvSpPr txBox="1"/>
          <p:nvPr/>
        </p:nvSpPr>
        <p:spPr>
          <a:xfrm>
            <a:off x="2350378" y="916427"/>
            <a:ext cx="5837906" cy="276999"/>
          </a:xfrm>
          <a:prstGeom prst="rect">
            <a:avLst/>
          </a:prstGeom>
          <a:noFill/>
        </p:spPr>
        <p:txBody>
          <a:bodyPr wrap="square" rtlCol="0">
            <a:spAutoFit/>
          </a:bodyPr>
          <a:lstStyle/>
          <a:p>
            <a:r>
              <a:rPr lang="zh-CN" altLang="en-US" sz="1200" b="1" dirty="0">
                <a:solidFill>
                  <a:srgbClr val="FF0000"/>
                </a:solidFill>
                <a:latin typeface="华文中宋" panose="02010600040101010101" pitchFamily="2" charset="-122"/>
                <a:ea typeface="华文中宋" panose="02010600040101010101" pitchFamily="2" charset="-122"/>
              </a:rPr>
              <a:t>文件操作：建立、删除、打开、关闭、读、写</a:t>
            </a:r>
          </a:p>
        </p:txBody>
      </p:sp>
      <p:sp>
        <p:nvSpPr>
          <p:cNvPr id="108" name="文本框 107">
            <a:extLst>
              <a:ext uri="{FF2B5EF4-FFF2-40B4-BE49-F238E27FC236}">
                <a16:creationId xmlns:a16="http://schemas.microsoft.com/office/drawing/2014/main" id="{A464173E-E6F7-4FC1-AA7E-AA423CC08445}"/>
              </a:ext>
            </a:extLst>
          </p:cNvPr>
          <p:cNvSpPr txBox="1"/>
          <p:nvPr/>
        </p:nvSpPr>
        <p:spPr>
          <a:xfrm>
            <a:off x="2350378" y="1208734"/>
            <a:ext cx="5837906"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文件保护：访问类型、访问控制</a:t>
            </a:r>
          </a:p>
        </p:txBody>
      </p:sp>
      <p:sp>
        <p:nvSpPr>
          <p:cNvPr id="109" name="文本框 108">
            <a:extLst>
              <a:ext uri="{FF2B5EF4-FFF2-40B4-BE49-F238E27FC236}">
                <a16:creationId xmlns:a16="http://schemas.microsoft.com/office/drawing/2014/main" id="{FB43DD56-A65B-413B-A48A-AE686A568385}"/>
              </a:ext>
            </a:extLst>
          </p:cNvPr>
          <p:cNvSpPr txBox="1"/>
          <p:nvPr/>
        </p:nvSpPr>
        <p:spPr>
          <a:xfrm>
            <a:off x="2370529" y="2953442"/>
            <a:ext cx="6618372"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基本概念：管理目标（按名、检索、共享、重名）、目录文件、文件目录项（</a:t>
            </a:r>
            <a:r>
              <a:rPr lang="en-US" altLang="zh-CN" sz="1200" b="1" dirty="0">
                <a:solidFill>
                  <a:schemeClr val="bg2">
                    <a:lumMod val="10000"/>
                  </a:schemeClr>
                </a:solidFill>
                <a:latin typeface="华文中宋" panose="02010600040101010101" pitchFamily="2" charset="-122"/>
                <a:ea typeface="华文中宋" panose="02010600040101010101" pitchFamily="2" charset="-122"/>
              </a:rPr>
              <a:t>FCB</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a:t>
            </a:r>
            <a:r>
              <a:rPr lang="en-US" altLang="zh-CN" sz="1200" b="1" baseline="-25000" dirty="0">
                <a:solidFill>
                  <a:srgbClr val="FF0000"/>
                </a:solidFill>
                <a:latin typeface="华文中宋" panose="02010600040101010101" pitchFamily="2" charset="-122"/>
                <a:ea typeface="华文中宋" panose="02010600040101010101" pitchFamily="2" charset="-122"/>
              </a:rPr>
              <a:t>8-42</a:t>
            </a:r>
            <a:endParaRPr lang="zh-CN" altLang="en-US" sz="1200" b="1" baseline="-25000" dirty="0">
              <a:solidFill>
                <a:srgbClr val="FF0000"/>
              </a:solidFill>
              <a:latin typeface="华文中宋" panose="02010600040101010101" pitchFamily="2" charset="-122"/>
              <a:ea typeface="华文中宋" panose="02010600040101010101" pitchFamily="2" charset="-122"/>
            </a:endParaRPr>
          </a:p>
        </p:txBody>
      </p:sp>
      <p:sp>
        <p:nvSpPr>
          <p:cNvPr id="110" name="文本框 109">
            <a:extLst>
              <a:ext uri="{FF2B5EF4-FFF2-40B4-BE49-F238E27FC236}">
                <a16:creationId xmlns:a16="http://schemas.microsoft.com/office/drawing/2014/main" id="{195E3878-76E0-4FE3-9EAD-8208133651F3}"/>
              </a:ext>
            </a:extLst>
          </p:cNvPr>
          <p:cNvSpPr txBox="1"/>
          <p:nvPr/>
        </p:nvSpPr>
        <p:spPr>
          <a:xfrm>
            <a:off x="2374144" y="3258158"/>
            <a:ext cx="5837906"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树形目录</a:t>
            </a:r>
            <a:r>
              <a:rPr lang="en-US" altLang="zh-CN" sz="1200" b="1" baseline="-25000" dirty="0">
                <a:solidFill>
                  <a:srgbClr val="FF0000"/>
                </a:solidFill>
                <a:latin typeface="华文中宋" panose="02010600040101010101" pitchFamily="2" charset="-122"/>
                <a:ea typeface="华文中宋" panose="02010600040101010101" pitchFamily="2" charset="-122"/>
              </a:rPr>
              <a:t>8-48</a:t>
            </a:r>
            <a:endParaRPr lang="zh-CN" altLang="en-US" sz="1200" b="1" baseline="-25000" dirty="0">
              <a:solidFill>
                <a:srgbClr val="FF0000"/>
              </a:solidFill>
              <a:latin typeface="华文中宋" panose="02010600040101010101" pitchFamily="2" charset="-122"/>
              <a:ea typeface="华文中宋" panose="02010600040101010101" pitchFamily="2" charset="-122"/>
            </a:endParaRPr>
          </a:p>
        </p:txBody>
      </p:sp>
      <p:sp>
        <p:nvSpPr>
          <p:cNvPr id="112" name="文本框 111">
            <a:extLst>
              <a:ext uri="{FF2B5EF4-FFF2-40B4-BE49-F238E27FC236}">
                <a16:creationId xmlns:a16="http://schemas.microsoft.com/office/drawing/2014/main" id="{5D803F63-CA35-4B1F-A19A-89DDE591C6D1}"/>
              </a:ext>
            </a:extLst>
          </p:cNvPr>
          <p:cNvSpPr txBox="1"/>
          <p:nvPr/>
        </p:nvSpPr>
        <p:spPr>
          <a:xfrm>
            <a:off x="2370529" y="3573016"/>
            <a:ext cx="5837906" cy="276999"/>
          </a:xfrm>
          <a:prstGeom prst="rect">
            <a:avLst/>
          </a:prstGeom>
          <a:noFill/>
        </p:spPr>
        <p:txBody>
          <a:bodyPr wrap="square" rtlCol="0">
            <a:spAutoFit/>
          </a:bodyPr>
          <a:lstStyle/>
          <a:p>
            <a:r>
              <a:rPr lang="zh-CN" altLang="en-US" sz="1200" b="1" dirty="0">
                <a:solidFill>
                  <a:srgbClr val="FF0000"/>
                </a:solidFill>
                <a:latin typeface="华文中宋" panose="02010600040101010101" pitchFamily="2" charset="-122"/>
                <a:ea typeface="华文中宋" panose="02010600040101010101" pitchFamily="2" charset="-122"/>
              </a:rPr>
              <a:t>目录的操作</a:t>
            </a:r>
            <a:r>
              <a:rPr lang="zh-CN" altLang="en-US" sz="1200" b="1" dirty="0">
                <a:solidFill>
                  <a:srgbClr val="000000"/>
                </a:solidFill>
                <a:latin typeface="华文中宋" panose="02010600040101010101" pitchFamily="2" charset="-122"/>
                <a:ea typeface="华文中宋" panose="02010600040101010101" pitchFamily="2" charset="-122"/>
              </a:rPr>
              <a:t>：链接、查找</a:t>
            </a:r>
            <a:r>
              <a:rPr lang="en-US" altLang="zh-CN" sz="1200" b="1" baseline="-25000" dirty="0">
                <a:solidFill>
                  <a:srgbClr val="FF0000"/>
                </a:solidFill>
                <a:latin typeface="华文中宋" panose="02010600040101010101" pitchFamily="2" charset="-122"/>
                <a:ea typeface="华文中宋" panose="02010600040101010101" pitchFamily="2" charset="-122"/>
              </a:rPr>
              <a:t>8-53</a:t>
            </a:r>
            <a:endParaRPr lang="zh-CN" altLang="en-US" sz="1200" b="1" baseline="-25000" dirty="0">
              <a:solidFill>
                <a:srgbClr val="FF0000"/>
              </a:solidFill>
              <a:latin typeface="华文中宋" panose="02010600040101010101" pitchFamily="2" charset="-122"/>
              <a:ea typeface="华文中宋" panose="02010600040101010101" pitchFamily="2" charset="-122"/>
            </a:endParaRPr>
          </a:p>
        </p:txBody>
      </p:sp>
      <p:sp>
        <p:nvSpPr>
          <p:cNvPr id="117" name="文本框 116">
            <a:extLst>
              <a:ext uri="{FF2B5EF4-FFF2-40B4-BE49-F238E27FC236}">
                <a16:creationId xmlns:a16="http://schemas.microsoft.com/office/drawing/2014/main" id="{9276A2A3-34FD-48C2-BBA7-57812CD257C1}"/>
              </a:ext>
            </a:extLst>
          </p:cNvPr>
          <p:cNvSpPr txBox="1"/>
          <p:nvPr/>
        </p:nvSpPr>
        <p:spPr>
          <a:xfrm>
            <a:off x="2379796" y="3867722"/>
            <a:ext cx="6764203" cy="276999"/>
          </a:xfrm>
          <a:prstGeom prst="rect">
            <a:avLst/>
          </a:prstGeom>
          <a:noFill/>
        </p:spPr>
        <p:txBody>
          <a:bodyPr wrap="square" rtlCol="0">
            <a:spAutoFit/>
          </a:bodyPr>
          <a:lstStyle/>
          <a:p>
            <a:r>
              <a:rPr lang="zh-CN" altLang="en-US" sz="1200" b="1" dirty="0">
                <a:solidFill>
                  <a:srgbClr val="FF0000"/>
                </a:solidFill>
                <a:latin typeface="华文中宋" panose="02010600040101010101" pitchFamily="2" charset="-122"/>
                <a:ea typeface="华文中宋" panose="02010600040101010101" pitchFamily="2" charset="-122"/>
              </a:rPr>
              <a:t>硬链接和软链接</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（文件共享）：</a:t>
            </a:r>
            <a:r>
              <a:rPr lang="zh-CN" altLang="en-US" sz="1200" b="1" dirty="0">
                <a:solidFill>
                  <a:srgbClr val="000000"/>
                </a:solidFill>
                <a:latin typeface="华文中宋" panose="02010600040101010101" pitchFamily="2" charset="-122"/>
                <a:ea typeface="华文中宋" panose="02010600040101010101" pitchFamily="2" charset="-122"/>
              </a:rPr>
              <a:t>基于索引节点（硬链接）、利用符号链实现（软链接）</a:t>
            </a:r>
            <a:r>
              <a:rPr lang="en-US" altLang="zh-CN" sz="1200" b="1" baseline="-25000">
                <a:solidFill>
                  <a:srgbClr val="FF0000"/>
                </a:solidFill>
                <a:latin typeface="华文中宋" panose="02010600040101010101" pitchFamily="2" charset="-122"/>
                <a:ea typeface="华文中宋" panose="02010600040101010101" pitchFamily="2" charset="-122"/>
              </a:rPr>
              <a:t>8-65</a:t>
            </a:r>
            <a:endParaRPr lang="zh-CN" altLang="en-US" sz="1200" b="1" baseline="-25000" dirty="0">
              <a:solidFill>
                <a:srgbClr val="FF0000"/>
              </a:solidFill>
              <a:latin typeface="华文中宋" panose="02010600040101010101" pitchFamily="2" charset="-122"/>
              <a:ea typeface="华文中宋" panose="02010600040101010101" pitchFamily="2" charset="-122"/>
            </a:endParaRPr>
          </a:p>
        </p:txBody>
      </p:sp>
      <p:sp>
        <p:nvSpPr>
          <p:cNvPr id="119" name="标注: 线形 118">
            <a:extLst>
              <a:ext uri="{FF2B5EF4-FFF2-40B4-BE49-F238E27FC236}">
                <a16:creationId xmlns:a16="http://schemas.microsoft.com/office/drawing/2014/main" id="{6BBF1959-4FCB-487B-AC99-DEC0828B66AE}"/>
              </a:ext>
            </a:extLst>
          </p:cNvPr>
          <p:cNvSpPr/>
          <p:nvPr/>
        </p:nvSpPr>
        <p:spPr>
          <a:xfrm>
            <a:off x="5014316" y="3400618"/>
            <a:ext cx="1836869" cy="450362"/>
          </a:xfrm>
          <a:prstGeom prst="borderCallout1">
            <a:avLst>
              <a:gd name="adj1" fmla="val 52795"/>
              <a:gd name="adj2" fmla="val -437"/>
              <a:gd name="adj3" fmla="val 116455"/>
              <a:gd name="adj4" fmla="val -14439"/>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b="1" dirty="0">
                <a:solidFill>
                  <a:srgbClr val="000000"/>
                </a:solidFill>
                <a:latin typeface="华文中宋" panose="02010600040101010101" pitchFamily="2" charset="-122"/>
                <a:ea typeface="华文中宋" panose="02010600040101010101" pitchFamily="2" charset="-122"/>
              </a:rPr>
              <a:t>只有一个</a:t>
            </a:r>
            <a:r>
              <a:rPr lang="en-US" altLang="zh-CN" sz="1000" b="1" dirty="0">
                <a:solidFill>
                  <a:srgbClr val="000000"/>
                </a:solidFill>
                <a:latin typeface="华文中宋" panose="02010600040101010101" pitchFamily="2" charset="-122"/>
                <a:ea typeface="华文中宋" panose="02010600040101010101" pitchFamily="2" charset="-122"/>
              </a:rPr>
              <a:t>I</a:t>
            </a:r>
            <a:r>
              <a:rPr lang="zh-CN" altLang="en-US" sz="1000" b="1" dirty="0">
                <a:solidFill>
                  <a:srgbClr val="000000"/>
                </a:solidFill>
                <a:latin typeface="华文中宋" panose="02010600040101010101" pitchFamily="2" charset="-122"/>
                <a:ea typeface="华文中宋" panose="02010600040101010101" pitchFamily="2" charset="-122"/>
              </a:rPr>
              <a:t>节点能解决多个父节点各自改变共享文件的问题</a:t>
            </a:r>
            <a:endParaRPr lang="zh-CN" altLang="en-US" sz="1000" dirty="0">
              <a:solidFill>
                <a:schemeClr val="bg2">
                  <a:lumMod val="10000"/>
                </a:schemeClr>
              </a:solidFill>
            </a:endParaRPr>
          </a:p>
        </p:txBody>
      </p:sp>
      <p:sp>
        <p:nvSpPr>
          <p:cNvPr id="121" name="标注: 线形 120">
            <a:extLst>
              <a:ext uri="{FF2B5EF4-FFF2-40B4-BE49-F238E27FC236}">
                <a16:creationId xmlns:a16="http://schemas.microsoft.com/office/drawing/2014/main" id="{A610E08B-6963-4BE0-B4AB-1F473B068CDC}"/>
              </a:ext>
            </a:extLst>
          </p:cNvPr>
          <p:cNvSpPr/>
          <p:nvPr/>
        </p:nvSpPr>
        <p:spPr>
          <a:xfrm>
            <a:off x="7152032" y="3411166"/>
            <a:ext cx="1836869" cy="450362"/>
          </a:xfrm>
          <a:prstGeom prst="borderCallout1">
            <a:avLst>
              <a:gd name="adj1" fmla="val 52795"/>
              <a:gd name="adj2" fmla="val -437"/>
              <a:gd name="adj3" fmla="val 112225"/>
              <a:gd name="adj4" fmla="val -12365"/>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b="1" dirty="0">
                <a:solidFill>
                  <a:srgbClr val="000000"/>
                </a:solidFill>
                <a:latin typeface="华文中宋" panose="02010600040101010101" pitchFamily="2" charset="-122"/>
                <a:ea typeface="华文中宋" panose="02010600040101010101" pitchFamily="2" charset="-122"/>
              </a:rPr>
              <a:t>文件主才拥有</a:t>
            </a:r>
            <a:r>
              <a:rPr lang="en-US" altLang="zh-CN" sz="1000" b="1" dirty="0">
                <a:solidFill>
                  <a:srgbClr val="000000"/>
                </a:solidFill>
                <a:latin typeface="华文中宋" panose="02010600040101010101" pitchFamily="2" charset="-122"/>
                <a:ea typeface="华文中宋" panose="02010600040101010101" pitchFamily="2" charset="-122"/>
              </a:rPr>
              <a:t>I</a:t>
            </a:r>
            <a:r>
              <a:rPr lang="zh-CN" altLang="en-US" sz="1000" b="1" dirty="0">
                <a:solidFill>
                  <a:srgbClr val="000000"/>
                </a:solidFill>
                <a:latin typeface="华文中宋" panose="02010600040101010101" pitchFamily="2" charset="-122"/>
                <a:ea typeface="华文中宋" panose="02010600040101010101" pitchFamily="2" charset="-122"/>
              </a:rPr>
              <a:t>节点，而共享该文件的用户仅有路径名</a:t>
            </a:r>
            <a:endParaRPr lang="zh-CN" altLang="en-US" sz="1000" dirty="0">
              <a:solidFill>
                <a:schemeClr val="bg2">
                  <a:lumMod val="10000"/>
                </a:schemeClr>
              </a:solidFill>
            </a:endParaRPr>
          </a:p>
        </p:txBody>
      </p:sp>
      <p:sp>
        <p:nvSpPr>
          <p:cNvPr id="123" name="左大括号 122">
            <a:extLst>
              <a:ext uri="{FF2B5EF4-FFF2-40B4-BE49-F238E27FC236}">
                <a16:creationId xmlns:a16="http://schemas.microsoft.com/office/drawing/2014/main" id="{D804CBDD-94C4-462E-9FE6-575AEA490D43}"/>
              </a:ext>
            </a:extLst>
          </p:cNvPr>
          <p:cNvSpPr/>
          <p:nvPr/>
        </p:nvSpPr>
        <p:spPr>
          <a:xfrm>
            <a:off x="2107091" y="3032607"/>
            <a:ext cx="229431" cy="1030055"/>
          </a:xfrm>
          <a:prstGeom prst="leftBrace">
            <a:avLst>
              <a:gd name="adj1" fmla="val 31710"/>
              <a:gd name="adj2" fmla="val 523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4" name="文本框 123">
            <a:extLst>
              <a:ext uri="{FF2B5EF4-FFF2-40B4-BE49-F238E27FC236}">
                <a16:creationId xmlns:a16="http://schemas.microsoft.com/office/drawing/2014/main" id="{CDAEF1DB-7920-4239-A188-68710E0A2C89}"/>
              </a:ext>
            </a:extLst>
          </p:cNvPr>
          <p:cNvSpPr txBox="1"/>
          <p:nvPr/>
        </p:nvSpPr>
        <p:spPr>
          <a:xfrm>
            <a:off x="2343674" y="4353474"/>
            <a:ext cx="5837906" cy="276999"/>
          </a:xfrm>
          <a:prstGeom prst="rect">
            <a:avLst/>
          </a:prstGeom>
          <a:noFill/>
        </p:spPr>
        <p:txBody>
          <a:bodyPr wrap="square" rtlCol="0">
            <a:spAutoFit/>
          </a:bodyPr>
          <a:lstStyle/>
          <a:p>
            <a:r>
              <a:rPr lang="zh-CN" altLang="en-US" sz="1200" b="1" dirty="0">
                <a:solidFill>
                  <a:srgbClr val="FF0000"/>
                </a:solidFill>
                <a:latin typeface="华文中宋" panose="02010600040101010101" pitchFamily="2" charset="-122"/>
                <a:ea typeface="华文中宋" panose="02010600040101010101" pitchFamily="2" charset="-122"/>
              </a:rPr>
              <a:t>文件系统的全局结构</a:t>
            </a:r>
          </a:p>
        </p:txBody>
      </p:sp>
      <p:sp>
        <p:nvSpPr>
          <p:cNvPr id="125" name="左大括号 124">
            <a:extLst>
              <a:ext uri="{FF2B5EF4-FFF2-40B4-BE49-F238E27FC236}">
                <a16:creationId xmlns:a16="http://schemas.microsoft.com/office/drawing/2014/main" id="{7CC3D101-81B9-48BC-9775-0FA9CEDAEF65}"/>
              </a:ext>
            </a:extLst>
          </p:cNvPr>
          <p:cNvSpPr/>
          <p:nvPr/>
        </p:nvSpPr>
        <p:spPr>
          <a:xfrm>
            <a:off x="3934196" y="4350584"/>
            <a:ext cx="182621" cy="322108"/>
          </a:xfrm>
          <a:prstGeom prst="leftBrace">
            <a:avLst>
              <a:gd name="adj1" fmla="val 31710"/>
              <a:gd name="adj2" fmla="val 523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6" name="文本框 125">
            <a:extLst>
              <a:ext uri="{FF2B5EF4-FFF2-40B4-BE49-F238E27FC236}">
                <a16:creationId xmlns:a16="http://schemas.microsoft.com/office/drawing/2014/main" id="{3845CD96-E243-4712-AC2A-87652D7AE57D}"/>
              </a:ext>
            </a:extLst>
          </p:cNvPr>
          <p:cNvSpPr txBox="1"/>
          <p:nvPr/>
        </p:nvSpPr>
        <p:spPr>
          <a:xfrm>
            <a:off x="4116816" y="4196592"/>
            <a:ext cx="2183375" cy="276999"/>
          </a:xfrm>
          <a:prstGeom prst="rect">
            <a:avLst/>
          </a:prstGeom>
          <a:noFill/>
        </p:spPr>
        <p:txBody>
          <a:bodyPr wrap="square" rtlCol="0">
            <a:spAutoFit/>
          </a:bodyPr>
          <a:lstStyle/>
          <a:p>
            <a:r>
              <a:rPr lang="zh-CN" altLang="en-US" sz="1200" b="1" dirty="0">
                <a:solidFill>
                  <a:srgbClr val="FF0000"/>
                </a:solidFill>
                <a:latin typeface="华文中宋" panose="02010600040101010101" pitchFamily="2" charset="-122"/>
                <a:ea typeface="华文中宋" panose="02010600040101010101" pitchFamily="2" charset="-122"/>
              </a:rPr>
              <a:t>文件系统在外存中的结构</a:t>
            </a:r>
            <a:r>
              <a:rPr lang="en-US" altLang="zh-CN" sz="1200" b="1" baseline="-25000" dirty="0">
                <a:solidFill>
                  <a:srgbClr val="FF0000"/>
                </a:solidFill>
                <a:latin typeface="华文中宋" panose="02010600040101010101" pitchFamily="2" charset="-122"/>
                <a:ea typeface="华文中宋" panose="02010600040101010101" pitchFamily="2" charset="-122"/>
              </a:rPr>
              <a:t>8-75</a:t>
            </a:r>
            <a:endParaRPr lang="zh-CN" altLang="en-US" sz="1200" b="1" dirty="0">
              <a:solidFill>
                <a:srgbClr val="FF0000"/>
              </a:solidFill>
              <a:latin typeface="华文中宋" panose="02010600040101010101" pitchFamily="2" charset="-122"/>
              <a:ea typeface="华文中宋" panose="02010600040101010101" pitchFamily="2" charset="-122"/>
            </a:endParaRPr>
          </a:p>
        </p:txBody>
      </p:sp>
      <p:sp>
        <p:nvSpPr>
          <p:cNvPr id="127" name="文本框 126">
            <a:extLst>
              <a:ext uri="{FF2B5EF4-FFF2-40B4-BE49-F238E27FC236}">
                <a16:creationId xmlns:a16="http://schemas.microsoft.com/office/drawing/2014/main" id="{E91E6774-5C66-4D9C-9059-9BC319DBB983}"/>
              </a:ext>
            </a:extLst>
          </p:cNvPr>
          <p:cNvSpPr txBox="1"/>
          <p:nvPr/>
        </p:nvSpPr>
        <p:spPr>
          <a:xfrm>
            <a:off x="4126234" y="4490067"/>
            <a:ext cx="2389982" cy="276999"/>
          </a:xfrm>
          <a:prstGeom prst="rect">
            <a:avLst/>
          </a:prstGeom>
          <a:noFill/>
        </p:spPr>
        <p:txBody>
          <a:bodyPr wrap="square" rtlCol="0">
            <a:spAutoFit/>
          </a:bodyPr>
          <a:lstStyle/>
          <a:p>
            <a:r>
              <a:rPr lang="zh-CN" altLang="en-US" sz="1200" b="1" dirty="0">
                <a:solidFill>
                  <a:srgbClr val="FF0000"/>
                </a:solidFill>
                <a:latin typeface="华文中宋" panose="02010600040101010101" pitchFamily="2" charset="-122"/>
                <a:ea typeface="华文中宋" panose="02010600040101010101" pitchFamily="2" charset="-122"/>
              </a:rPr>
              <a:t>文件系统在内存中的结构</a:t>
            </a:r>
            <a:r>
              <a:rPr lang="en-US" altLang="zh-CN" sz="1200" b="1" baseline="-25000" dirty="0">
                <a:solidFill>
                  <a:srgbClr val="FF0000"/>
                </a:solidFill>
                <a:latin typeface="华文中宋" panose="02010600040101010101" pitchFamily="2" charset="-122"/>
                <a:ea typeface="华文中宋" panose="02010600040101010101" pitchFamily="2" charset="-122"/>
              </a:rPr>
              <a:t>8-75</a:t>
            </a:r>
            <a:endParaRPr lang="zh-CN" altLang="en-US" sz="1200" b="1" baseline="-25000" dirty="0">
              <a:solidFill>
                <a:srgbClr val="FF0000"/>
              </a:solidFill>
              <a:latin typeface="华文中宋" panose="02010600040101010101" pitchFamily="2" charset="-122"/>
              <a:ea typeface="华文中宋" panose="02010600040101010101" pitchFamily="2" charset="-122"/>
            </a:endParaRPr>
          </a:p>
        </p:txBody>
      </p:sp>
      <p:sp>
        <p:nvSpPr>
          <p:cNvPr id="128" name="文本框 127">
            <a:extLst>
              <a:ext uri="{FF2B5EF4-FFF2-40B4-BE49-F238E27FC236}">
                <a16:creationId xmlns:a16="http://schemas.microsoft.com/office/drawing/2014/main" id="{39E9C9B8-9623-4D45-9926-3C42A4F1C7BA}"/>
              </a:ext>
            </a:extLst>
          </p:cNvPr>
          <p:cNvSpPr txBox="1"/>
          <p:nvPr/>
        </p:nvSpPr>
        <p:spPr>
          <a:xfrm>
            <a:off x="2403742" y="6198300"/>
            <a:ext cx="3579291" cy="276999"/>
          </a:xfrm>
          <a:prstGeom prst="rect">
            <a:avLst/>
          </a:prstGeom>
          <a:noFill/>
        </p:spPr>
        <p:txBody>
          <a:bodyPr wrap="square" rtlCol="0">
            <a:spAutoFit/>
          </a:bodyPr>
          <a:lstStyle/>
          <a:p>
            <a:r>
              <a:rPr lang="zh-CN" altLang="en-US" sz="1200" b="1" dirty="0">
                <a:solidFill>
                  <a:srgbClr val="FF0000"/>
                </a:solidFill>
                <a:latin typeface="华文中宋" panose="02010600040101010101" pitchFamily="2" charset="-122"/>
                <a:ea typeface="华文中宋" panose="02010600040101010101" pitchFamily="2" charset="-122"/>
              </a:rPr>
              <a:t>虚拟文件系统</a:t>
            </a:r>
            <a:r>
              <a:rPr lang="en-US" altLang="zh-CN" sz="1200" b="1" baseline="-25000" dirty="0">
                <a:solidFill>
                  <a:srgbClr val="FF0000"/>
                </a:solidFill>
                <a:latin typeface="华文中宋" panose="02010600040101010101" pitchFamily="2" charset="-122"/>
                <a:ea typeface="华文中宋" panose="02010600040101010101" pitchFamily="2" charset="-122"/>
              </a:rPr>
              <a:t>8-75</a:t>
            </a:r>
            <a:endParaRPr lang="zh-CN" altLang="en-US" sz="1200" b="1" dirty="0">
              <a:solidFill>
                <a:srgbClr val="FF0000"/>
              </a:solidFill>
              <a:latin typeface="华文中宋" panose="02010600040101010101" pitchFamily="2" charset="-122"/>
              <a:ea typeface="华文中宋" panose="02010600040101010101" pitchFamily="2" charset="-122"/>
            </a:endParaRPr>
          </a:p>
        </p:txBody>
      </p:sp>
      <p:sp>
        <p:nvSpPr>
          <p:cNvPr id="129" name="文本框 128">
            <a:extLst>
              <a:ext uri="{FF2B5EF4-FFF2-40B4-BE49-F238E27FC236}">
                <a16:creationId xmlns:a16="http://schemas.microsoft.com/office/drawing/2014/main" id="{56009DD1-CFA5-4051-A251-5128FF233D38}"/>
              </a:ext>
            </a:extLst>
          </p:cNvPr>
          <p:cNvSpPr txBox="1"/>
          <p:nvPr/>
        </p:nvSpPr>
        <p:spPr>
          <a:xfrm>
            <a:off x="2379797" y="6503438"/>
            <a:ext cx="3579291" cy="276999"/>
          </a:xfrm>
          <a:prstGeom prst="rect">
            <a:avLst/>
          </a:prstGeom>
          <a:noFill/>
        </p:spPr>
        <p:txBody>
          <a:bodyPr wrap="square" rtlCol="0">
            <a:spAutoFit/>
          </a:bodyPr>
          <a:lstStyle/>
          <a:p>
            <a:r>
              <a:rPr lang="zh-CN" altLang="en-US" sz="1200" b="1" dirty="0">
                <a:solidFill>
                  <a:srgbClr val="FF0000"/>
                </a:solidFill>
                <a:latin typeface="华文中宋" panose="02010600040101010101" pitchFamily="2" charset="-122"/>
                <a:ea typeface="华文中宋" panose="02010600040101010101" pitchFamily="2" charset="-122"/>
              </a:rPr>
              <a:t>文件系统挂载</a:t>
            </a:r>
            <a:r>
              <a:rPr lang="en-US" altLang="zh-CN" sz="1200" b="1" baseline="-25000" dirty="0">
                <a:solidFill>
                  <a:srgbClr val="FF0000"/>
                </a:solidFill>
                <a:latin typeface="华文中宋" panose="02010600040101010101" pitchFamily="2" charset="-122"/>
                <a:ea typeface="华文中宋" panose="02010600040101010101" pitchFamily="2" charset="-122"/>
              </a:rPr>
              <a:t>8-75</a:t>
            </a:r>
            <a:endParaRPr lang="zh-CN" altLang="en-US" sz="1200" b="1" dirty="0">
              <a:solidFill>
                <a:srgbClr val="FF0000"/>
              </a:solidFill>
              <a:latin typeface="华文中宋" panose="02010600040101010101" pitchFamily="2" charset="-122"/>
              <a:ea typeface="华文中宋" panose="02010600040101010101" pitchFamily="2" charset="-122"/>
            </a:endParaRPr>
          </a:p>
        </p:txBody>
      </p:sp>
      <p:sp>
        <p:nvSpPr>
          <p:cNvPr id="131" name="文本框 130">
            <a:extLst>
              <a:ext uri="{FF2B5EF4-FFF2-40B4-BE49-F238E27FC236}">
                <a16:creationId xmlns:a16="http://schemas.microsoft.com/office/drawing/2014/main" id="{B6C76F91-A2FB-4CAE-8CC1-4D41FEE0EAFA}"/>
              </a:ext>
            </a:extLst>
          </p:cNvPr>
          <p:cNvSpPr txBox="1"/>
          <p:nvPr/>
        </p:nvSpPr>
        <p:spPr>
          <a:xfrm>
            <a:off x="1474178" y="1394209"/>
            <a:ext cx="1344806"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文件</a:t>
            </a:r>
          </a:p>
        </p:txBody>
      </p:sp>
      <p:sp>
        <p:nvSpPr>
          <p:cNvPr id="132" name="文本框 131">
            <a:extLst>
              <a:ext uri="{FF2B5EF4-FFF2-40B4-BE49-F238E27FC236}">
                <a16:creationId xmlns:a16="http://schemas.microsoft.com/office/drawing/2014/main" id="{DB7733E8-0438-4283-B702-1F03B3C45ADC}"/>
              </a:ext>
            </a:extLst>
          </p:cNvPr>
          <p:cNvSpPr txBox="1"/>
          <p:nvPr/>
        </p:nvSpPr>
        <p:spPr>
          <a:xfrm>
            <a:off x="1474178" y="3440273"/>
            <a:ext cx="1344806"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目录</a:t>
            </a:r>
          </a:p>
        </p:txBody>
      </p:sp>
      <p:sp>
        <p:nvSpPr>
          <p:cNvPr id="133" name="左大括号 132">
            <a:extLst>
              <a:ext uri="{FF2B5EF4-FFF2-40B4-BE49-F238E27FC236}">
                <a16:creationId xmlns:a16="http://schemas.microsoft.com/office/drawing/2014/main" id="{CBCFC732-BC73-4FBF-84BA-9DBFD91B4A2C}"/>
              </a:ext>
            </a:extLst>
          </p:cNvPr>
          <p:cNvSpPr/>
          <p:nvPr/>
        </p:nvSpPr>
        <p:spPr>
          <a:xfrm>
            <a:off x="2106159" y="4902562"/>
            <a:ext cx="218336" cy="1766798"/>
          </a:xfrm>
          <a:prstGeom prst="leftBrace">
            <a:avLst>
              <a:gd name="adj1" fmla="val 31710"/>
              <a:gd name="adj2" fmla="val 523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28E2098D-1A0A-4446-9F7F-F81C3841222F}"/>
              </a:ext>
            </a:extLst>
          </p:cNvPr>
          <p:cNvSpPr>
            <a:spLocks noGrp="1"/>
          </p:cNvSpPr>
          <p:nvPr>
            <p:ph type="sldNum" sz="quarter" idx="12"/>
          </p:nvPr>
        </p:nvSpPr>
        <p:spPr/>
        <p:txBody>
          <a:bodyPr/>
          <a:lstStyle/>
          <a:p>
            <a:fld id="{B10D5614-B734-4280-8F57-1D4947433C97}" type="slidenum">
              <a:rPr lang="en-US" smtClean="0"/>
              <a:pPr/>
              <a:t>115</a:t>
            </a:fld>
            <a:endParaRPr lang="en-US"/>
          </a:p>
        </p:txBody>
      </p:sp>
    </p:spTree>
    <p:extLst>
      <p:ext uri="{BB962C8B-B14F-4D97-AF65-F5344CB8AC3E}">
        <p14:creationId xmlns:p14="http://schemas.microsoft.com/office/powerpoint/2010/main" val="128858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481053" y="4768459"/>
            <a:ext cx="8229600" cy="48474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2000" dirty="0">
                <a:solidFill>
                  <a:schemeClr val="bg1"/>
                </a:solidFill>
                <a:latin typeface="+mn-lt"/>
              </a:rPr>
              <a:t>Have a nice day!</a:t>
            </a:r>
          </a:p>
        </p:txBody>
      </p:sp>
      <p:sp>
        <p:nvSpPr>
          <p:cNvPr id="14" name="Title 13"/>
          <p:cNvSpPr>
            <a:spLocks noGrp="1"/>
          </p:cNvSpPr>
          <p:nvPr>
            <p:ph type="title"/>
          </p:nvPr>
        </p:nvSpPr>
        <p:spPr>
          <a:xfrm>
            <a:off x="457200" y="3717032"/>
            <a:ext cx="8229600" cy="1143000"/>
          </a:xfrm>
        </p:spPr>
        <p:txBody>
          <a:bodyPr>
            <a:noAutofit/>
          </a:bodyPr>
          <a:lstStyle/>
          <a:p>
            <a:pPr algn="ctr"/>
            <a:r>
              <a:rPr lang="en-US" sz="5400" dirty="0">
                <a:solidFill>
                  <a:schemeClr val="bg1"/>
                </a:solidFill>
              </a:rPr>
              <a:t>Thanks for coming</a:t>
            </a:r>
          </a:p>
        </p:txBody>
      </p:sp>
      <p:sp>
        <p:nvSpPr>
          <p:cNvPr id="4" name="灯片编号占位符 3">
            <a:extLst>
              <a:ext uri="{FF2B5EF4-FFF2-40B4-BE49-F238E27FC236}">
                <a16:creationId xmlns:a16="http://schemas.microsoft.com/office/drawing/2014/main" id="{7ACF103D-3981-4483-8A80-D8F48DAF43F5}"/>
              </a:ext>
            </a:extLst>
          </p:cNvPr>
          <p:cNvSpPr>
            <a:spLocks noGrp="1"/>
          </p:cNvSpPr>
          <p:nvPr>
            <p:ph type="sldNum" sz="quarter" idx="12"/>
          </p:nvPr>
        </p:nvSpPr>
        <p:spPr/>
        <p:txBody>
          <a:bodyPr/>
          <a:lstStyle/>
          <a:p>
            <a:fld id="{B10D5614-B734-4280-8F57-1D4947433C97}" type="slidenum">
              <a:rPr lang="en-US" smtClean="0"/>
              <a:pPr/>
              <a:t>116</a:t>
            </a:fld>
            <a:endParaRPr lang="en-US" dirty="0"/>
          </a:p>
        </p:txBody>
      </p:sp>
    </p:spTree>
    <p:extLst>
      <p:ext uri="{BB962C8B-B14F-4D97-AF65-F5344CB8AC3E}">
        <p14:creationId xmlns:p14="http://schemas.microsoft.com/office/powerpoint/2010/main" val="360047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文件的逻辑结构与存取方法</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记录式结构文件类型</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2" name="Rectangle 3"/>
          <p:cNvSpPr txBox="1">
            <a:spLocks/>
          </p:cNvSpPr>
          <p:nvPr/>
        </p:nvSpPr>
        <p:spPr>
          <a:xfrm>
            <a:off x="457200" y="1752600"/>
            <a:ext cx="7620000" cy="48450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连续结构</a:t>
            </a:r>
          </a:p>
          <a:p>
            <a:pPr lvl="1">
              <a:lnSpc>
                <a:spcPct val="90000"/>
              </a:lnSpc>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文件中的记录按照生成的先后次序连续排列</a:t>
            </a:r>
          </a:p>
          <a:p>
            <a:pPr lvl="1">
              <a:lnSpc>
                <a:spcPct val="90000"/>
              </a:lnSpc>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记录的排列方式与记录的内容无关，便于记录的追加和变更</a:t>
            </a:r>
          </a:p>
          <a:p>
            <a:pPr lvl="1">
              <a:lnSpc>
                <a:spcPct val="90000"/>
              </a:lnSpc>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搜索性能较差</a:t>
            </a:r>
          </a:p>
          <a:p>
            <a:pPr>
              <a:lnSpc>
                <a:spcPct val="90000"/>
              </a:lnSpc>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多重结构</a:t>
            </a:r>
          </a:p>
          <a:p>
            <a:pPr lvl="1">
              <a:lnSpc>
                <a:spcPct val="90000"/>
              </a:lnSpc>
              <a:buFont typeface="Arial" charset="0"/>
              <a:buNone/>
            </a:pPr>
            <a:endParaRPr lang="zh-CN" altLang="en-US" sz="1800" b="1" dirty="0">
              <a:solidFill>
                <a:srgbClr val="000000"/>
              </a:solidFill>
              <a:latin typeface="华文中宋" panose="02010600040101010101" pitchFamily="2" charset="-122"/>
              <a:ea typeface="华文中宋" panose="02010600040101010101" pitchFamily="2" charset="-122"/>
            </a:endParaRPr>
          </a:p>
          <a:p>
            <a:pPr lvl="1">
              <a:lnSpc>
                <a:spcPct val="90000"/>
              </a:lnSpc>
              <a:buFont typeface="Arial" charset="0"/>
              <a:buNone/>
            </a:pPr>
            <a:endParaRPr lang="zh-CN" altLang="en-US" sz="1800" b="1" dirty="0">
              <a:solidFill>
                <a:srgbClr val="000000"/>
              </a:solidFill>
              <a:latin typeface="华文中宋" panose="02010600040101010101" pitchFamily="2" charset="-122"/>
              <a:ea typeface="华文中宋" panose="02010600040101010101" pitchFamily="2" charset="-122"/>
            </a:endParaRPr>
          </a:p>
          <a:p>
            <a:pPr lvl="1">
              <a:lnSpc>
                <a:spcPct val="90000"/>
              </a:lnSpc>
              <a:buFont typeface="Arial" charset="0"/>
              <a:buNone/>
            </a:pPr>
            <a:endParaRPr lang="zh-CN" altLang="en-US" sz="1800" b="1" dirty="0">
              <a:solidFill>
                <a:srgbClr val="000000"/>
              </a:solidFill>
              <a:latin typeface="华文中宋" panose="02010600040101010101" pitchFamily="2" charset="-122"/>
              <a:ea typeface="华文中宋" panose="02010600040101010101" pitchFamily="2" charset="-122"/>
            </a:endParaRPr>
          </a:p>
          <a:p>
            <a:pPr>
              <a:lnSpc>
                <a:spcPct val="90000"/>
              </a:lnSpc>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转置结构</a:t>
            </a:r>
          </a:p>
          <a:p>
            <a:pPr>
              <a:lnSpc>
                <a:spcPct val="90000"/>
              </a:lnSpc>
              <a:buFont typeface="Arial" charset="0"/>
              <a:buChar char="•"/>
            </a:pPr>
            <a:endParaRPr lang="zh-CN" altLang="en-US" sz="1800" b="1" dirty="0">
              <a:solidFill>
                <a:srgbClr val="000000"/>
              </a:solidFill>
              <a:latin typeface="华文中宋" panose="02010600040101010101" pitchFamily="2" charset="-122"/>
              <a:ea typeface="华文中宋" panose="02010600040101010101" pitchFamily="2" charset="-122"/>
            </a:endParaRPr>
          </a:p>
          <a:p>
            <a:pPr>
              <a:lnSpc>
                <a:spcPct val="90000"/>
              </a:lnSpc>
              <a:buFont typeface="Arial" charset="0"/>
              <a:buChar char="•"/>
            </a:pPr>
            <a:endParaRPr lang="zh-CN" altLang="en-US" sz="1800" b="1" dirty="0">
              <a:solidFill>
                <a:srgbClr val="000000"/>
              </a:solidFill>
              <a:latin typeface="华文中宋" panose="02010600040101010101" pitchFamily="2" charset="-122"/>
              <a:ea typeface="华文中宋" panose="02010600040101010101" pitchFamily="2" charset="-122"/>
            </a:endParaRPr>
          </a:p>
          <a:p>
            <a:pPr>
              <a:lnSpc>
                <a:spcPct val="90000"/>
              </a:lnSpc>
              <a:buFont typeface="Arial" charset="0"/>
              <a:buChar char="•"/>
            </a:pPr>
            <a:endParaRPr lang="zh-CN" altLang="en-US" sz="1800" b="1" dirty="0">
              <a:solidFill>
                <a:srgbClr val="000000"/>
              </a:solidFill>
              <a:latin typeface="华文中宋" panose="02010600040101010101" pitchFamily="2" charset="-122"/>
              <a:ea typeface="华文中宋" panose="02010600040101010101" pitchFamily="2" charset="-122"/>
            </a:endParaRPr>
          </a:p>
          <a:p>
            <a:pPr>
              <a:lnSpc>
                <a:spcPct val="90000"/>
              </a:lnSpc>
              <a:buFont typeface="Wingdings" panose="05000000000000000000" pitchFamily="2" charset="2"/>
              <a:buChar char="Ø"/>
            </a:pPr>
            <a:endParaRPr lang="en-US" altLang="zh-CN" sz="1800" b="1" dirty="0">
              <a:solidFill>
                <a:srgbClr val="000000"/>
              </a:solidFill>
              <a:latin typeface="华文中宋" panose="02010600040101010101" pitchFamily="2" charset="-122"/>
              <a:ea typeface="华文中宋" panose="02010600040101010101" pitchFamily="2" charset="-122"/>
            </a:endParaRPr>
          </a:p>
          <a:p>
            <a:pPr>
              <a:lnSpc>
                <a:spcPct val="90000"/>
              </a:lnSpc>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顺序结构</a:t>
            </a:r>
          </a:p>
          <a:p>
            <a:pPr lvl="1">
              <a:lnSpc>
                <a:spcPct val="90000"/>
              </a:lnSpc>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按关键字顺序排列文件中的记录</a:t>
            </a:r>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3077803"/>
            <a:ext cx="3240087" cy="125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235" y="4437112"/>
            <a:ext cx="232886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796136" y="3356992"/>
            <a:ext cx="1656184" cy="369332"/>
          </a:xfrm>
          <a:prstGeom prst="rect">
            <a:avLst/>
          </a:prstGeom>
          <a:noFill/>
        </p:spPr>
        <p:txBody>
          <a:bodyPr wrap="square" rtlCol="0">
            <a:spAutoFit/>
          </a:bodyPr>
          <a:lstStyle/>
          <a:p>
            <a:r>
              <a:rPr lang="zh-CN" altLang="en-US" b="1" dirty="0">
                <a:solidFill>
                  <a:srgbClr val="000000"/>
                </a:solidFill>
                <a:latin typeface="华文中宋" panose="02010600040101010101" pitchFamily="2" charset="-122"/>
                <a:ea typeface="华文中宋" panose="02010600040101010101" pitchFamily="2" charset="-122"/>
              </a:rPr>
              <a:t>顺序查找</a:t>
            </a:r>
          </a:p>
        </p:txBody>
      </p:sp>
      <p:sp>
        <p:nvSpPr>
          <p:cNvPr id="16" name="TextBox 15"/>
          <p:cNvSpPr txBox="1"/>
          <p:nvPr/>
        </p:nvSpPr>
        <p:spPr>
          <a:xfrm>
            <a:off x="5818358" y="4862793"/>
            <a:ext cx="1656184" cy="369332"/>
          </a:xfrm>
          <a:prstGeom prst="rect">
            <a:avLst/>
          </a:prstGeom>
          <a:noFill/>
        </p:spPr>
        <p:txBody>
          <a:bodyPr wrap="square" rtlCol="0">
            <a:spAutoFit/>
          </a:bodyPr>
          <a:lstStyle/>
          <a:p>
            <a:r>
              <a:rPr lang="zh-CN" altLang="en-US" b="1" dirty="0">
                <a:solidFill>
                  <a:srgbClr val="000000"/>
                </a:solidFill>
                <a:latin typeface="华文中宋" panose="02010600040101010101" pitchFamily="2" charset="-122"/>
                <a:ea typeface="华文中宋" panose="02010600040101010101" pitchFamily="2" charset="-122"/>
              </a:rPr>
              <a:t>指针</a:t>
            </a:r>
          </a:p>
        </p:txBody>
      </p:sp>
      <p:sp>
        <p:nvSpPr>
          <p:cNvPr id="5" name="灯片编号占位符 4">
            <a:extLst>
              <a:ext uri="{FF2B5EF4-FFF2-40B4-BE49-F238E27FC236}">
                <a16:creationId xmlns:a16="http://schemas.microsoft.com/office/drawing/2014/main" id="{9A60220D-E8B1-421B-97ED-233348A1678B}"/>
              </a:ext>
            </a:extLst>
          </p:cNvPr>
          <p:cNvSpPr>
            <a:spLocks noGrp="1"/>
          </p:cNvSpPr>
          <p:nvPr>
            <p:ph type="sldNum" sz="quarter" idx="12"/>
          </p:nvPr>
        </p:nvSpPr>
        <p:spPr/>
        <p:txBody>
          <a:bodyPr/>
          <a:lstStyle/>
          <a:p>
            <a:fld id="{B10D5614-B734-4280-8F57-1D4947433C97}" type="slidenum">
              <a:rPr lang="en-US" smtClean="0"/>
              <a:pPr/>
              <a:t>12</a:t>
            </a:fld>
            <a:endParaRPr lang="en-US" dirty="0"/>
          </a:p>
        </p:txBody>
      </p:sp>
    </p:spTree>
    <p:extLst>
      <p:ext uri="{BB962C8B-B14F-4D97-AF65-F5344CB8AC3E}">
        <p14:creationId xmlns:p14="http://schemas.microsoft.com/office/powerpoint/2010/main" val="216137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文件的逻辑结构与存取方法</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12</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存取方法</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7" name="Rectangle 3"/>
          <p:cNvSpPr txBox="1">
            <a:spLocks/>
          </p:cNvSpPr>
          <p:nvPr/>
        </p:nvSpPr>
        <p:spPr>
          <a:xfrm>
            <a:off x="457200" y="1695646"/>
            <a:ext cx="8180016" cy="49017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500"/>
              </a:lnSpc>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文件存取：完成对文件的修改、追加、搜索等操作</a:t>
            </a:r>
          </a:p>
          <a:p>
            <a:pPr marL="800100" lvl="1" indent="-342900">
              <a:lnSpc>
                <a:spcPts val="2500"/>
              </a:lnSpc>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顺序存取法</a:t>
            </a:r>
          </a:p>
          <a:p>
            <a:pPr lvl="2">
              <a:lnSpc>
                <a:spcPts val="2500"/>
              </a:lnSpc>
            </a:pPr>
            <a:r>
              <a:rPr lang="zh-CN" altLang="en-US" sz="1800" b="1" dirty="0">
                <a:solidFill>
                  <a:srgbClr val="000000"/>
                </a:solidFill>
                <a:latin typeface="华文中宋" panose="02010600040101010101" pitchFamily="2" charset="-122"/>
                <a:ea typeface="华文中宋" panose="02010600040101010101" pitchFamily="2" charset="-122"/>
              </a:rPr>
              <a:t>按文件的逻辑地址顺序存取</a:t>
            </a:r>
          </a:p>
          <a:p>
            <a:pPr lvl="2">
              <a:lnSpc>
                <a:spcPts val="2500"/>
              </a:lnSpc>
            </a:pPr>
            <a:r>
              <a:rPr lang="zh-CN" altLang="en-US" sz="1800" b="1" dirty="0">
                <a:solidFill>
                  <a:srgbClr val="000000"/>
                </a:solidFill>
                <a:latin typeface="华文中宋" panose="02010600040101010101" pitchFamily="2" charset="-122"/>
                <a:ea typeface="华文中宋" panose="02010600040101010101" pitchFamily="2" charset="-122"/>
              </a:rPr>
              <a:t>记录式文件：按记录排列顺序存取</a:t>
            </a:r>
          </a:p>
          <a:p>
            <a:pPr lvl="2">
              <a:lnSpc>
                <a:spcPts val="2500"/>
              </a:lnSpc>
            </a:pPr>
            <a:r>
              <a:rPr lang="zh-CN" altLang="en-US" sz="1800" b="1" dirty="0">
                <a:solidFill>
                  <a:srgbClr val="000000"/>
                </a:solidFill>
                <a:latin typeface="华文中宋" panose="02010600040101010101" pitchFamily="2" charset="-122"/>
                <a:ea typeface="华文中宋" panose="02010600040101010101" pitchFamily="2" charset="-122"/>
              </a:rPr>
              <a:t>字符流文件：读写一段信息后，按信息长度移动读写指针</a:t>
            </a:r>
          </a:p>
          <a:p>
            <a:pPr marL="800100" lvl="1" indent="-342900">
              <a:lnSpc>
                <a:spcPts val="2500"/>
              </a:lnSpc>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随机存取法（直接存取法，随机地访问文件中的某段信息）</a:t>
            </a:r>
          </a:p>
          <a:p>
            <a:pPr lvl="2">
              <a:lnSpc>
                <a:spcPts val="2500"/>
              </a:lnSpc>
            </a:pPr>
            <a:r>
              <a:rPr lang="zh-CN" altLang="en-US" sz="1800" b="1" dirty="0">
                <a:solidFill>
                  <a:srgbClr val="000000"/>
                </a:solidFill>
                <a:latin typeface="华文中宋" panose="02010600040101010101" pitchFamily="2" charset="-122"/>
                <a:ea typeface="华文中宋" panose="02010600040101010101" pitchFamily="2" charset="-122"/>
              </a:rPr>
              <a:t>记录式文件：允许用户根据记录编号存取文件中的任一记录</a:t>
            </a:r>
          </a:p>
          <a:p>
            <a:pPr lvl="2">
              <a:lnSpc>
                <a:spcPts val="2500"/>
              </a:lnSpc>
            </a:pPr>
            <a:r>
              <a:rPr lang="zh-CN" altLang="en-US" sz="1800" b="1" dirty="0">
                <a:solidFill>
                  <a:srgbClr val="000000"/>
                </a:solidFill>
                <a:latin typeface="华文中宋" panose="02010600040101010101" pitchFamily="2" charset="-122"/>
                <a:ea typeface="华文中宋" panose="02010600040101010101" pitchFamily="2" charset="-122"/>
              </a:rPr>
              <a:t>字符流文件：移动读写指针到要读取的位置</a:t>
            </a:r>
          </a:p>
          <a:p>
            <a:pPr marL="800100" lvl="1" indent="-342900">
              <a:lnSpc>
                <a:spcPts val="2500"/>
              </a:lnSpc>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按关键字存取法</a:t>
            </a:r>
          </a:p>
          <a:p>
            <a:pPr lvl="2">
              <a:lnSpc>
                <a:spcPts val="2500"/>
              </a:lnSpc>
            </a:pPr>
            <a:r>
              <a:rPr lang="zh-CN" altLang="en-US" sz="1800" b="1" dirty="0">
                <a:solidFill>
                  <a:srgbClr val="000000"/>
                </a:solidFill>
                <a:latin typeface="华文中宋" panose="02010600040101010101" pitchFamily="2" charset="-122"/>
                <a:ea typeface="华文中宋" panose="02010600040101010101" pitchFamily="2" charset="-122"/>
              </a:rPr>
              <a:t>通常用在数据库管理系统中</a:t>
            </a:r>
          </a:p>
          <a:p>
            <a:pPr lvl="2">
              <a:lnSpc>
                <a:spcPts val="2500"/>
              </a:lnSpc>
            </a:pPr>
            <a:r>
              <a:rPr lang="zh-CN" altLang="en-US" sz="1800" b="1" dirty="0">
                <a:solidFill>
                  <a:srgbClr val="000000"/>
                </a:solidFill>
                <a:latin typeface="华文中宋" panose="02010600040101010101" pitchFamily="2" charset="-122"/>
                <a:ea typeface="华文中宋" panose="02010600040101010101" pitchFamily="2" charset="-122"/>
              </a:rPr>
              <a:t>按照给定的关键字或记录名存取记录</a:t>
            </a:r>
          </a:p>
          <a:p>
            <a:pPr lvl="2">
              <a:lnSpc>
                <a:spcPts val="2500"/>
              </a:lnSpc>
            </a:pPr>
            <a:r>
              <a:rPr lang="zh-CN" altLang="en-US" sz="1800" b="1" dirty="0">
                <a:solidFill>
                  <a:srgbClr val="000000"/>
                </a:solidFill>
                <a:latin typeface="华文中宋" panose="02010600040101010101" pitchFamily="2" charset="-122"/>
                <a:ea typeface="华文中宋" panose="02010600040101010101" pitchFamily="2" charset="-122"/>
              </a:rPr>
              <a:t>先搜索关键字，查到记录所对应的逻辑地址，再转为物理地址存取</a:t>
            </a:r>
          </a:p>
        </p:txBody>
      </p:sp>
      <p:sp>
        <p:nvSpPr>
          <p:cNvPr id="4" name="灯片编号占位符 3">
            <a:extLst>
              <a:ext uri="{FF2B5EF4-FFF2-40B4-BE49-F238E27FC236}">
                <a16:creationId xmlns:a16="http://schemas.microsoft.com/office/drawing/2014/main" id="{1E9F22A4-0F95-46B2-9ACE-7468488B1B8A}"/>
              </a:ext>
            </a:extLst>
          </p:cNvPr>
          <p:cNvSpPr>
            <a:spLocks noGrp="1"/>
          </p:cNvSpPr>
          <p:nvPr>
            <p:ph type="sldNum" sz="quarter" idx="12"/>
          </p:nvPr>
        </p:nvSpPr>
        <p:spPr/>
        <p:txBody>
          <a:bodyPr/>
          <a:lstStyle/>
          <a:p>
            <a:fld id="{B10D5614-B734-4280-8F57-1D4947433C97}" type="slidenum">
              <a:rPr lang="en-US" smtClean="0"/>
              <a:pPr/>
              <a:t>13</a:t>
            </a:fld>
            <a:endParaRPr lang="en-US" dirty="0"/>
          </a:p>
        </p:txBody>
      </p:sp>
    </p:spTree>
    <p:extLst>
      <p:ext uri="{BB962C8B-B14F-4D97-AF65-F5344CB8AC3E}">
        <p14:creationId xmlns:p14="http://schemas.microsoft.com/office/powerpoint/2010/main" val="33969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文件的逻辑结构与存取方法</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13</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按关键字存取法中的搜索</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3" name="矩形 2"/>
              <p:cNvSpPr/>
              <p:nvPr/>
            </p:nvSpPr>
            <p:spPr>
              <a:xfrm>
                <a:off x="578031" y="1700808"/>
                <a:ext cx="7845673" cy="4750018"/>
              </a:xfrm>
              <a:prstGeom prst="rect">
                <a:avLst/>
              </a:prstGeom>
            </p:spPr>
            <p:txBody>
              <a:bodyPr wrap="square">
                <a:spAutoFit/>
              </a:bodyPr>
              <a:lstStyle/>
              <a:p>
                <a:pPr marL="285750" lvl="1" indent="-285750">
                  <a:lnSpc>
                    <a:spcPts val="32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两种搜索</a:t>
                </a:r>
                <a:endParaRPr lang="en-US" altLang="zh-CN" b="1" dirty="0">
                  <a:solidFill>
                    <a:srgbClr val="000000"/>
                  </a:solidFill>
                  <a:latin typeface="华文中宋" panose="02010600040101010101" pitchFamily="2" charset="-122"/>
                  <a:ea typeface="华文中宋" panose="02010600040101010101" pitchFamily="2" charset="-122"/>
                </a:endParaRPr>
              </a:p>
              <a:p>
                <a:pPr marL="800100" lvl="2" indent="-342900">
                  <a:lnSpc>
                    <a:spcPts val="3200"/>
                  </a:lnSpc>
                  <a:buFont typeface="+mj-ea"/>
                  <a:buAutoNum type="circleNumDbPlain"/>
                </a:pPr>
                <a:r>
                  <a:rPr lang="zh-CN" altLang="en-US" b="1" dirty="0">
                    <a:solidFill>
                      <a:srgbClr val="000000"/>
                    </a:solidFill>
                    <a:latin typeface="华文中宋" panose="02010600040101010101" pitchFamily="2" charset="-122"/>
                    <a:ea typeface="华文中宋" panose="02010600040101010101" pitchFamily="2" charset="-122"/>
                  </a:rPr>
                  <a:t>键的搜索：确定键名在文件中的位置</a:t>
                </a:r>
              </a:p>
              <a:p>
                <a:pPr marL="800100" lvl="2" indent="-342900">
                  <a:lnSpc>
                    <a:spcPts val="3200"/>
                  </a:lnSpc>
                  <a:buFont typeface="+mj-ea"/>
                  <a:buAutoNum type="circleNumDbPlain"/>
                </a:pPr>
                <a:r>
                  <a:rPr lang="zh-CN" altLang="en-US" b="1" dirty="0">
                    <a:solidFill>
                      <a:srgbClr val="000000"/>
                    </a:solidFill>
                    <a:latin typeface="华文中宋" panose="02010600040101010101" pitchFamily="2" charset="-122"/>
                    <a:ea typeface="华文中宋" panose="02010600040101010101" pitchFamily="2" charset="-122"/>
                  </a:rPr>
                  <a:t>记录的搜索：在含有该键的所有记录中查找出所需要的记录</a:t>
                </a:r>
                <a:endParaRPr lang="en-US" altLang="zh-CN" b="1" dirty="0">
                  <a:solidFill>
                    <a:srgbClr val="000000"/>
                  </a:solidFill>
                  <a:latin typeface="华文中宋" panose="02010600040101010101" pitchFamily="2" charset="-122"/>
                  <a:ea typeface="华文中宋" panose="02010600040101010101" pitchFamily="2" charset="-122"/>
                </a:endParaRPr>
              </a:p>
              <a:p>
                <a:pPr marL="285750" lvl="1" indent="-285750">
                  <a:lnSpc>
                    <a:spcPts val="32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搜索算法（表格搜索问题）</a:t>
                </a:r>
              </a:p>
              <a:p>
                <a:pPr marL="800100" lvl="1" indent="-342900">
                  <a:lnSpc>
                    <a:spcPts val="3200"/>
                  </a:lnSpc>
                  <a:buFont typeface="+mj-ea"/>
                  <a:buAutoNum type="circleNumDbPlain"/>
                </a:pPr>
                <a:r>
                  <a:rPr lang="zh-CN" altLang="en-US" b="1" dirty="0">
                    <a:solidFill>
                      <a:srgbClr val="000000"/>
                    </a:solidFill>
                    <a:latin typeface="华文中宋" panose="02010600040101010101" pitchFamily="2" charset="-122"/>
                    <a:ea typeface="华文中宋" panose="02010600040101010101" pitchFamily="2" charset="-122"/>
                  </a:rPr>
                  <a:t>线性搜索法：它从第一个键或记录开始，依次和所要搜索的键或记录相比较，直到找到所需要的记录为止。其效率较低</a:t>
                </a:r>
                <a:endParaRPr lang="en-US" altLang="zh-CN" b="1" dirty="0">
                  <a:solidFill>
                    <a:srgbClr val="000000"/>
                  </a:solidFill>
                  <a:latin typeface="华文中宋" panose="02010600040101010101" pitchFamily="2" charset="-122"/>
                  <a:ea typeface="华文中宋" panose="02010600040101010101" pitchFamily="2" charset="-122"/>
                </a:endParaRPr>
              </a:p>
              <a:p>
                <a:pPr marL="800100" lvl="1" indent="-342900">
                  <a:lnSpc>
                    <a:spcPts val="3200"/>
                  </a:lnSpc>
                  <a:buFont typeface="+mj-ea"/>
                  <a:buAutoNum type="circleNumDbPlain"/>
                </a:pPr>
                <a:r>
                  <a:rPr lang="zh-CN" altLang="en-US" b="1" dirty="0">
                    <a:solidFill>
                      <a:srgbClr val="000000"/>
                    </a:solidFill>
                    <a:latin typeface="华文中宋" panose="02010600040101010101" pitchFamily="2" charset="-122"/>
                    <a:ea typeface="华文中宋" panose="02010600040101010101" pitchFamily="2" charset="-122"/>
                  </a:rPr>
                  <a:t>散列法：定义一个散列函数</a:t>
                </a:r>
                <a:r>
                  <a:rPr lang="en-US" altLang="zh-CN" b="1" dirty="0">
                    <a:solidFill>
                      <a:srgbClr val="000000"/>
                    </a:solidFill>
                    <a:latin typeface="华文中宋" panose="02010600040101010101" pitchFamily="2" charset="-122"/>
                    <a:ea typeface="华文中宋" panose="02010600040101010101" pitchFamily="2" charset="-122"/>
                  </a:rPr>
                  <a:t>h(k)</a:t>
                </a:r>
                <a:r>
                  <a:rPr lang="zh-CN" altLang="en-US" b="1" dirty="0">
                    <a:solidFill>
                      <a:srgbClr val="000000"/>
                    </a:solidFill>
                    <a:latin typeface="华文中宋" panose="02010600040101010101" pitchFamily="2" charset="-122"/>
                    <a:ea typeface="华文中宋" panose="02010600040101010101" pitchFamily="2" charset="-122"/>
                  </a:rPr>
                  <a:t>，使得对于给定的键</a:t>
                </a:r>
                <a:r>
                  <a:rPr lang="en-US" altLang="zh-CN" b="1" dirty="0">
                    <a:solidFill>
                      <a:srgbClr val="000000"/>
                    </a:solidFill>
                    <a:latin typeface="华文中宋" panose="02010600040101010101" pitchFamily="2" charset="-122"/>
                    <a:ea typeface="华文中宋" panose="02010600040101010101" pitchFamily="2" charset="-122"/>
                  </a:rPr>
                  <a:t>k</a:t>
                </a:r>
                <a:r>
                  <a:rPr lang="zh-CN" altLang="en-US" b="1" dirty="0">
                    <a:solidFill>
                      <a:srgbClr val="000000"/>
                    </a:solidFill>
                    <a:latin typeface="华文中宋" panose="02010600040101010101" pitchFamily="2" charset="-122"/>
                    <a:ea typeface="华文中宋" panose="02010600040101010101" pitchFamily="2" charset="-122"/>
                  </a:rPr>
                  <a:t>，散列函数</a:t>
                </a:r>
                <a:r>
                  <a:rPr lang="en-US" altLang="zh-CN" b="1" dirty="0">
                    <a:solidFill>
                      <a:srgbClr val="000000"/>
                    </a:solidFill>
                    <a:latin typeface="华文中宋" panose="02010600040101010101" pitchFamily="2" charset="-122"/>
                    <a:ea typeface="华文中宋" panose="02010600040101010101" pitchFamily="2" charset="-122"/>
                  </a:rPr>
                  <a:t>h(k)</a:t>
                </a:r>
                <a:r>
                  <a:rPr lang="zh-CN" altLang="en-US" b="1" dirty="0">
                    <a:solidFill>
                      <a:srgbClr val="000000"/>
                    </a:solidFill>
                    <a:latin typeface="华文中宋" panose="02010600040101010101" pitchFamily="2" charset="-122"/>
                    <a:ea typeface="华文中宋" panose="02010600040101010101" pitchFamily="2" charset="-122"/>
                  </a:rPr>
                  <a:t>将其变换为</a:t>
                </a:r>
                <a:r>
                  <a:rPr lang="en-US" altLang="zh-CN" b="1" dirty="0">
                    <a:solidFill>
                      <a:srgbClr val="000000"/>
                    </a:solidFill>
                    <a:latin typeface="华文中宋" panose="02010600040101010101" pitchFamily="2" charset="-122"/>
                    <a:ea typeface="华文中宋" panose="02010600040101010101" pitchFamily="2" charset="-122"/>
                  </a:rPr>
                  <a:t>k</a:t>
                </a:r>
                <a:r>
                  <a:rPr lang="zh-CN" altLang="en-US" b="1" dirty="0">
                    <a:solidFill>
                      <a:srgbClr val="000000"/>
                    </a:solidFill>
                    <a:latin typeface="华文中宋" panose="02010600040101010101" pitchFamily="2" charset="-122"/>
                    <a:ea typeface="华文中宋" panose="02010600040101010101" pitchFamily="2" charset="-122"/>
                  </a:rPr>
                  <a:t>所对应的逻辑地址。采用多次散列探索解决散列冲突，</a:t>
                </a:r>
                <a14:m>
                  <m:oMath xmlns:m="http://schemas.openxmlformats.org/officeDocument/2006/math">
                    <m:r>
                      <a:rPr lang="en-US" altLang="zh-CN" b="1" i="1">
                        <a:solidFill>
                          <a:srgbClr val="000000"/>
                        </a:solidFill>
                        <a:latin typeface="Cambria Math"/>
                        <a:ea typeface="华文中宋" panose="02010600040101010101" pitchFamily="2" charset="-122"/>
                      </a:rPr>
                      <m:t>𝒕</m:t>
                    </m:r>
                  </m:oMath>
                </a14:m>
                <a:r>
                  <a:rPr lang="zh-CN" altLang="en-US" b="1" dirty="0">
                    <a:solidFill>
                      <a:srgbClr val="000000"/>
                    </a:solidFill>
                    <a:latin typeface="华文中宋" panose="02010600040101010101" pitchFamily="2" charset="-122"/>
                    <a:ea typeface="华文中宋" panose="02010600040101010101" pitchFamily="2" charset="-122"/>
                  </a:rPr>
                  <a:t>为表格长度，</a:t>
                </a:r>
                <a14:m>
                  <m:oMath xmlns:m="http://schemas.openxmlformats.org/officeDocument/2006/math">
                    <m:r>
                      <a:rPr lang="en-US" altLang="zh-CN" b="1" i="1">
                        <a:solidFill>
                          <a:srgbClr val="000000"/>
                        </a:solidFill>
                        <a:latin typeface="Cambria Math"/>
                        <a:ea typeface="华文中宋" panose="02010600040101010101" pitchFamily="2" charset="-122"/>
                      </a:rPr>
                      <m:t>𝒅</m:t>
                    </m:r>
                    <m:r>
                      <a:rPr lang="en-US" altLang="zh-CN" b="1" i="1" baseline="-25000">
                        <a:solidFill>
                          <a:srgbClr val="000000"/>
                        </a:solidFill>
                        <a:latin typeface="Cambria Math"/>
                        <a:ea typeface="华文中宋" panose="02010600040101010101" pitchFamily="2" charset="-122"/>
                      </a:rPr>
                      <m:t>𝒊</m:t>
                    </m:r>
                  </m:oMath>
                </a14:m>
                <a:r>
                  <a:rPr lang="zh-CN" altLang="en-US" b="1" dirty="0">
                    <a:solidFill>
                      <a:srgbClr val="000000"/>
                    </a:solidFill>
                    <a:latin typeface="华文中宋" panose="02010600040101010101" pitchFamily="2" charset="-122"/>
                    <a:ea typeface="华文中宋" panose="02010600040101010101" pitchFamily="2" charset="-122"/>
                  </a:rPr>
                  <a:t>为第</a:t>
                </a:r>
                <a:r>
                  <a:rPr lang="en-US" altLang="zh-CN" b="1" dirty="0" err="1">
                    <a:solidFill>
                      <a:srgbClr val="000000"/>
                    </a:solidFill>
                    <a:latin typeface="华文中宋" panose="02010600040101010101" pitchFamily="2" charset="-122"/>
                    <a:ea typeface="华文中宋" panose="02010600040101010101" pitchFamily="2" charset="-122"/>
                  </a:rPr>
                  <a:t>i</a:t>
                </a:r>
                <a:r>
                  <a:rPr lang="zh-CN" altLang="en-US" b="1" dirty="0">
                    <a:solidFill>
                      <a:srgbClr val="000000"/>
                    </a:solidFill>
                    <a:latin typeface="华文中宋" panose="02010600040101010101" pitchFamily="2" charset="-122"/>
                    <a:ea typeface="华文中宋" panose="02010600040101010101" pitchFamily="2" charset="-122"/>
                  </a:rPr>
                  <a:t>次到第一次所得地址之间的距离</a:t>
                </a:r>
                <a:endParaRPr lang="en-US" altLang="zh-CN" b="1" dirty="0">
                  <a:solidFill>
                    <a:srgbClr val="000000"/>
                  </a:solidFill>
                  <a:latin typeface="华文中宋" panose="02010600040101010101" pitchFamily="2" charset="-122"/>
                  <a:ea typeface="华文中宋" panose="02010600040101010101" pitchFamily="2" charset="-122"/>
                </a:endParaRPr>
              </a:p>
              <a:p>
                <a:pPr lvl="1"/>
                <a14:m>
                  <m:oMathPara xmlns:m="http://schemas.openxmlformats.org/officeDocument/2006/math">
                    <m:oMathParaPr>
                      <m:jc m:val="centerGroup"/>
                    </m:oMathParaPr>
                    <m:oMath xmlns:m="http://schemas.openxmlformats.org/officeDocument/2006/math">
                      <m:r>
                        <a:rPr lang="en-US" altLang="zh-CN" b="1" i="1" smtClean="0">
                          <a:solidFill>
                            <a:srgbClr val="000000"/>
                          </a:solidFill>
                          <a:latin typeface="Cambria Math"/>
                          <a:ea typeface="华文中宋" panose="02010600040101010101" pitchFamily="2" charset="-122"/>
                        </a:rPr>
                        <m:t>𝒉</m:t>
                      </m:r>
                      <m:r>
                        <a:rPr lang="en-US" altLang="zh-CN" b="1" i="1" baseline="-25000" smtClean="0">
                          <a:solidFill>
                            <a:srgbClr val="000000"/>
                          </a:solidFill>
                          <a:latin typeface="Cambria Math"/>
                          <a:ea typeface="华文中宋" panose="02010600040101010101" pitchFamily="2" charset="-122"/>
                        </a:rPr>
                        <m:t>𝒊</m:t>
                      </m:r>
                      <m:r>
                        <a:rPr lang="en-US" altLang="zh-CN" b="1" i="1" smtClean="0">
                          <a:solidFill>
                            <a:srgbClr val="000000"/>
                          </a:solidFill>
                          <a:latin typeface="Cambria Math"/>
                          <a:ea typeface="华文中宋" panose="02010600040101010101" pitchFamily="2" charset="-122"/>
                        </a:rPr>
                        <m:t>(</m:t>
                      </m:r>
                      <m:r>
                        <a:rPr lang="en-US" altLang="zh-CN" b="1" i="1" smtClean="0">
                          <a:solidFill>
                            <a:srgbClr val="000000"/>
                          </a:solidFill>
                          <a:latin typeface="Cambria Math"/>
                          <a:ea typeface="华文中宋" panose="02010600040101010101" pitchFamily="2" charset="-122"/>
                        </a:rPr>
                        <m:t>𝒌</m:t>
                      </m:r>
                      <m:r>
                        <a:rPr lang="en-US" altLang="zh-CN" b="1" i="1" smtClean="0">
                          <a:solidFill>
                            <a:srgbClr val="000000"/>
                          </a:solidFill>
                          <a:latin typeface="Cambria Math"/>
                          <a:ea typeface="华文中宋" panose="02010600040101010101" pitchFamily="2" charset="-122"/>
                        </a:rPr>
                        <m:t>)=(</m:t>
                      </m:r>
                      <m:r>
                        <a:rPr lang="en-US" altLang="zh-CN" b="1" i="1" smtClean="0">
                          <a:solidFill>
                            <a:srgbClr val="000000"/>
                          </a:solidFill>
                          <a:latin typeface="Cambria Math"/>
                          <a:ea typeface="华文中宋" panose="02010600040101010101" pitchFamily="2" charset="-122"/>
                        </a:rPr>
                        <m:t>𝒉</m:t>
                      </m:r>
                      <m:r>
                        <a:rPr lang="en-US" altLang="zh-CN" b="1" i="1" baseline="-25000" smtClean="0">
                          <a:solidFill>
                            <a:srgbClr val="000000"/>
                          </a:solidFill>
                          <a:latin typeface="Cambria Math"/>
                          <a:ea typeface="华文中宋" panose="02010600040101010101" pitchFamily="2" charset="-122"/>
                        </a:rPr>
                        <m:t>𝟏</m:t>
                      </m:r>
                      <m:d>
                        <m:dPr>
                          <m:begChr m:val="（"/>
                          <m:endChr m:val="）"/>
                          <m:ctrlPr>
                            <a:rPr lang="zh-CN" altLang="en-US" b="1" i="1" smtClean="0">
                              <a:solidFill>
                                <a:srgbClr val="000000"/>
                              </a:solidFill>
                              <a:latin typeface="Cambria Math" panose="02040503050406030204" pitchFamily="18" charset="0"/>
                              <a:ea typeface="华文中宋" panose="02010600040101010101" pitchFamily="2" charset="-122"/>
                            </a:rPr>
                          </m:ctrlPr>
                        </m:dPr>
                        <m:e>
                          <m:r>
                            <a:rPr lang="en-US" altLang="zh-CN" b="1" i="1" smtClean="0">
                              <a:solidFill>
                                <a:srgbClr val="000000"/>
                              </a:solidFill>
                              <a:latin typeface="Cambria Math"/>
                              <a:ea typeface="华文中宋" panose="02010600040101010101" pitchFamily="2" charset="-122"/>
                            </a:rPr>
                            <m:t>𝒌</m:t>
                          </m:r>
                        </m:e>
                      </m:d>
                      <m:r>
                        <a:rPr lang="en-US" altLang="zh-CN" b="1" i="1" smtClean="0">
                          <a:solidFill>
                            <a:srgbClr val="000000"/>
                          </a:solidFill>
                          <a:latin typeface="Cambria Math"/>
                          <a:ea typeface="华文中宋" panose="02010600040101010101" pitchFamily="2" charset="-122"/>
                        </a:rPr>
                        <m:t>+</m:t>
                      </m:r>
                      <m:r>
                        <a:rPr lang="en-US" altLang="zh-CN" b="1" i="1" smtClean="0">
                          <a:solidFill>
                            <a:srgbClr val="000000"/>
                          </a:solidFill>
                          <a:latin typeface="Cambria Math"/>
                          <a:ea typeface="华文中宋" panose="02010600040101010101" pitchFamily="2" charset="-122"/>
                        </a:rPr>
                        <m:t>𝒅𝒊</m:t>
                      </m:r>
                      <m:r>
                        <a:rPr lang="zh-CN" altLang="en-US" b="1" i="1" smtClean="0">
                          <a:solidFill>
                            <a:srgbClr val="000000"/>
                          </a:solidFill>
                          <a:latin typeface="Cambria Math"/>
                          <a:ea typeface="华文中宋" panose="02010600040101010101" pitchFamily="2" charset="-122"/>
                        </a:rPr>
                        <m:t>）</m:t>
                      </m:r>
                      <m:r>
                        <a:rPr lang="en-US" altLang="zh-CN" b="1" i="1" smtClean="0">
                          <a:solidFill>
                            <a:srgbClr val="000000"/>
                          </a:solidFill>
                          <a:latin typeface="Cambria Math"/>
                          <a:ea typeface="华文中宋" panose="02010600040101010101" pitchFamily="2" charset="-122"/>
                        </a:rPr>
                        <m:t>(</m:t>
                      </m:r>
                      <m:r>
                        <a:rPr lang="en-US" altLang="zh-CN" b="1" i="1" smtClean="0">
                          <a:solidFill>
                            <a:srgbClr val="000000"/>
                          </a:solidFill>
                          <a:latin typeface="Cambria Math"/>
                          <a:ea typeface="华文中宋" panose="02010600040101010101" pitchFamily="2" charset="-122"/>
                        </a:rPr>
                        <m:t>𝒎𝒐𝒅</m:t>
                      </m:r>
                      <m:r>
                        <a:rPr lang="en-US" altLang="zh-CN" b="1" i="1" smtClean="0">
                          <a:solidFill>
                            <a:srgbClr val="000000"/>
                          </a:solidFill>
                          <a:latin typeface="Cambria Math"/>
                          <a:ea typeface="华文中宋" panose="02010600040101010101" pitchFamily="2" charset="-122"/>
                        </a:rPr>
                        <m:t> </m:t>
                      </m:r>
                      <m:r>
                        <a:rPr lang="en-US" altLang="zh-CN" b="1" i="1" smtClean="0">
                          <a:solidFill>
                            <a:srgbClr val="000000"/>
                          </a:solidFill>
                          <a:latin typeface="Cambria Math"/>
                          <a:ea typeface="华文中宋" panose="02010600040101010101" pitchFamily="2" charset="-122"/>
                        </a:rPr>
                        <m:t>𝒕</m:t>
                      </m:r>
                      <m:r>
                        <a:rPr lang="zh-CN" altLang="en-US" b="1" i="1" smtClean="0">
                          <a:solidFill>
                            <a:srgbClr val="000000"/>
                          </a:solidFill>
                          <a:latin typeface="Cambria Math"/>
                          <a:ea typeface="华文中宋" panose="02010600040101010101" pitchFamily="2" charset="-122"/>
                        </a:rPr>
                        <m:t>）</m:t>
                      </m:r>
                    </m:oMath>
                  </m:oMathPara>
                </a14:m>
                <a:endParaRPr lang="en-US" altLang="zh-CN" b="1" dirty="0">
                  <a:solidFill>
                    <a:srgbClr val="000000"/>
                  </a:solidFill>
                  <a:latin typeface="华文中宋" panose="02010600040101010101" pitchFamily="2" charset="-122"/>
                  <a:ea typeface="华文中宋" panose="02010600040101010101" pitchFamily="2" charset="-122"/>
                </a:endParaRPr>
              </a:p>
              <a:p>
                <a:pPr lvl="1" algn="ctr"/>
                <a14:m>
                  <m:oMath xmlns:m="http://schemas.openxmlformats.org/officeDocument/2006/math">
                    <m:r>
                      <a:rPr lang="en-US" altLang="zh-CN" b="1" i="1">
                        <a:solidFill>
                          <a:srgbClr val="000000"/>
                        </a:solidFill>
                        <a:latin typeface="Cambria Math"/>
                        <a:ea typeface="华文中宋" panose="02010600040101010101" pitchFamily="2" charset="-122"/>
                      </a:rPr>
                      <m:t>𝒅</m:t>
                    </m:r>
                    <m:r>
                      <a:rPr lang="en-US" altLang="zh-CN" b="1" i="1" baseline="-25000">
                        <a:solidFill>
                          <a:srgbClr val="000000"/>
                        </a:solidFill>
                        <a:latin typeface="Cambria Math"/>
                        <a:ea typeface="华文中宋" panose="02010600040101010101" pitchFamily="2" charset="-122"/>
                      </a:rPr>
                      <m:t>𝒊</m:t>
                    </m:r>
                    <m:r>
                      <a:rPr lang="en-US" altLang="zh-CN" b="1" i="1">
                        <a:solidFill>
                          <a:srgbClr val="000000"/>
                        </a:solidFill>
                        <a:latin typeface="Cambria Math"/>
                        <a:ea typeface="华文中宋" panose="02010600040101010101" pitchFamily="2" charset="-122"/>
                      </a:rPr>
                      <m:t>=</m:t>
                    </m:r>
                    <m:r>
                      <a:rPr lang="en-US" altLang="zh-CN" b="1" i="1" smtClean="0">
                        <a:solidFill>
                          <a:srgbClr val="000000"/>
                        </a:solidFill>
                        <a:latin typeface="Cambria Math"/>
                        <a:ea typeface="华文中宋" panose="02010600040101010101" pitchFamily="2" charset="-122"/>
                      </a:rPr>
                      <m:t> </m:t>
                    </m:r>
                  </m:oMath>
                </a14:m>
                <a:r>
                  <a:rPr lang="en-US" altLang="zh-CN" b="1" dirty="0">
                    <a:solidFill>
                      <a:srgbClr val="000000"/>
                    </a:solidFill>
                    <a:latin typeface="华文中宋" panose="02010600040101010101" pitchFamily="2" charset="-122"/>
                    <a:ea typeface="华文中宋" panose="02010600040101010101" pitchFamily="2" charset="-122"/>
                  </a:rPr>
                  <a:t>a</a:t>
                </a:r>
                <a14:m>
                  <m:oMath xmlns:m="http://schemas.openxmlformats.org/officeDocument/2006/math">
                    <m:r>
                      <a:rPr lang="en-US" altLang="zh-CN" b="1" i="1" dirty="0" smtClean="0">
                        <a:solidFill>
                          <a:srgbClr val="000000"/>
                        </a:solidFill>
                        <a:latin typeface="Cambria Math"/>
                        <a:ea typeface="Cambria Math"/>
                      </a:rPr>
                      <m:t>×</m:t>
                    </m:r>
                    <m:r>
                      <a:rPr lang="en-US" altLang="zh-CN" b="1" i="1" dirty="0" smtClean="0">
                        <a:solidFill>
                          <a:srgbClr val="000000"/>
                        </a:solidFill>
                        <a:latin typeface="Cambria Math"/>
                        <a:ea typeface="Cambria Math"/>
                      </a:rPr>
                      <m:t>𝒊</m:t>
                    </m:r>
                  </m:oMath>
                </a14:m>
                <a:r>
                  <a:rPr lang="zh-CN" altLang="en-US" b="1"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r>
                      <a:rPr lang="en-US" altLang="zh-CN" b="1" i="1">
                        <a:solidFill>
                          <a:srgbClr val="000000"/>
                        </a:solidFill>
                        <a:latin typeface="Cambria Math"/>
                        <a:ea typeface="华文中宋" panose="02010600040101010101" pitchFamily="2" charset="-122"/>
                      </a:rPr>
                      <m:t>𝒅</m:t>
                    </m:r>
                    <m:r>
                      <a:rPr lang="en-US" altLang="zh-CN" b="1" i="1" baseline="-25000">
                        <a:solidFill>
                          <a:srgbClr val="000000"/>
                        </a:solidFill>
                        <a:latin typeface="Cambria Math"/>
                        <a:ea typeface="华文中宋" panose="02010600040101010101" pitchFamily="2" charset="-122"/>
                      </a:rPr>
                      <m:t>𝒊</m:t>
                    </m:r>
                    <m:r>
                      <a:rPr lang="en-US" altLang="zh-CN" b="1" i="1">
                        <a:solidFill>
                          <a:srgbClr val="000000"/>
                        </a:solidFill>
                        <a:latin typeface="Cambria Math"/>
                        <a:ea typeface="华文中宋" panose="02010600040101010101" pitchFamily="2" charset="-122"/>
                      </a:rPr>
                      <m:t>=</m:t>
                    </m:r>
                    <m:r>
                      <a:rPr lang="en-US" altLang="zh-CN" b="1" i="1" smtClean="0">
                        <a:solidFill>
                          <a:srgbClr val="000000"/>
                        </a:solidFill>
                        <a:latin typeface="Cambria Math"/>
                        <a:ea typeface="华文中宋" panose="02010600040101010101" pitchFamily="2" charset="-122"/>
                      </a:rPr>
                      <m:t> </m:t>
                    </m:r>
                  </m:oMath>
                </a14:m>
                <a:r>
                  <a:rPr lang="en-US" altLang="zh-CN" b="1" dirty="0">
                    <a:solidFill>
                      <a:srgbClr val="000000"/>
                    </a:solidFill>
                    <a:latin typeface="华文中宋" panose="02010600040101010101" pitchFamily="2" charset="-122"/>
                    <a:ea typeface="华文中宋" panose="02010600040101010101" pitchFamily="2" charset="-122"/>
                  </a:rPr>
                  <a:t>c</a:t>
                </a:r>
                <a14:m>
                  <m:oMath xmlns:m="http://schemas.openxmlformats.org/officeDocument/2006/math">
                    <m:r>
                      <a:rPr lang="en-US" altLang="zh-CN" b="1" i="1" dirty="0">
                        <a:solidFill>
                          <a:srgbClr val="000000"/>
                        </a:solidFill>
                        <a:latin typeface="Cambria Math"/>
                        <a:ea typeface="Cambria Math"/>
                      </a:rPr>
                      <m:t>×</m:t>
                    </m:r>
                    <m:r>
                      <a:rPr lang="en-US" altLang="zh-CN" b="1" i="1" dirty="0">
                        <a:solidFill>
                          <a:srgbClr val="000000"/>
                        </a:solidFill>
                        <a:latin typeface="Cambria Math"/>
                        <a:ea typeface="Cambria Math"/>
                      </a:rPr>
                      <m:t>𝒊</m:t>
                    </m:r>
                  </m:oMath>
                </a14:m>
                <a:r>
                  <a:rPr lang="en-US" altLang="zh-CN" b="1" baseline="30000" dirty="0">
                    <a:solidFill>
                      <a:srgbClr val="000000"/>
                    </a:solidFill>
                    <a:latin typeface="华文中宋" panose="02010600040101010101" pitchFamily="2" charset="-122"/>
                    <a:ea typeface="华文中宋" panose="02010600040101010101" pitchFamily="2" charset="-122"/>
                  </a:rPr>
                  <a:t>2</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a:t>
                </a:r>
              </a:p>
              <a:p>
                <a:pPr marL="800100" lvl="1" indent="-342900">
                  <a:lnSpc>
                    <a:spcPts val="3200"/>
                  </a:lnSpc>
                  <a:buFont typeface="+mj-ea"/>
                  <a:buAutoNum type="circleNumDbPlain" startAt="3"/>
                </a:pPr>
                <a:r>
                  <a:rPr lang="zh-CN" altLang="en-US" b="1" dirty="0">
                    <a:solidFill>
                      <a:srgbClr val="000000"/>
                    </a:solidFill>
                    <a:latin typeface="华文中宋" panose="02010600040101010101" pitchFamily="2" charset="-122"/>
                    <a:ea typeface="华文中宋" panose="02010600040101010101" pitchFamily="2" charset="-122"/>
                  </a:rPr>
                  <a:t>二分搜索法</a:t>
                </a:r>
              </a:p>
            </p:txBody>
          </p:sp>
        </mc:Choice>
        <mc:Fallback xmlns="">
          <p:sp>
            <p:nvSpPr>
              <p:cNvPr id="3" name="矩形 2"/>
              <p:cNvSpPr>
                <a:spLocks noRot="1" noChangeAspect="1" noMove="1" noResize="1" noEditPoints="1" noAdjustHandles="1" noChangeArrowheads="1" noChangeShapeType="1" noTextEdit="1"/>
              </p:cNvSpPr>
              <p:nvPr/>
            </p:nvSpPr>
            <p:spPr>
              <a:xfrm>
                <a:off x="578031" y="1700808"/>
                <a:ext cx="7845673" cy="4750018"/>
              </a:xfrm>
              <a:prstGeom prst="rect">
                <a:avLst/>
              </a:prstGeom>
              <a:blipFill>
                <a:blip r:embed="rId2"/>
                <a:stretch>
                  <a:fillRect l="-544" r="-622" b="-128"/>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28C1B1A-ED49-4124-9FC1-5705AFA87B40}"/>
              </a:ext>
            </a:extLst>
          </p:cNvPr>
          <p:cNvSpPr>
            <a:spLocks noGrp="1"/>
          </p:cNvSpPr>
          <p:nvPr>
            <p:ph type="sldNum" sz="quarter" idx="12"/>
          </p:nvPr>
        </p:nvSpPr>
        <p:spPr/>
        <p:txBody>
          <a:bodyPr/>
          <a:lstStyle/>
          <a:p>
            <a:fld id="{B10D5614-B734-4280-8F57-1D4947433C97}" type="slidenum">
              <a:rPr lang="en-US" smtClean="0"/>
              <a:pPr/>
              <a:t>14</a:t>
            </a:fld>
            <a:endParaRPr lang="en-US" dirty="0"/>
          </a:p>
        </p:txBody>
      </p:sp>
    </p:spTree>
    <p:extLst>
      <p:ext uri="{BB962C8B-B14F-4D97-AF65-F5344CB8AC3E}">
        <p14:creationId xmlns:p14="http://schemas.microsoft.com/office/powerpoint/2010/main" val="264397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文件的物理结构与存储设备</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14</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文件的物理结构</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4" name="矩形 3"/>
          <p:cNvSpPr/>
          <p:nvPr/>
        </p:nvSpPr>
        <p:spPr>
          <a:xfrm>
            <a:off x="604415" y="1718811"/>
            <a:ext cx="8031497" cy="466281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文件的物理结构</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指文件在存储设备上的存放方法</a:t>
            </a: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文件的物理结构决定了文件信息在存储设备上的存储位置</a:t>
            </a: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文件的物理结构与存储介质的物理特性及用户对文件的访问方式有关</a:t>
            </a:r>
            <a:endParaRPr lang="en-US" altLang="zh-CN" b="1" dirty="0">
              <a:solidFill>
                <a:srgbClr val="000000"/>
              </a:solidFill>
              <a:latin typeface="华文中宋" panose="02010600040101010101" pitchFamily="2" charset="-122"/>
              <a:ea typeface="华文中宋" panose="02010600040101010101" pitchFamily="2" charset="-122"/>
            </a:endParaRPr>
          </a:p>
          <a:p>
            <a:pPr marL="285750" lvl="1"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物理块</a:t>
            </a:r>
            <a:endParaRPr lang="en-US" altLang="zh-CN" b="1" dirty="0">
              <a:solidFill>
                <a:srgbClr val="000000"/>
              </a:solidFill>
              <a:latin typeface="华文中宋" panose="02010600040101010101" pitchFamily="2" charset="-122"/>
              <a:ea typeface="华文中宋" panose="02010600040101010101" pitchFamily="2" charset="-122"/>
            </a:endParaRPr>
          </a:p>
          <a:p>
            <a:pPr lvl="1">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在文件系统中，文件的存储设备通常划分为大小相等的物理块，每块长度为</a:t>
            </a:r>
            <a:r>
              <a:rPr lang="en-US" altLang="zh-CN" b="1" dirty="0">
                <a:solidFill>
                  <a:srgbClr val="000000"/>
                </a:solidFill>
                <a:latin typeface="华文中宋" panose="02010600040101010101" pitchFamily="2" charset="-122"/>
                <a:ea typeface="华文中宋" panose="02010600040101010101" pitchFamily="2" charset="-122"/>
              </a:rPr>
              <a:t>512K</a:t>
            </a:r>
            <a:r>
              <a:rPr lang="zh-CN" altLang="en-US" b="1" dirty="0">
                <a:solidFill>
                  <a:srgbClr val="000000"/>
                </a:solidFill>
                <a:latin typeface="华文中宋" panose="02010600040101010101" pitchFamily="2" charset="-122"/>
                <a:ea typeface="华文中宋" panose="02010600040101010101" pitchFamily="2" charset="-122"/>
              </a:rPr>
              <a:t>或</a:t>
            </a:r>
            <a:r>
              <a:rPr lang="en-US" altLang="zh-CN" b="1" dirty="0">
                <a:solidFill>
                  <a:srgbClr val="000000"/>
                </a:solidFill>
                <a:latin typeface="华文中宋" panose="02010600040101010101" pitchFamily="2" charset="-122"/>
                <a:ea typeface="华文中宋" panose="02010600040101010101" pitchFamily="2" charset="-122"/>
              </a:rPr>
              <a:t>1024K</a:t>
            </a:r>
          </a:p>
          <a:p>
            <a:pPr marL="285750" lvl="1"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逻辑块</a:t>
            </a:r>
            <a:endParaRPr lang="en-US" altLang="zh-CN" b="1" dirty="0">
              <a:solidFill>
                <a:srgbClr val="000000"/>
              </a:solidFill>
              <a:latin typeface="华文中宋" panose="02010600040101010101" pitchFamily="2" charset="-122"/>
              <a:ea typeface="华文中宋" panose="02010600040101010101" pitchFamily="2" charset="-122"/>
            </a:endParaRPr>
          </a:p>
          <a:p>
            <a:pPr lvl="1">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与此相对应，为了有效地利用存储设备和便于系统管理，一般把文件信息也划分为与物理存储设备的物理块大小相等的逻辑块。从而，以块作为文件分配及传输信息的基本单位</a:t>
            </a:r>
          </a:p>
        </p:txBody>
      </p:sp>
      <p:sp>
        <p:nvSpPr>
          <p:cNvPr id="5" name="灯片编号占位符 4">
            <a:extLst>
              <a:ext uri="{FF2B5EF4-FFF2-40B4-BE49-F238E27FC236}">
                <a16:creationId xmlns:a16="http://schemas.microsoft.com/office/drawing/2014/main" id="{24358114-FB37-4C4F-98D4-C6C82B737EA2}"/>
              </a:ext>
            </a:extLst>
          </p:cNvPr>
          <p:cNvSpPr>
            <a:spLocks noGrp="1"/>
          </p:cNvSpPr>
          <p:nvPr>
            <p:ph type="sldNum" sz="quarter" idx="12"/>
          </p:nvPr>
        </p:nvSpPr>
        <p:spPr/>
        <p:txBody>
          <a:bodyPr/>
          <a:lstStyle/>
          <a:p>
            <a:fld id="{B10D5614-B734-4280-8F57-1D4947433C97}" type="slidenum">
              <a:rPr lang="en-US" smtClean="0"/>
              <a:pPr/>
              <a:t>15</a:t>
            </a:fld>
            <a:endParaRPr lang="en-US" dirty="0"/>
          </a:p>
        </p:txBody>
      </p:sp>
    </p:spTree>
    <p:extLst>
      <p:ext uri="{BB962C8B-B14F-4D97-AF65-F5344CB8AC3E}">
        <p14:creationId xmlns:p14="http://schemas.microsoft.com/office/powerpoint/2010/main" val="421889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文件的物理结构与存储设备</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15</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文件的物理结构</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8" name="Rectangle 4"/>
          <p:cNvSpPr>
            <a:spLocks noChangeArrowheads="1"/>
          </p:cNvSpPr>
          <p:nvPr/>
        </p:nvSpPr>
        <p:spPr bwMode="auto">
          <a:xfrm>
            <a:off x="5332366" y="1976231"/>
            <a:ext cx="503238" cy="358775"/>
          </a:xfrm>
          <a:prstGeom prst="rect">
            <a:avLst/>
          </a:prstGeom>
          <a:solidFill>
            <a:srgbClr val="FFC000"/>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endParaRPr lang="zh-CN" altLang="en-US"/>
          </a:p>
        </p:txBody>
      </p:sp>
      <p:sp>
        <p:nvSpPr>
          <p:cNvPr id="9" name="Rectangle 5"/>
          <p:cNvSpPr>
            <a:spLocks noChangeArrowheads="1"/>
          </p:cNvSpPr>
          <p:nvPr/>
        </p:nvSpPr>
        <p:spPr bwMode="auto">
          <a:xfrm>
            <a:off x="4829129" y="1976231"/>
            <a:ext cx="503237" cy="358775"/>
          </a:xfrm>
          <a:prstGeom prst="rect">
            <a:avLst/>
          </a:prstGeom>
          <a:solidFill>
            <a:srgbClr val="FFC000"/>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endParaRPr lang="zh-CN" altLang="en-US"/>
          </a:p>
        </p:txBody>
      </p:sp>
      <p:sp>
        <p:nvSpPr>
          <p:cNvPr id="12" name="Rectangle 6"/>
          <p:cNvSpPr>
            <a:spLocks noChangeArrowheads="1"/>
          </p:cNvSpPr>
          <p:nvPr/>
        </p:nvSpPr>
        <p:spPr bwMode="auto">
          <a:xfrm>
            <a:off x="4337004" y="1976231"/>
            <a:ext cx="503237" cy="358775"/>
          </a:xfrm>
          <a:prstGeom prst="rect">
            <a:avLst/>
          </a:prstGeom>
          <a:solidFill>
            <a:srgbClr val="FFC000"/>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endParaRPr lang="zh-CN" altLang="en-US"/>
          </a:p>
        </p:txBody>
      </p:sp>
      <p:sp>
        <p:nvSpPr>
          <p:cNvPr id="13" name="AutoShape 16"/>
          <p:cNvSpPr>
            <a:spLocks noChangeArrowheads="1"/>
          </p:cNvSpPr>
          <p:nvPr/>
        </p:nvSpPr>
        <p:spPr bwMode="auto">
          <a:xfrm>
            <a:off x="3403554" y="3055731"/>
            <a:ext cx="1798637" cy="936625"/>
          </a:xfrm>
          <a:prstGeom prst="can">
            <a:avLst>
              <a:gd name="adj" fmla="val 25000"/>
            </a:avLst>
          </a:prstGeom>
          <a:solidFill>
            <a:srgbClr val="CCFFCC"/>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endParaRPr lang="zh-CN" altLang="en-US"/>
          </a:p>
        </p:txBody>
      </p:sp>
      <p:sp>
        <p:nvSpPr>
          <p:cNvPr id="15" name="Text Box 31"/>
          <p:cNvSpPr txBox="1">
            <a:spLocks noChangeArrowheads="1"/>
          </p:cNvSpPr>
          <p:nvPr/>
        </p:nvSpPr>
        <p:spPr bwMode="auto">
          <a:xfrm>
            <a:off x="3646441" y="1542844"/>
            <a:ext cx="1389063" cy="366712"/>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spcBef>
                <a:spcPct val="50000"/>
              </a:spcBef>
            </a:pPr>
            <a:r>
              <a:rPr lang="zh-CN" altLang="en-US"/>
              <a:t>文件信息</a:t>
            </a:r>
          </a:p>
        </p:txBody>
      </p:sp>
      <p:sp>
        <p:nvSpPr>
          <p:cNvPr id="16" name="Text Box 33"/>
          <p:cNvSpPr txBox="1">
            <a:spLocks noChangeArrowheads="1"/>
          </p:cNvSpPr>
          <p:nvPr/>
        </p:nvSpPr>
        <p:spPr bwMode="auto">
          <a:xfrm>
            <a:off x="3784554" y="4063794"/>
            <a:ext cx="1079500" cy="366712"/>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algn="ctr" eaLnBrk="1" hangingPunct="1">
              <a:spcBef>
                <a:spcPct val="50000"/>
              </a:spcBef>
            </a:pPr>
            <a:r>
              <a:rPr lang="zh-CN" altLang="en-US" dirty="0"/>
              <a:t>外存</a:t>
            </a:r>
          </a:p>
        </p:txBody>
      </p:sp>
      <p:sp>
        <p:nvSpPr>
          <p:cNvPr id="17" name="Rectangle 34"/>
          <p:cNvSpPr>
            <a:spLocks noChangeArrowheads="1"/>
          </p:cNvSpPr>
          <p:nvPr/>
        </p:nvSpPr>
        <p:spPr bwMode="auto">
          <a:xfrm>
            <a:off x="3765504" y="3331956"/>
            <a:ext cx="503237" cy="358775"/>
          </a:xfrm>
          <a:prstGeom prst="rect">
            <a:avLst/>
          </a:prstGeom>
          <a:solidFill>
            <a:srgbClr val="99CCFF"/>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endParaRPr lang="zh-CN" altLang="en-US"/>
          </a:p>
        </p:txBody>
      </p:sp>
      <p:sp>
        <p:nvSpPr>
          <p:cNvPr id="18" name="Rectangle 35"/>
          <p:cNvSpPr>
            <a:spLocks noChangeArrowheads="1"/>
          </p:cNvSpPr>
          <p:nvPr/>
        </p:nvSpPr>
        <p:spPr bwMode="auto">
          <a:xfrm>
            <a:off x="3908379" y="3357356"/>
            <a:ext cx="503237" cy="358775"/>
          </a:xfrm>
          <a:prstGeom prst="rect">
            <a:avLst/>
          </a:prstGeom>
          <a:solidFill>
            <a:srgbClr val="99CCFF"/>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endParaRPr lang="zh-CN" altLang="en-US"/>
          </a:p>
        </p:txBody>
      </p:sp>
      <p:sp>
        <p:nvSpPr>
          <p:cNvPr id="19" name="Rectangle 36"/>
          <p:cNvSpPr>
            <a:spLocks noChangeArrowheads="1"/>
          </p:cNvSpPr>
          <p:nvPr/>
        </p:nvSpPr>
        <p:spPr bwMode="auto">
          <a:xfrm>
            <a:off x="4052841" y="3382756"/>
            <a:ext cx="503238" cy="358775"/>
          </a:xfrm>
          <a:prstGeom prst="rect">
            <a:avLst/>
          </a:prstGeom>
          <a:solidFill>
            <a:srgbClr val="99CCFF"/>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endParaRPr lang="zh-CN" altLang="en-US"/>
          </a:p>
        </p:txBody>
      </p:sp>
      <p:sp>
        <p:nvSpPr>
          <p:cNvPr id="20" name="Rectangle 37"/>
          <p:cNvSpPr>
            <a:spLocks noChangeArrowheads="1"/>
          </p:cNvSpPr>
          <p:nvPr/>
        </p:nvSpPr>
        <p:spPr bwMode="auto">
          <a:xfrm>
            <a:off x="4197304" y="3416094"/>
            <a:ext cx="503237" cy="358775"/>
          </a:xfrm>
          <a:prstGeom prst="rect">
            <a:avLst/>
          </a:prstGeom>
          <a:solidFill>
            <a:srgbClr val="99CCFF"/>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endParaRPr lang="zh-CN" altLang="en-US"/>
          </a:p>
        </p:txBody>
      </p:sp>
      <p:sp>
        <p:nvSpPr>
          <p:cNvPr id="21" name="Rectangle 19"/>
          <p:cNvSpPr>
            <a:spLocks noChangeArrowheads="1"/>
          </p:cNvSpPr>
          <p:nvPr/>
        </p:nvSpPr>
        <p:spPr bwMode="auto">
          <a:xfrm>
            <a:off x="3478166" y="3455781"/>
            <a:ext cx="503238" cy="358775"/>
          </a:xfrm>
          <a:prstGeom prst="rect">
            <a:avLst/>
          </a:prstGeom>
          <a:solidFill>
            <a:srgbClr val="99CCFF"/>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endParaRPr lang="zh-CN" altLang="en-US"/>
          </a:p>
        </p:txBody>
      </p:sp>
      <p:sp>
        <p:nvSpPr>
          <p:cNvPr id="22" name="Rectangle 20"/>
          <p:cNvSpPr>
            <a:spLocks noChangeArrowheads="1"/>
          </p:cNvSpPr>
          <p:nvPr/>
        </p:nvSpPr>
        <p:spPr bwMode="auto">
          <a:xfrm>
            <a:off x="3622629" y="3478006"/>
            <a:ext cx="503237" cy="358775"/>
          </a:xfrm>
          <a:prstGeom prst="rect">
            <a:avLst/>
          </a:prstGeom>
          <a:solidFill>
            <a:srgbClr val="99CCFF"/>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endParaRPr lang="zh-CN" altLang="en-US"/>
          </a:p>
        </p:txBody>
      </p:sp>
      <p:sp>
        <p:nvSpPr>
          <p:cNvPr id="23" name="Rectangle 21"/>
          <p:cNvSpPr>
            <a:spLocks noChangeArrowheads="1"/>
          </p:cNvSpPr>
          <p:nvPr/>
        </p:nvSpPr>
        <p:spPr bwMode="auto">
          <a:xfrm>
            <a:off x="3765504" y="3503406"/>
            <a:ext cx="503237" cy="358775"/>
          </a:xfrm>
          <a:prstGeom prst="rect">
            <a:avLst/>
          </a:prstGeom>
          <a:solidFill>
            <a:srgbClr val="99CCFF"/>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endParaRPr lang="zh-CN" altLang="en-US"/>
          </a:p>
        </p:txBody>
      </p:sp>
      <p:sp>
        <p:nvSpPr>
          <p:cNvPr id="24" name="Rectangle 22"/>
          <p:cNvSpPr>
            <a:spLocks noChangeArrowheads="1"/>
          </p:cNvSpPr>
          <p:nvPr/>
        </p:nvSpPr>
        <p:spPr bwMode="auto">
          <a:xfrm>
            <a:off x="3909966" y="3528806"/>
            <a:ext cx="503238" cy="358775"/>
          </a:xfrm>
          <a:prstGeom prst="rect">
            <a:avLst/>
          </a:prstGeom>
          <a:solidFill>
            <a:srgbClr val="99CCFF"/>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endParaRPr lang="zh-CN" altLang="en-US"/>
          </a:p>
        </p:txBody>
      </p:sp>
      <p:sp>
        <p:nvSpPr>
          <p:cNvPr id="25" name="Rectangle 23"/>
          <p:cNvSpPr>
            <a:spLocks noChangeArrowheads="1"/>
          </p:cNvSpPr>
          <p:nvPr/>
        </p:nvSpPr>
        <p:spPr bwMode="auto">
          <a:xfrm>
            <a:off x="4054429" y="3562144"/>
            <a:ext cx="503237" cy="358775"/>
          </a:xfrm>
          <a:prstGeom prst="rect">
            <a:avLst/>
          </a:prstGeom>
          <a:solidFill>
            <a:srgbClr val="99CCFF"/>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endParaRPr lang="zh-CN" altLang="en-US"/>
          </a:p>
        </p:txBody>
      </p:sp>
      <p:sp>
        <p:nvSpPr>
          <p:cNvPr id="26" name="Rectangle 38"/>
          <p:cNvSpPr>
            <a:spLocks noChangeArrowheads="1"/>
          </p:cNvSpPr>
          <p:nvPr/>
        </p:nvSpPr>
        <p:spPr bwMode="auto">
          <a:xfrm>
            <a:off x="4325891" y="3430381"/>
            <a:ext cx="503238" cy="358775"/>
          </a:xfrm>
          <a:prstGeom prst="rect">
            <a:avLst/>
          </a:prstGeom>
          <a:solidFill>
            <a:srgbClr val="99CCFF"/>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endParaRPr lang="zh-CN" altLang="en-US"/>
          </a:p>
        </p:txBody>
      </p:sp>
      <p:sp>
        <p:nvSpPr>
          <p:cNvPr id="27" name="Rectangle 39"/>
          <p:cNvSpPr>
            <a:spLocks noChangeArrowheads="1"/>
          </p:cNvSpPr>
          <p:nvPr/>
        </p:nvSpPr>
        <p:spPr bwMode="auto">
          <a:xfrm>
            <a:off x="4437016" y="3458956"/>
            <a:ext cx="503238" cy="358775"/>
          </a:xfrm>
          <a:prstGeom prst="rect">
            <a:avLst/>
          </a:prstGeom>
          <a:solidFill>
            <a:srgbClr val="99CCFF"/>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endParaRPr lang="zh-CN" altLang="en-US"/>
          </a:p>
        </p:txBody>
      </p:sp>
      <p:sp>
        <p:nvSpPr>
          <p:cNvPr id="28" name="Rectangle 40"/>
          <p:cNvSpPr>
            <a:spLocks noChangeArrowheads="1"/>
          </p:cNvSpPr>
          <p:nvPr/>
        </p:nvSpPr>
        <p:spPr bwMode="auto">
          <a:xfrm>
            <a:off x="4581479" y="3416094"/>
            <a:ext cx="503237" cy="358775"/>
          </a:xfrm>
          <a:prstGeom prst="rect">
            <a:avLst/>
          </a:prstGeom>
          <a:solidFill>
            <a:srgbClr val="99CCFF"/>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endParaRPr lang="zh-CN" altLang="en-US"/>
          </a:p>
        </p:txBody>
      </p:sp>
      <p:sp>
        <p:nvSpPr>
          <p:cNvPr id="29" name="Rectangle 41"/>
          <p:cNvSpPr>
            <a:spLocks noChangeArrowheads="1"/>
          </p:cNvSpPr>
          <p:nvPr/>
        </p:nvSpPr>
        <p:spPr bwMode="auto">
          <a:xfrm>
            <a:off x="4179841" y="3585956"/>
            <a:ext cx="503238" cy="358775"/>
          </a:xfrm>
          <a:prstGeom prst="rect">
            <a:avLst/>
          </a:prstGeom>
          <a:solidFill>
            <a:srgbClr val="99CCFF"/>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endParaRPr lang="zh-CN" altLang="en-US"/>
          </a:p>
        </p:txBody>
      </p:sp>
      <p:sp>
        <p:nvSpPr>
          <p:cNvPr id="30" name="Rectangle 42"/>
          <p:cNvSpPr>
            <a:spLocks noChangeArrowheads="1"/>
          </p:cNvSpPr>
          <p:nvPr/>
        </p:nvSpPr>
        <p:spPr bwMode="auto">
          <a:xfrm>
            <a:off x="4413204" y="3562144"/>
            <a:ext cx="503237" cy="358775"/>
          </a:xfrm>
          <a:prstGeom prst="rect">
            <a:avLst/>
          </a:prstGeom>
          <a:solidFill>
            <a:srgbClr val="99CCFF"/>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endParaRPr lang="zh-CN" altLang="en-US"/>
          </a:p>
        </p:txBody>
      </p:sp>
      <p:sp>
        <p:nvSpPr>
          <p:cNvPr id="31" name="Rectangle 43"/>
          <p:cNvSpPr>
            <a:spLocks noChangeArrowheads="1"/>
          </p:cNvSpPr>
          <p:nvPr/>
        </p:nvSpPr>
        <p:spPr bwMode="auto">
          <a:xfrm>
            <a:off x="3832179" y="1976231"/>
            <a:ext cx="503237" cy="358775"/>
          </a:xfrm>
          <a:prstGeom prst="rect">
            <a:avLst/>
          </a:prstGeom>
          <a:solidFill>
            <a:srgbClr val="FFC000"/>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endParaRPr lang="zh-CN" altLang="en-US"/>
          </a:p>
        </p:txBody>
      </p:sp>
      <p:sp>
        <p:nvSpPr>
          <p:cNvPr id="32" name="Rectangle 44"/>
          <p:cNvSpPr>
            <a:spLocks noChangeArrowheads="1"/>
          </p:cNvSpPr>
          <p:nvPr/>
        </p:nvSpPr>
        <p:spPr bwMode="auto">
          <a:xfrm>
            <a:off x="3328941" y="1976231"/>
            <a:ext cx="503238" cy="358775"/>
          </a:xfrm>
          <a:prstGeom prst="rect">
            <a:avLst/>
          </a:prstGeom>
          <a:solidFill>
            <a:srgbClr val="FFC000"/>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endParaRPr lang="zh-CN" altLang="en-US"/>
          </a:p>
        </p:txBody>
      </p:sp>
      <p:sp>
        <p:nvSpPr>
          <p:cNvPr id="33" name="Rectangle 45"/>
          <p:cNvSpPr>
            <a:spLocks noChangeArrowheads="1"/>
          </p:cNvSpPr>
          <p:nvPr/>
        </p:nvSpPr>
        <p:spPr bwMode="auto">
          <a:xfrm>
            <a:off x="2836816" y="1976231"/>
            <a:ext cx="503238" cy="358775"/>
          </a:xfrm>
          <a:prstGeom prst="rect">
            <a:avLst/>
          </a:prstGeom>
          <a:solidFill>
            <a:srgbClr val="FFC000"/>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endParaRPr lang="zh-CN" altLang="en-US"/>
          </a:p>
        </p:txBody>
      </p:sp>
      <p:sp>
        <p:nvSpPr>
          <p:cNvPr id="34" name="Text Box 46"/>
          <p:cNvSpPr txBox="1">
            <a:spLocks noChangeArrowheads="1"/>
          </p:cNvSpPr>
          <p:nvPr/>
        </p:nvSpPr>
        <p:spPr bwMode="auto">
          <a:xfrm>
            <a:off x="1876379" y="1968294"/>
            <a:ext cx="1008062" cy="366712"/>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spcBef>
                <a:spcPct val="50000"/>
              </a:spcBef>
            </a:pPr>
            <a:r>
              <a:rPr lang="zh-CN" altLang="en-US"/>
              <a:t>逻辑块</a:t>
            </a:r>
          </a:p>
        </p:txBody>
      </p:sp>
      <p:sp>
        <p:nvSpPr>
          <p:cNvPr id="35" name="Text Box 47"/>
          <p:cNvSpPr txBox="1">
            <a:spLocks noChangeArrowheads="1"/>
          </p:cNvSpPr>
          <p:nvPr/>
        </p:nvSpPr>
        <p:spPr bwMode="auto">
          <a:xfrm>
            <a:off x="2465341" y="3343069"/>
            <a:ext cx="1008063" cy="366712"/>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spcBef>
                <a:spcPct val="50000"/>
              </a:spcBef>
            </a:pPr>
            <a:r>
              <a:rPr lang="zh-CN" altLang="en-US"/>
              <a:t>物理块</a:t>
            </a:r>
          </a:p>
        </p:txBody>
      </p:sp>
      <p:sp>
        <p:nvSpPr>
          <p:cNvPr id="36" name="AutoShape 48"/>
          <p:cNvSpPr>
            <a:spLocks noChangeArrowheads="1"/>
          </p:cNvSpPr>
          <p:nvPr/>
        </p:nvSpPr>
        <p:spPr bwMode="auto">
          <a:xfrm>
            <a:off x="4036966" y="2408031"/>
            <a:ext cx="576263" cy="576263"/>
          </a:xfrm>
          <a:prstGeom prst="upDownArrow">
            <a:avLst>
              <a:gd name="adj1" fmla="val 50000"/>
              <a:gd name="adj2" fmla="val 20000"/>
            </a:avLst>
          </a:prstGeom>
          <a:noFill/>
          <a:ln w="28575" algn="ctr">
            <a:solidFill>
              <a:schemeClr val="tx1"/>
            </a:solidFill>
            <a:miter lim="800000"/>
            <a:headEnd/>
            <a:tailEnd/>
          </a:ln>
          <a:effectLst/>
          <a:extLst>
            <a:ext uri="{909E8E84-426E-40DD-AFC4-6F175D3DCCD1}">
              <a14:hiddenFill xmlns:a14="http://schemas.microsoft.com/office/drawing/2010/main">
                <a:solidFill>
                  <a:srgbClr val="FFC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endParaRPr lang="zh-CN" altLang="en-US"/>
          </a:p>
        </p:txBody>
      </p:sp>
      <p:sp>
        <p:nvSpPr>
          <p:cNvPr id="37" name="Text Box 49"/>
          <p:cNvSpPr txBox="1">
            <a:spLocks noChangeArrowheads="1"/>
          </p:cNvSpPr>
          <p:nvPr/>
        </p:nvSpPr>
        <p:spPr bwMode="auto">
          <a:xfrm>
            <a:off x="4540204" y="2512806"/>
            <a:ext cx="1223962" cy="366713"/>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spcBef>
                <a:spcPct val="50000"/>
              </a:spcBef>
            </a:pPr>
            <a:r>
              <a:rPr lang="zh-CN" altLang="en-US"/>
              <a:t>地址映射</a:t>
            </a:r>
          </a:p>
        </p:txBody>
      </p:sp>
      <p:sp>
        <p:nvSpPr>
          <p:cNvPr id="38" name="Text Box 50"/>
          <p:cNvSpPr txBox="1">
            <a:spLocks noChangeArrowheads="1"/>
          </p:cNvSpPr>
          <p:nvPr/>
        </p:nvSpPr>
        <p:spPr bwMode="auto">
          <a:xfrm>
            <a:off x="2849516" y="1976231"/>
            <a:ext cx="2952750" cy="366713"/>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b="1">
                <a:solidFill>
                  <a:srgbClr val="000000"/>
                </a:solidFill>
                <a:latin typeface="Arial" charset="0"/>
                <a:ea typeface="宋体" charset="-122"/>
              </a:defRPr>
            </a:lvl1pPr>
            <a:lvl2pPr marL="742950" indent="-285750" eaLnBrk="0" hangingPunct="0">
              <a:defRPr b="1">
                <a:solidFill>
                  <a:srgbClr val="000000"/>
                </a:solidFill>
                <a:latin typeface="Arial" charset="0"/>
                <a:ea typeface="宋体" charset="-122"/>
              </a:defRPr>
            </a:lvl2pPr>
            <a:lvl3pPr marL="1143000" indent="-228600" eaLnBrk="0" hangingPunct="0">
              <a:defRPr b="1">
                <a:solidFill>
                  <a:srgbClr val="000000"/>
                </a:solidFill>
                <a:latin typeface="Arial" charset="0"/>
                <a:ea typeface="宋体" charset="-122"/>
              </a:defRPr>
            </a:lvl3pPr>
            <a:lvl4pPr marL="1600200" indent="-228600" eaLnBrk="0" hangingPunct="0">
              <a:defRPr b="1">
                <a:solidFill>
                  <a:srgbClr val="000000"/>
                </a:solidFill>
                <a:latin typeface="Arial" charset="0"/>
                <a:ea typeface="宋体" charset="-122"/>
              </a:defRPr>
            </a:lvl4pPr>
            <a:lvl5pPr marL="2057400" indent="-228600" eaLnBrk="0" hangingPunct="0">
              <a:defRPr b="1">
                <a:solidFill>
                  <a:srgbClr val="000000"/>
                </a:solidFill>
                <a:latin typeface="Arial" charset="0"/>
                <a:ea typeface="宋体" charset="-122"/>
              </a:defRPr>
            </a:lvl5pPr>
            <a:lvl6pPr marL="2514600" indent="-228600" algn="ctr" eaLnBrk="0" fontAlgn="base" hangingPunct="0">
              <a:spcBef>
                <a:spcPct val="0"/>
              </a:spcBef>
              <a:spcAft>
                <a:spcPct val="0"/>
              </a:spcAft>
              <a:defRPr b="1">
                <a:solidFill>
                  <a:srgbClr val="000000"/>
                </a:solidFill>
                <a:latin typeface="Arial" charset="0"/>
                <a:ea typeface="宋体" charset="-122"/>
              </a:defRPr>
            </a:lvl6pPr>
            <a:lvl7pPr marL="2971800" indent="-228600" algn="ctr" eaLnBrk="0" fontAlgn="base" hangingPunct="0">
              <a:spcBef>
                <a:spcPct val="0"/>
              </a:spcBef>
              <a:spcAft>
                <a:spcPct val="0"/>
              </a:spcAft>
              <a:defRPr b="1">
                <a:solidFill>
                  <a:srgbClr val="000000"/>
                </a:solidFill>
                <a:latin typeface="Arial" charset="0"/>
                <a:ea typeface="宋体" charset="-122"/>
              </a:defRPr>
            </a:lvl7pPr>
            <a:lvl8pPr marL="3429000" indent="-228600" algn="ctr" eaLnBrk="0" fontAlgn="base" hangingPunct="0">
              <a:spcBef>
                <a:spcPct val="0"/>
              </a:spcBef>
              <a:spcAft>
                <a:spcPct val="0"/>
              </a:spcAft>
              <a:defRPr b="1">
                <a:solidFill>
                  <a:srgbClr val="000000"/>
                </a:solidFill>
                <a:latin typeface="Arial" charset="0"/>
                <a:ea typeface="宋体" charset="-122"/>
              </a:defRPr>
            </a:lvl8pPr>
            <a:lvl9pPr marL="3886200" indent="-228600" algn="ctr" eaLnBrk="0" fontAlgn="base" hangingPunct="0">
              <a:spcBef>
                <a:spcPct val="0"/>
              </a:spcBef>
              <a:spcAft>
                <a:spcPct val="0"/>
              </a:spcAft>
              <a:defRPr b="1">
                <a:solidFill>
                  <a:srgbClr val="000000"/>
                </a:solidFill>
                <a:latin typeface="Arial" charset="0"/>
                <a:ea typeface="宋体" charset="-122"/>
              </a:defRPr>
            </a:lvl9pPr>
          </a:lstStyle>
          <a:p>
            <a:pPr eaLnBrk="1" hangingPunct="1">
              <a:spcBef>
                <a:spcPct val="50000"/>
              </a:spcBef>
            </a:pPr>
            <a:r>
              <a:rPr lang="en-US" altLang="zh-CN" dirty="0"/>
              <a:t>0     1      2      3      4      5</a:t>
            </a:r>
          </a:p>
        </p:txBody>
      </p:sp>
      <p:sp>
        <p:nvSpPr>
          <p:cNvPr id="39" name="Rectangle 3"/>
          <p:cNvSpPr txBox="1">
            <a:spLocks/>
          </p:cNvSpPr>
          <p:nvPr/>
        </p:nvSpPr>
        <p:spPr>
          <a:xfrm>
            <a:off x="631068" y="4430507"/>
            <a:ext cx="7620000" cy="20228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文件操作过程</a:t>
            </a:r>
          </a:p>
          <a:p>
            <a:pPr lvl="1">
              <a:lnSpc>
                <a:spcPct val="150000"/>
              </a:lnSpc>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搜索操作对象：某个记录或某段字符流信息的逻辑地址</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由逻辑地址映射到对应的物理地址（与文件的物理结构相关）</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对物理地址的有关信息进行操作</a:t>
            </a:r>
          </a:p>
          <a:p>
            <a:pPr lvl="1">
              <a:lnSpc>
                <a:spcPct val="150000"/>
              </a:lnSpc>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4" name="灯片编号占位符 3">
            <a:extLst>
              <a:ext uri="{FF2B5EF4-FFF2-40B4-BE49-F238E27FC236}">
                <a16:creationId xmlns:a16="http://schemas.microsoft.com/office/drawing/2014/main" id="{CCAFBC73-1C76-4574-A6E4-5ECDABA58265}"/>
              </a:ext>
            </a:extLst>
          </p:cNvPr>
          <p:cNvSpPr>
            <a:spLocks noGrp="1"/>
          </p:cNvSpPr>
          <p:nvPr>
            <p:ph type="sldNum" sz="quarter" idx="12"/>
          </p:nvPr>
        </p:nvSpPr>
        <p:spPr/>
        <p:txBody>
          <a:bodyPr/>
          <a:lstStyle/>
          <a:p>
            <a:fld id="{B10D5614-B734-4280-8F57-1D4947433C97}" type="slidenum">
              <a:rPr lang="en-US" smtClean="0"/>
              <a:pPr/>
              <a:t>16</a:t>
            </a:fld>
            <a:endParaRPr lang="en-US" dirty="0"/>
          </a:p>
        </p:txBody>
      </p:sp>
    </p:spTree>
    <p:extLst>
      <p:ext uri="{BB962C8B-B14F-4D97-AF65-F5344CB8AC3E}">
        <p14:creationId xmlns:p14="http://schemas.microsoft.com/office/powerpoint/2010/main" val="161905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文件的物理结构与存储设备</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16</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常见的文件物理结构</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连续文件</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40" name="Rectangle 3"/>
          <p:cNvSpPr txBox="1">
            <a:spLocks/>
          </p:cNvSpPr>
          <p:nvPr/>
        </p:nvSpPr>
        <p:spPr>
          <a:xfrm>
            <a:off x="457200" y="1681998"/>
            <a:ext cx="8343652" cy="11709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连续文件</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charset="0"/>
              <a:buChar char="•"/>
            </a:pPr>
            <a:r>
              <a:rPr lang="zh-CN" altLang="en-US" sz="1800" b="1" dirty="0">
                <a:solidFill>
                  <a:srgbClr val="000000"/>
                </a:solidFill>
                <a:latin typeface="华文中宋" panose="02010600040101010101" pitchFamily="2" charset="-122"/>
                <a:ea typeface="华文中宋" panose="02010600040101010101" pitchFamily="2" charset="-122"/>
              </a:rPr>
              <a:t>把逻辑上连续的文件信息依次存放在连续的物理块中</a:t>
            </a:r>
            <a:endParaRPr lang="en-US" altLang="zh-CN" sz="1800" b="1" dirty="0">
              <a:solidFill>
                <a:srgbClr val="000000"/>
              </a:solidFill>
              <a:latin typeface="华文中宋" panose="02010600040101010101" pitchFamily="2" charset="-122"/>
              <a:ea typeface="华文中宋" panose="02010600040101010101" pitchFamily="2" charset="-122"/>
            </a:endParaRPr>
          </a:p>
        </p:txBody>
      </p:sp>
      <p:pic>
        <p:nvPicPr>
          <p:cNvPr id="8" name="Picture 4" descr="h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1731" y="3356992"/>
            <a:ext cx="6840537"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C927A7C5-CCA2-451C-993F-CF20B94C6351}"/>
              </a:ext>
            </a:extLst>
          </p:cNvPr>
          <p:cNvSpPr>
            <a:spLocks noGrp="1"/>
          </p:cNvSpPr>
          <p:nvPr>
            <p:ph type="sldNum" sz="quarter" idx="12"/>
          </p:nvPr>
        </p:nvSpPr>
        <p:spPr/>
        <p:txBody>
          <a:bodyPr/>
          <a:lstStyle/>
          <a:p>
            <a:fld id="{B10D5614-B734-4280-8F57-1D4947433C97}" type="slidenum">
              <a:rPr lang="en-US" smtClean="0"/>
              <a:pPr/>
              <a:t>17</a:t>
            </a:fld>
            <a:endParaRPr lang="en-US" dirty="0"/>
          </a:p>
        </p:txBody>
      </p:sp>
    </p:spTree>
    <p:extLst>
      <p:ext uri="{BB962C8B-B14F-4D97-AF65-F5344CB8AC3E}">
        <p14:creationId xmlns:p14="http://schemas.microsoft.com/office/powerpoint/2010/main" val="18883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文件的物理结构与存储设备</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17</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常见的文件物理结构</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连续文件</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83" y="1679265"/>
            <a:ext cx="7725533" cy="5081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a:extLst>
              <a:ext uri="{FF2B5EF4-FFF2-40B4-BE49-F238E27FC236}">
                <a16:creationId xmlns:a16="http://schemas.microsoft.com/office/drawing/2014/main" id="{2794E342-1552-4EF9-B602-BAB83AEB29F1}"/>
              </a:ext>
            </a:extLst>
          </p:cNvPr>
          <p:cNvSpPr>
            <a:spLocks noGrp="1"/>
          </p:cNvSpPr>
          <p:nvPr>
            <p:ph type="sldNum" sz="quarter" idx="12"/>
          </p:nvPr>
        </p:nvSpPr>
        <p:spPr/>
        <p:txBody>
          <a:bodyPr/>
          <a:lstStyle/>
          <a:p>
            <a:fld id="{B10D5614-B734-4280-8F57-1D4947433C97}" type="slidenum">
              <a:rPr lang="en-US" smtClean="0"/>
              <a:pPr/>
              <a:t>18</a:t>
            </a:fld>
            <a:endParaRPr lang="en-US" dirty="0"/>
          </a:p>
        </p:txBody>
      </p:sp>
    </p:spTree>
    <p:extLst>
      <p:ext uri="{BB962C8B-B14F-4D97-AF65-F5344CB8AC3E}">
        <p14:creationId xmlns:p14="http://schemas.microsoft.com/office/powerpoint/2010/main" val="276071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文件的物理结构与存储设备</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18</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常见的文件物理结构</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连续文件</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827" y="1727353"/>
            <a:ext cx="7865973" cy="5018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98337" y="4941168"/>
            <a:ext cx="3178696" cy="369332"/>
          </a:xfrm>
          <a:prstGeom prst="rect">
            <a:avLst/>
          </a:prstGeom>
          <a:noFill/>
        </p:spPr>
        <p:txBody>
          <a:bodyPr wrap="square" rtlCol="0">
            <a:spAutoFit/>
          </a:bodyPr>
          <a:lstStyle/>
          <a:p>
            <a:r>
              <a:rPr lang="zh-CN" altLang="en-US" b="1" dirty="0">
                <a:solidFill>
                  <a:srgbClr val="000000"/>
                </a:solidFill>
                <a:latin typeface="华文中宋" panose="02010600040101010101" pitchFamily="2" charset="-122"/>
                <a:ea typeface="华文中宋" panose="02010600040101010101" pitchFamily="2" charset="-122"/>
              </a:rPr>
              <a:t>碎块整理：重新分配和移动</a:t>
            </a:r>
            <a:endParaRPr lang="zh-CN" altLang="en-US" dirty="0"/>
          </a:p>
        </p:txBody>
      </p:sp>
      <p:sp>
        <p:nvSpPr>
          <p:cNvPr id="5" name="灯片编号占位符 4">
            <a:extLst>
              <a:ext uri="{FF2B5EF4-FFF2-40B4-BE49-F238E27FC236}">
                <a16:creationId xmlns:a16="http://schemas.microsoft.com/office/drawing/2014/main" id="{25C01050-CAB3-4CA0-B894-F03859E504E4}"/>
              </a:ext>
            </a:extLst>
          </p:cNvPr>
          <p:cNvSpPr>
            <a:spLocks noGrp="1"/>
          </p:cNvSpPr>
          <p:nvPr>
            <p:ph type="sldNum" sz="quarter" idx="12"/>
          </p:nvPr>
        </p:nvSpPr>
        <p:spPr/>
        <p:txBody>
          <a:bodyPr/>
          <a:lstStyle/>
          <a:p>
            <a:fld id="{B10D5614-B734-4280-8F57-1D4947433C97}" type="slidenum">
              <a:rPr lang="en-US" smtClean="0"/>
              <a:pPr/>
              <a:t>19</a:t>
            </a:fld>
            <a:endParaRPr lang="en-US" dirty="0"/>
          </a:p>
        </p:txBody>
      </p:sp>
    </p:spTree>
    <p:extLst>
      <p:ext uri="{BB962C8B-B14F-4D97-AF65-F5344CB8AC3E}">
        <p14:creationId xmlns:p14="http://schemas.microsoft.com/office/powerpoint/2010/main" val="36883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2125296" y="1778526"/>
            <a:ext cx="5109935" cy="780685"/>
          </a:xfrm>
        </p:spPr>
        <p:txBody>
          <a:bodyPr>
            <a:normAutofit/>
          </a:bodyPr>
          <a:lstStyle/>
          <a:p>
            <a:r>
              <a:rPr lang="zh-CN" altLang="en-US" b="1" dirty="0">
                <a:solidFill>
                  <a:schemeClr val="accent1">
                    <a:lumMod val="60000"/>
                    <a:lumOff val="40000"/>
                  </a:schemeClr>
                </a:solidFill>
                <a:latin typeface="华文中宋" panose="02010600040101010101" pitchFamily="2" charset="-122"/>
                <a:ea typeface="华文中宋" panose="02010600040101010101" pitchFamily="2" charset="-122"/>
              </a:rPr>
              <a:t>第八章 文件系统</a:t>
            </a:r>
            <a:endParaRPr lang="en-US" b="1" dirty="0">
              <a:solidFill>
                <a:schemeClr val="accent1">
                  <a:lumMod val="60000"/>
                  <a:lumOff val="40000"/>
                </a:schemeClr>
              </a:solidFill>
              <a:latin typeface="华文中宋" panose="02010600040101010101" pitchFamily="2" charset="-122"/>
              <a:ea typeface="华文中宋" panose="02010600040101010101" pitchFamily="2" charset="-122"/>
            </a:endParaRPr>
          </a:p>
        </p:txBody>
      </p:sp>
      <p:sp>
        <p:nvSpPr>
          <p:cNvPr id="27" name="TextBox 26"/>
          <p:cNvSpPr txBox="1"/>
          <p:nvPr/>
        </p:nvSpPr>
        <p:spPr>
          <a:xfrm>
            <a:off x="2087526" y="2819824"/>
            <a:ext cx="5256583" cy="2991007"/>
          </a:xfrm>
          <a:prstGeom prst="rect">
            <a:avLst/>
          </a:prstGeom>
          <a:noFill/>
        </p:spPr>
        <p:txBody>
          <a:bodyPr wrap="square" rIns="144000" bIns="36000" numCol="1" spcCol="360000" rtlCol="0">
            <a:spAutoFit/>
          </a:bodyPr>
          <a:lstStyle/>
          <a:p>
            <a:pPr algn="just">
              <a:lnSpc>
                <a:spcPct val="150000"/>
              </a:lnSpc>
            </a:pPr>
            <a:r>
              <a:rPr lang="zh-CN" altLang="zh-CN" b="1" dirty="0">
                <a:solidFill>
                  <a:srgbClr val="000000"/>
                </a:solidFill>
                <a:latin typeface="华文中宋" panose="02010600040101010101" pitchFamily="2" charset="-122"/>
                <a:ea typeface="华文中宋" panose="02010600040101010101" pitchFamily="2" charset="-122"/>
              </a:rPr>
              <a:t>文件系统的概念</a:t>
            </a:r>
            <a:endParaRPr lang="en-US" altLang="zh-CN" b="1" dirty="0">
              <a:solidFill>
                <a:srgbClr val="000000"/>
              </a:solidFill>
              <a:latin typeface="华文中宋" panose="02010600040101010101" pitchFamily="2" charset="-122"/>
              <a:ea typeface="华文中宋" panose="02010600040101010101" pitchFamily="2" charset="-122"/>
            </a:endParaRPr>
          </a:p>
          <a:p>
            <a:pPr algn="just">
              <a:lnSpc>
                <a:spcPct val="150000"/>
              </a:lnSpc>
            </a:pPr>
            <a:r>
              <a:rPr lang="zh-CN" altLang="zh-CN" b="1" dirty="0">
                <a:solidFill>
                  <a:srgbClr val="000000"/>
                </a:solidFill>
                <a:latin typeface="华文中宋" panose="02010600040101010101" pitchFamily="2" charset="-122"/>
                <a:ea typeface="华文中宋" panose="02010600040101010101" pitchFamily="2" charset="-122"/>
              </a:rPr>
              <a:t>文件的逻辑结构与存取方法</a:t>
            </a:r>
            <a:endParaRPr lang="en-US" altLang="zh-CN" b="1" dirty="0">
              <a:solidFill>
                <a:srgbClr val="000000"/>
              </a:solidFill>
              <a:latin typeface="华文中宋" panose="02010600040101010101" pitchFamily="2" charset="-122"/>
              <a:ea typeface="华文中宋" panose="02010600040101010101" pitchFamily="2" charset="-122"/>
            </a:endParaRPr>
          </a:p>
          <a:p>
            <a:pPr algn="just">
              <a:lnSpc>
                <a:spcPct val="150000"/>
              </a:lnSpc>
            </a:pPr>
            <a:r>
              <a:rPr lang="zh-CN" altLang="zh-CN" b="1" dirty="0">
                <a:solidFill>
                  <a:srgbClr val="000000"/>
                </a:solidFill>
                <a:latin typeface="华文中宋" panose="02010600040101010101" pitchFamily="2" charset="-122"/>
                <a:ea typeface="华文中宋" panose="02010600040101010101" pitchFamily="2" charset="-122"/>
              </a:rPr>
              <a:t>文件的物理结构</a:t>
            </a:r>
            <a:endParaRPr lang="en-US" altLang="zh-CN" b="1" dirty="0">
              <a:solidFill>
                <a:srgbClr val="000000"/>
              </a:solidFill>
              <a:latin typeface="华文中宋" panose="02010600040101010101" pitchFamily="2" charset="-122"/>
              <a:ea typeface="华文中宋" panose="02010600040101010101" pitchFamily="2" charset="-122"/>
            </a:endParaRPr>
          </a:p>
          <a:p>
            <a:pPr algn="just">
              <a:lnSpc>
                <a:spcPct val="150000"/>
              </a:lnSpc>
            </a:pPr>
            <a:r>
              <a:rPr lang="zh-CN" altLang="zh-CN" b="1" dirty="0">
                <a:solidFill>
                  <a:srgbClr val="000000"/>
                </a:solidFill>
                <a:latin typeface="华文中宋" panose="02010600040101010101" pitchFamily="2" charset="-122"/>
                <a:ea typeface="华文中宋" panose="02010600040101010101" pitchFamily="2" charset="-122"/>
              </a:rPr>
              <a:t>文件存储空间管理技术</a:t>
            </a:r>
            <a:endParaRPr lang="en-US" altLang="zh-CN" b="1" dirty="0">
              <a:solidFill>
                <a:srgbClr val="000000"/>
              </a:solidFill>
              <a:latin typeface="华文中宋" panose="02010600040101010101" pitchFamily="2" charset="-122"/>
              <a:ea typeface="华文中宋" panose="02010600040101010101" pitchFamily="2" charset="-122"/>
            </a:endParaRPr>
          </a:p>
          <a:p>
            <a:pPr algn="just">
              <a:lnSpc>
                <a:spcPct val="150000"/>
              </a:lnSpc>
            </a:pPr>
            <a:r>
              <a:rPr lang="zh-CN" altLang="zh-CN" b="1" dirty="0">
                <a:solidFill>
                  <a:srgbClr val="000000"/>
                </a:solidFill>
                <a:latin typeface="华文中宋" panose="02010600040101010101" pitchFamily="2" charset="-122"/>
                <a:ea typeface="华文中宋" panose="02010600040101010101" pitchFamily="2" charset="-122"/>
              </a:rPr>
              <a:t>文件目录管理技术</a:t>
            </a:r>
            <a:endParaRPr lang="en-US" altLang="zh-CN" b="1" dirty="0">
              <a:solidFill>
                <a:srgbClr val="000000"/>
              </a:solidFill>
              <a:latin typeface="华文中宋" panose="02010600040101010101" pitchFamily="2" charset="-122"/>
              <a:ea typeface="华文中宋" panose="02010600040101010101" pitchFamily="2" charset="-122"/>
            </a:endParaRPr>
          </a:p>
          <a:p>
            <a:pPr algn="just">
              <a:lnSpc>
                <a:spcPct val="150000"/>
              </a:lnSpc>
            </a:pPr>
            <a:r>
              <a:rPr lang="zh-CN" altLang="zh-CN" b="1" dirty="0">
                <a:solidFill>
                  <a:srgbClr val="000000"/>
                </a:solidFill>
                <a:latin typeface="华文中宋" panose="02010600040101010101" pitchFamily="2" charset="-122"/>
                <a:ea typeface="华文中宋" panose="02010600040101010101" pitchFamily="2" charset="-122"/>
              </a:rPr>
              <a:t>文件存取控制技术</a:t>
            </a:r>
            <a:endParaRPr lang="en-US" altLang="zh-CN" b="1" dirty="0">
              <a:solidFill>
                <a:srgbClr val="000000"/>
              </a:solidFill>
              <a:latin typeface="华文中宋" panose="02010600040101010101" pitchFamily="2" charset="-122"/>
              <a:ea typeface="华文中宋" panose="02010600040101010101" pitchFamily="2" charset="-122"/>
            </a:endParaRPr>
          </a:p>
          <a:p>
            <a:pPr algn="just">
              <a:lnSpc>
                <a:spcPct val="150000"/>
              </a:lnSpc>
            </a:pPr>
            <a:r>
              <a:rPr lang="zh-CN" altLang="zh-CN" b="1" dirty="0">
                <a:solidFill>
                  <a:srgbClr val="000000"/>
                </a:solidFill>
                <a:latin typeface="华文中宋" panose="02010600040101010101" pitchFamily="2" charset="-122"/>
                <a:ea typeface="华文中宋" panose="02010600040101010101" pitchFamily="2" charset="-122"/>
              </a:rPr>
              <a:t>文件的使用方式</a:t>
            </a:r>
            <a:endParaRPr lang="en-US" altLang="zh-CN" b="1" dirty="0">
              <a:solidFill>
                <a:srgbClr val="000000"/>
              </a:solidFill>
              <a:latin typeface="华文中宋" panose="02010600040101010101" pitchFamily="2" charset="-122"/>
              <a:ea typeface="华文中宋" panose="02010600040101010101" pitchFamily="2" charset="-122"/>
            </a:endParaRPr>
          </a:p>
        </p:txBody>
      </p:sp>
      <p:sp>
        <p:nvSpPr>
          <p:cNvPr id="37" name="Flowchart: Off-page Connector 36"/>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01</a:t>
            </a:r>
            <a:endParaRPr lang="en-US" sz="1100" b="1" dirty="0">
              <a:solidFill>
                <a:prstClr val="white"/>
              </a:solidFill>
            </a:endParaRPr>
          </a:p>
        </p:txBody>
      </p:sp>
      <p:grpSp>
        <p:nvGrpSpPr>
          <p:cNvPr id="6" name="Group 5"/>
          <p:cNvGrpSpPr/>
          <p:nvPr/>
        </p:nvGrpSpPr>
        <p:grpSpPr>
          <a:xfrm>
            <a:off x="-7252" y="2288203"/>
            <a:ext cx="2094778" cy="55420"/>
            <a:chOff x="2055030" y="1463669"/>
            <a:chExt cx="2304256" cy="544908"/>
          </a:xfrm>
        </p:grpSpPr>
        <p:sp>
          <p:nvSpPr>
            <p:cNvPr id="7" name="Rectangle 6"/>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Rectangle 7"/>
            <p:cNvSpPr/>
            <p:nvPr/>
          </p:nvSpPr>
          <p:spPr>
            <a:xfrm>
              <a:off x="2631094" y="1463670"/>
              <a:ext cx="576064" cy="544907"/>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prstClr val="white"/>
                </a:solidFill>
              </a:endParaRPr>
            </a:p>
          </p:txBody>
        </p:sp>
        <p:sp>
          <p:nvSpPr>
            <p:cNvPr id="9" name="Rectangle 8"/>
            <p:cNvSpPr/>
            <p:nvPr/>
          </p:nvSpPr>
          <p:spPr>
            <a:xfrm>
              <a:off x="3207158" y="1463669"/>
              <a:ext cx="576064" cy="544907"/>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prstClr val="white"/>
                </a:solidFill>
              </a:endParaRPr>
            </a:p>
          </p:txBody>
        </p:sp>
        <p:sp>
          <p:nvSpPr>
            <p:cNvPr id="10" name="Rectangle 9"/>
            <p:cNvSpPr/>
            <p:nvPr/>
          </p:nvSpPr>
          <p:spPr>
            <a:xfrm>
              <a:off x="3783222" y="1463670"/>
              <a:ext cx="576064" cy="544907"/>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prstClr val="white"/>
                </a:solidFill>
              </a:endParaRPr>
            </a:p>
          </p:txBody>
        </p:sp>
      </p:grpSp>
      <p:grpSp>
        <p:nvGrpSpPr>
          <p:cNvPr id="11" name="组合 10"/>
          <p:cNvGrpSpPr/>
          <p:nvPr/>
        </p:nvGrpSpPr>
        <p:grpSpPr>
          <a:xfrm>
            <a:off x="2188067" y="608296"/>
            <a:ext cx="1494619" cy="1283197"/>
            <a:chOff x="-2528094" y="5414101"/>
            <a:chExt cx="5068888" cy="3263902"/>
          </a:xfrm>
        </p:grpSpPr>
        <p:sp>
          <p:nvSpPr>
            <p:cNvPr id="12" name="Freeform 69"/>
            <p:cNvSpPr>
              <a:spLocks/>
            </p:cNvSpPr>
            <p:nvPr/>
          </p:nvSpPr>
          <p:spPr bwMode="auto">
            <a:xfrm rot="5400000">
              <a:off x="-2246313" y="6764271"/>
              <a:ext cx="1481138" cy="565150"/>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rgbClr val="5AAAE4"/>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15" name="Freeform 70"/>
            <p:cNvSpPr>
              <a:spLocks/>
            </p:cNvSpPr>
            <p:nvPr/>
          </p:nvSpPr>
          <p:spPr bwMode="auto">
            <a:xfrm rot="5400000">
              <a:off x="-2386013" y="6164196"/>
              <a:ext cx="738188" cy="1022350"/>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rgbClr val="C8E3F6"/>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16" name="Freeform 71"/>
            <p:cNvSpPr>
              <a:spLocks/>
            </p:cNvSpPr>
            <p:nvPr/>
          </p:nvSpPr>
          <p:spPr bwMode="auto">
            <a:xfrm rot="5400000">
              <a:off x="-2388394" y="6904765"/>
              <a:ext cx="742950" cy="1022350"/>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rgbClr val="91C6ED"/>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17" name="Freeform 72"/>
            <p:cNvSpPr>
              <a:spLocks/>
            </p:cNvSpPr>
            <p:nvPr/>
          </p:nvSpPr>
          <p:spPr bwMode="auto">
            <a:xfrm rot="5400000">
              <a:off x="-1740694" y="6868252"/>
              <a:ext cx="2371725" cy="355600"/>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18" name="Freeform 73"/>
            <p:cNvSpPr>
              <a:spLocks/>
            </p:cNvSpPr>
            <p:nvPr/>
          </p:nvSpPr>
          <p:spPr bwMode="auto">
            <a:xfrm rot="5400000">
              <a:off x="-1637506" y="5961790"/>
              <a:ext cx="1184275" cy="981075"/>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19" name="Freeform 74"/>
            <p:cNvSpPr>
              <a:spLocks/>
            </p:cNvSpPr>
            <p:nvPr/>
          </p:nvSpPr>
          <p:spPr bwMode="auto">
            <a:xfrm rot="5400000">
              <a:off x="-1639094" y="7147652"/>
              <a:ext cx="1187450" cy="981075"/>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0" name="Freeform 75"/>
            <p:cNvSpPr>
              <a:spLocks/>
            </p:cNvSpPr>
            <p:nvPr/>
          </p:nvSpPr>
          <p:spPr bwMode="auto">
            <a:xfrm rot="5400000">
              <a:off x="777080" y="6765064"/>
              <a:ext cx="1481138" cy="563563"/>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1" name="Freeform 76"/>
            <p:cNvSpPr>
              <a:spLocks/>
            </p:cNvSpPr>
            <p:nvPr/>
          </p:nvSpPr>
          <p:spPr bwMode="auto">
            <a:xfrm rot="5400000">
              <a:off x="1660525" y="6164196"/>
              <a:ext cx="738188" cy="1022350"/>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2" name="Freeform 77"/>
            <p:cNvSpPr>
              <a:spLocks/>
            </p:cNvSpPr>
            <p:nvPr/>
          </p:nvSpPr>
          <p:spPr bwMode="auto">
            <a:xfrm rot="5400000">
              <a:off x="1658144" y="6904765"/>
              <a:ext cx="742950" cy="1022350"/>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3" name="Freeform 78"/>
            <p:cNvSpPr>
              <a:spLocks/>
            </p:cNvSpPr>
            <p:nvPr/>
          </p:nvSpPr>
          <p:spPr bwMode="auto">
            <a:xfrm rot="5400000">
              <a:off x="-619919" y="6868252"/>
              <a:ext cx="2371725" cy="355600"/>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4" name="Freeform 79"/>
            <p:cNvSpPr>
              <a:spLocks/>
            </p:cNvSpPr>
            <p:nvPr/>
          </p:nvSpPr>
          <p:spPr bwMode="auto">
            <a:xfrm rot="5400000">
              <a:off x="465137" y="5962583"/>
              <a:ext cx="1184275" cy="979488"/>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5" name="Freeform 80"/>
            <p:cNvSpPr>
              <a:spLocks/>
            </p:cNvSpPr>
            <p:nvPr/>
          </p:nvSpPr>
          <p:spPr bwMode="auto">
            <a:xfrm rot="5400000">
              <a:off x="463550" y="7148446"/>
              <a:ext cx="1187450" cy="979488"/>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6" name="Freeform 81"/>
            <p:cNvSpPr>
              <a:spLocks/>
            </p:cNvSpPr>
            <p:nvPr/>
          </p:nvSpPr>
          <p:spPr bwMode="auto">
            <a:xfrm rot="5400000">
              <a:off x="-815182" y="5720489"/>
              <a:ext cx="1630363" cy="1017588"/>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rgbClr val="5AAAE4"/>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8" name="Freeform 82"/>
            <p:cNvSpPr>
              <a:spLocks/>
            </p:cNvSpPr>
            <p:nvPr/>
          </p:nvSpPr>
          <p:spPr bwMode="auto">
            <a:xfrm rot="5400000">
              <a:off x="-816769" y="7352440"/>
              <a:ext cx="1633538" cy="1017588"/>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rgbClr val="1B6AA3"/>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9" name="Freeform 83"/>
            <p:cNvSpPr>
              <a:spLocks/>
            </p:cNvSpPr>
            <p:nvPr/>
          </p:nvSpPr>
          <p:spPr bwMode="auto">
            <a:xfrm rot="5400000">
              <a:off x="2162969" y="6674577"/>
              <a:ext cx="12700" cy="742950"/>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0" name="Freeform 84"/>
            <p:cNvSpPr>
              <a:spLocks/>
            </p:cNvSpPr>
            <p:nvPr/>
          </p:nvSpPr>
          <p:spPr bwMode="auto">
            <a:xfrm rot="5400000">
              <a:off x="1139031" y="6644414"/>
              <a:ext cx="12700" cy="803275"/>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1" name="Freeform 85"/>
            <p:cNvSpPr>
              <a:spLocks/>
            </p:cNvSpPr>
            <p:nvPr/>
          </p:nvSpPr>
          <p:spPr bwMode="auto">
            <a:xfrm rot="5400000">
              <a:off x="-2162969" y="6674577"/>
              <a:ext cx="12700" cy="742950"/>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2" name="Freeform 86"/>
            <p:cNvSpPr>
              <a:spLocks/>
            </p:cNvSpPr>
            <p:nvPr/>
          </p:nvSpPr>
          <p:spPr bwMode="auto">
            <a:xfrm rot="5400000">
              <a:off x="-1140619" y="6644414"/>
              <a:ext cx="12700" cy="803275"/>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3" name="Freeform 87"/>
            <p:cNvSpPr>
              <a:spLocks/>
            </p:cNvSpPr>
            <p:nvPr/>
          </p:nvSpPr>
          <p:spPr bwMode="auto">
            <a:xfrm rot="5400000">
              <a:off x="-6350" y="6537258"/>
              <a:ext cx="12700" cy="1017588"/>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4" name="Freeform 88"/>
            <p:cNvSpPr>
              <a:spLocks/>
            </p:cNvSpPr>
            <p:nvPr/>
          </p:nvSpPr>
          <p:spPr bwMode="auto">
            <a:xfrm rot="5400000">
              <a:off x="1574006" y="6820627"/>
              <a:ext cx="1481138" cy="452438"/>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5" name="Freeform 89"/>
            <p:cNvSpPr>
              <a:spLocks/>
            </p:cNvSpPr>
            <p:nvPr/>
          </p:nvSpPr>
          <p:spPr bwMode="auto">
            <a:xfrm rot="5400000">
              <a:off x="923130" y="6901589"/>
              <a:ext cx="1481138" cy="290513"/>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6" name="Freeform 90"/>
            <p:cNvSpPr>
              <a:spLocks/>
            </p:cNvSpPr>
            <p:nvPr/>
          </p:nvSpPr>
          <p:spPr bwMode="auto">
            <a:xfrm rot="5400000">
              <a:off x="177006" y="6861902"/>
              <a:ext cx="2371725" cy="368300"/>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8" name="Freeform 91"/>
            <p:cNvSpPr>
              <a:spLocks/>
            </p:cNvSpPr>
            <p:nvPr/>
          </p:nvSpPr>
          <p:spPr bwMode="auto">
            <a:xfrm rot="5400000">
              <a:off x="-521494" y="6949215"/>
              <a:ext cx="2371725" cy="193675"/>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9" name="Freeform 92"/>
            <p:cNvSpPr>
              <a:spLocks/>
            </p:cNvSpPr>
            <p:nvPr/>
          </p:nvSpPr>
          <p:spPr bwMode="auto">
            <a:xfrm rot="5400000">
              <a:off x="-3042444" y="6820627"/>
              <a:ext cx="1481138" cy="452438"/>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40" name="Freeform 93"/>
            <p:cNvSpPr>
              <a:spLocks/>
            </p:cNvSpPr>
            <p:nvPr/>
          </p:nvSpPr>
          <p:spPr bwMode="auto">
            <a:xfrm rot="5400000">
              <a:off x="-2391570" y="6901589"/>
              <a:ext cx="1481138" cy="290513"/>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41" name="Freeform 94"/>
            <p:cNvSpPr>
              <a:spLocks/>
            </p:cNvSpPr>
            <p:nvPr/>
          </p:nvSpPr>
          <p:spPr bwMode="auto">
            <a:xfrm rot="5400000">
              <a:off x="-2536826" y="6861108"/>
              <a:ext cx="2371725" cy="369888"/>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42" name="Freeform 95"/>
            <p:cNvSpPr>
              <a:spLocks/>
            </p:cNvSpPr>
            <p:nvPr/>
          </p:nvSpPr>
          <p:spPr bwMode="auto">
            <a:xfrm rot="5400000">
              <a:off x="-1837531" y="6949215"/>
              <a:ext cx="2371725" cy="193675"/>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43" name="Freeform 96"/>
            <p:cNvSpPr>
              <a:spLocks/>
            </p:cNvSpPr>
            <p:nvPr/>
          </p:nvSpPr>
          <p:spPr bwMode="auto">
            <a:xfrm rot="5400000">
              <a:off x="-1220788" y="6948420"/>
              <a:ext cx="3263900" cy="195263"/>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44" name="Freeform 97"/>
            <p:cNvSpPr>
              <a:spLocks/>
            </p:cNvSpPr>
            <p:nvPr/>
          </p:nvSpPr>
          <p:spPr bwMode="auto">
            <a:xfrm rot="5400000">
              <a:off x="-2046288" y="6951595"/>
              <a:ext cx="3263900" cy="188913"/>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grpSp>
      <p:grpSp>
        <p:nvGrpSpPr>
          <p:cNvPr id="45" name="Group 26"/>
          <p:cNvGrpSpPr/>
          <p:nvPr/>
        </p:nvGrpSpPr>
        <p:grpSpPr>
          <a:xfrm>
            <a:off x="1754313" y="3409881"/>
            <a:ext cx="237626" cy="316835"/>
            <a:chOff x="2609260" y="2989019"/>
            <a:chExt cx="475253" cy="475253"/>
          </a:xfrm>
        </p:grpSpPr>
        <p:sp>
          <p:nvSpPr>
            <p:cNvPr id="46" name="Oval 27"/>
            <p:cNvSpPr/>
            <p:nvPr/>
          </p:nvSpPr>
          <p:spPr>
            <a:xfrm>
              <a:off x="2609260" y="2989019"/>
              <a:ext cx="475253" cy="475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28"/>
            <p:cNvSpPr>
              <a:spLocks/>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26"/>
          <p:cNvGrpSpPr/>
          <p:nvPr/>
        </p:nvGrpSpPr>
        <p:grpSpPr>
          <a:xfrm>
            <a:off x="1754325" y="3838255"/>
            <a:ext cx="237626" cy="316835"/>
            <a:chOff x="2609260" y="2989019"/>
            <a:chExt cx="475253" cy="475253"/>
          </a:xfrm>
        </p:grpSpPr>
        <p:sp>
          <p:nvSpPr>
            <p:cNvPr id="49" name="Oval 27"/>
            <p:cNvSpPr/>
            <p:nvPr/>
          </p:nvSpPr>
          <p:spPr>
            <a:xfrm>
              <a:off x="2609260" y="2989019"/>
              <a:ext cx="475253" cy="475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28"/>
            <p:cNvSpPr>
              <a:spLocks/>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1" name="Group 26"/>
          <p:cNvGrpSpPr/>
          <p:nvPr/>
        </p:nvGrpSpPr>
        <p:grpSpPr>
          <a:xfrm>
            <a:off x="1754319" y="4221088"/>
            <a:ext cx="237626" cy="316835"/>
            <a:chOff x="2609260" y="2989019"/>
            <a:chExt cx="475253" cy="475253"/>
          </a:xfrm>
        </p:grpSpPr>
        <p:sp>
          <p:nvSpPr>
            <p:cNvPr id="52" name="Oval 27"/>
            <p:cNvSpPr/>
            <p:nvPr/>
          </p:nvSpPr>
          <p:spPr>
            <a:xfrm>
              <a:off x="2609260" y="2989019"/>
              <a:ext cx="475253" cy="475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28"/>
            <p:cNvSpPr>
              <a:spLocks/>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4" name="Group 26"/>
          <p:cNvGrpSpPr/>
          <p:nvPr/>
        </p:nvGrpSpPr>
        <p:grpSpPr>
          <a:xfrm>
            <a:off x="1740459" y="3009419"/>
            <a:ext cx="237626" cy="316835"/>
            <a:chOff x="2609260" y="2989019"/>
            <a:chExt cx="475253" cy="475253"/>
          </a:xfrm>
        </p:grpSpPr>
        <p:sp>
          <p:nvSpPr>
            <p:cNvPr id="55" name="Oval 27"/>
            <p:cNvSpPr/>
            <p:nvPr/>
          </p:nvSpPr>
          <p:spPr>
            <a:xfrm>
              <a:off x="2609260" y="2989019"/>
              <a:ext cx="475253" cy="475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28"/>
            <p:cNvSpPr>
              <a:spLocks/>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7" name="Group 26"/>
          <p:cNvGrpSpPr/>
          <p:nvPr/>
        </p:nvGrpSpPr>
        <p:grpSpPr>
          <a:xfrm>
            <a:off x="1753809" y="4639489"/>
            <a:ext cx="237626" cy="316835"/>
            <a:chOff x="2609260" y="2989019"/>
            <a:chExt cx="475253" cy="475253"/>
          </a:xfrm>
        </p:grpSpPr>
        <p:sp>
          <p:nvSpPr>
            <p:cNvPr id="58" name="Oval 27"/>
            <p:cNvSpPr/>
            <p:nvPr/>
          </p:nvSpPr>
          <p:spPr>
            <a:xfrm>
              <a:off x="2609260" y="2989019"/>
              <a:ext cx="475253" cy="475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28"/>
            <p:cNvSpPr>
              <a:spLocks/>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60" name="Group 26"/>
          <p:cNvGrpSpPr/>
          <p:nvPr/>
        </p:nvGrpSpPr>
        <p:grpSpPr>
          <a:xfrm>
            <a:off x="1755039" y="5044670"/>
            <a:ext cx="237626" cy="316835"/>
            <a:chOff x="2609260" y="2989019"/>
            <a:chExt cx="475253" cy="475253"/>
          </a:xfrm>
        </p:grpSpPr>
        <p:sp>
          <p:nvSpPr>
            <p:cNvPr id="61" name="Oval 27"/>
            <p:cNvSpPr/>
            <p:nvPr/>
          </p:nvSpPr>
          <p:spPr>
            <a:xfrm>
              <a:off x="2609260" y="2989019"/>
              <a:ext cx="475253" cy="475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28"/>
            <p:cNvSpPr>
              <a:spLocks/>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63" name="Group 26"/>
          <p:cNvGrpSpPr/>
          <p:nvPr/>
        </p:nvGrpSpPr>
        <p:grpSpPr>
          <a:xfrm>
            <a:off x="1767189" y="5435082"/>
            <a:ext cx="237626" cy="316835"/>
            <a:chOff x="2609260" y="2989019"/>
            <a:chExt cx="475253" cy="475253"/>
          </a:xfrm>
        </p:grpSpPr>
        <p:sp>
          <p:nvSpPr>
            <p:cNvPr id="64" name="Oval 27"/>
            <p:cNvSpPr/>
            <p:nvPr/>
          </p:nvSpPr>
          <p:spPr>
            <a:xfrm>
              <a:off x="2609260" y="2989019"/>
              <a:ext cx="475253" cy="475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28"/>
            <p:cNvSpPr>
              <a:spLocks/>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 name="灯片编号占位符 2">
            <a:extLst>
              <a:ext uri="{FF2B5EF4-FFF2-40B4-BE49-F238E27FC236}">
                <a16:creationId xmlns:a16="http://schemas.microsoft.com/office/drawing/2014/main" id="{5EBC9268-AB18-4EB5-BC9A-FAC99C23D2DC}"/>
              </a:ext>
            </a:extLst>
          </p:cNvPr>
          <p:cNvSpPr>
            <a:spLocks noGrp="1"/>
          </p:cNvSpPr>
          <p:nvPr>
            <p:ph type="sldNum" sz="quarter" idx="12"/>
          </p:nvPr>
        </p:nvSpPr>
        <p:spPr/>
        <p:txBody>
          <a:bodyPr/>
          <a:lstStyle/>
          <a:p>
            <a:fld id="{B10D5614-B734-4280-8F57-1D4947433C97}" type="slidenum">
              <a:rPr lang="en-US" smtClean="0"/>
              <a:pPr/>
              <a:t>2</a:t>
            </a:fld>
            <a:endParaRPr lang="en-US" dirty="0"/>
          </a:p>
        </p:txBody>
      </p:sp>
    </p:spTree>
    <p:extLst>
      <p:ext uri="{BB962C8B-B14F-4D97-AF65-F5344CB8AC3E}">
        <p14:creationId xmlns:p14="http://schemas.microsoft.com/office/powerpoint/2010/main" val="184193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文件的物理结构与存储设备</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19</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常见的文件物理结构</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连续文件</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lvl="1" indent="0">
              <a:lnSpc>
                <a:spcPct val="150000"/>
              </a:lnSpc>
              <a:buFont typeface="Arial" pitchFamily="34" charset="0"/>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40" name="Rectangle 3"/>
          <p:cNvSpPr txBox="1">
            <a:spLocks/>
          </p:cNvSpPr>
          <p:nvPr/>
        </p:nvSpPr>
        <p:spPr>
          <a:xfrm>
            <a:off x="457200" y="1681998"/>
            <a:ext cx="8343652"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优点</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charset="0"/>
              <a:buChar char="•"/>
            </a:pPr>
            <a:r>
              <a:rPr lang="zh-CN" altLang="en-US" sz="1800" b="1" dirty="0">
                <a:solidFill>
                  <a:srgbClr val="000000"/>
                </a:solidFill>
                <a:latin typeface="华文中宋" panose="02010600040101010101" pitchFamily="2" charset="-122"/>
                <a:ea typeface="华文中宋" panose="02010600040101010101" pitchFamily="2" charset="-122"/>
              </a:rPr>
              <a:t>地址变换简单，一旦知道文件的起始地址和长度，就能进行物理块的存取</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charset="0"/>
              <a:buChar char="•"/>
            </a:pPr>
            <a:r>
              <a:rPr lang="zh-CN" altLang="en-US" sz="1800" b="1" dirty="0">
                <a:solidFill>
                  <a:srgbClr val="000000"/>
                </a:solidFill>
                <a:latin typeface="华文中宋" panose="02010600040101010101" pitchFamily="2" charset="-122"/>
                <a:ea typeface="华文中宋" panose="02010600040101010101" pitchFamily="2" charset="-122"/>
              </a:rPr>
              <a:t>支持顺序存取和随机存取</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charset="0"/>
              <a:buChar char="•"/>
            </a:pPr>
            <a:r>
              <a:rPr lang="zh-CN" altLang="en-US" sz="1800" b="1" dirty="0">
                <a:solidFill>
                  <a:srgbClr val="000000"/>
                </a:solidFill>
                <a:latin typeface="华文中宋" panose="02010600040101010101" pitchFamily="2" charset="-122"/>
                <a:ea typeface="华文中宋" panose="02010600040101010101" pitchFamily="2" charset="-122"/>
              </a:rPr>
              <a:t>顺序存取速度快</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charset="0"/>
              <a:buChar char="•"/>
            </a:pPr>
            <a:r>
              <a:rPr lang="zh-CN" altLang="en-US" sz="1800" b="1" dirty="0">
                <a:solidFill>
                  <a:srgbClr val="000000"/>
                </a:solidFill>
                <a:latin typeface="华文中宋" panose="02010600040101010101" pitchFamily="2" charset="-122"/>
                <a:ea typeface="华文中宋" panose="02010600040101010101" pitchFamily="2" charset="-122"/>
              </a:rPr>
              <a:t>所需的磁盘寻道次数和寻道时间最少</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charset="0"/>
              <a:buChar char="•"/>
            </a:pPr>
            <a:r>
              <a:rPr lang="zh-CN" altLang="en-US" sz="1800" b="1" dirty="0">
                <a:solidFill>
                  <a:srgbClr val="000000"/>
                </a:solidFill>
                <a:latin typeface="华文中宋" panose="02010600040101010101" pitchFamily="2" charset="-122"/>
                <a:ea typeface="华文中宋" panose="02010600040101010101" pitchFamily="2" charset="-122"/>
              </a:rPr>
              <a:t>常应用在大规模数据采集系统中</a:t>
            </a:r>
          </a:p>
          <a:p>
            <a:pPr marL="285750" lvl="1">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缺点</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charset="0"/>
              <a:buChar char="•"/>
            </a:pPr>
            <a:r>
              <a:rPr lang="zh-CN" altLang="en-US" sz="1800" b="1" dirty="0">
                <a:solidFill>
                  <a:srgbClr val="000000"/>
                </a:solidFill>
                <a:latin typeface="华文中宋" panose="02010600040101010101" pitchFamily="2" charset="-122"/>
                <a:ea typeface="华文中宋" panose="02010600040101010101" pitchFamily="2" charset="-122"/>
              </a:rPr>
              <a:t>文件不能动态增长（预留空间：浪费；重新分配和移动）</a:t>
            </a:r>
          </a:p>
          <a:p>
            <a:pPr lvl="1">
              <a:lnSpc>
                <a:spcPct val="150000"/>
              </a:lnSpc>
              <a:spcBef>
                <a:spcPts val="0"/>
              </a:spcBef>
              <a:buFont typeface="Arial" charset="0"/>
              <a:buChar char="•"/>
            </a:pPr>
            <a:r>
              <a:rPr lang="zh-CN" altLang="en-US" sz="1800" b="1" dirty="0">
                <a:solidFill>
                  <a:srgbClr val="000000"/>
                </a:solidFill>
                <a:latin typeface="华文中宋" panose="02010600040101010101" pitchFamily="2" charset="-122"/>
                <a:ea typeface="华文中宋" panose="02010600040101010101" pitchFamily="2" charset="-122"/>
              </a:rPr>
              <a:t>不利于文件插入和删除</a:t>
            </a:r>
          </a:p>
          <a:p>
            <a:pPr lvl="1">
              <a:lnSpc>
                <a:spcPct val="150000"/>
              </a:lnSpc>
              <a:spcBef>
                <a:spcPts val="0"/>
              </a:spcBef>
              <a:buFont typeface="Arial" charset="0"/>
              <a:buChar char="•"/>
            </a:pPr>
            <a:r>
              <a:rPr lang="zh-CN" altLang="en-US" sz="1800" b="1" dirty="0">
                <a:solidFill>
                  <a:srgbClr val="000000"/>
                </a:solidFill>
                <a:latin typeface="华文中宋" panose="02010600040101010101" pitchFamily="2" charset="-122"/>
                <a:ea typeface="华文中宋" panose="02010600040101010101" pitchFamily="2" charset="-122"/>
              </a:rPr>
              <a:t>外部碎片问题</a:t>
            </a:r>
          </a:p>
        </p:txBody>
      </p:sp>
      <p:sp>
        <p:nvSpPr>
          <p:cNvPr id="4" name="灯片编号占位符 3">
            <a:extLst>
              <a:ext uri="{FF2B5EF4-FFF2-40B4-BE49-F238E27FC236}">
                <a16:creationId xmlns:a16="http://schemas.microsoft.com/office/drawing/2014/main" id="{F06A3C5F-A9C8-4C63-9343-314A9621F02B}"/>
              </a:ext>
            </a:extLst>
          </p:cNvPr>
          <p:cNvSpPr>
            <a:spLocks noGrp="1"/>
          </p:cNvSpPr>
          <p:nvPr>
            <p:ph type="sldNum" sz="quarter" idx="12"/>
          </p:nvPr>
        </p:nvSpPr>
        <p:spPr/>
        <p:txBody>
          <a:bodyPr/>
          <a:lstStyle/>
          <a:p>
            <a:fld id="{B10D5614-B734-4280-8F57-1D4947433C97}" type="slidenum">
              <a:rPr lang="en-US" smtClean="0"/>
              <a:pPr/>
              <a:t>20</a:t>
            </a:fld>
            <a:endParaRPr lang="en-US" dirty="0"/>
          </a:p>
        </p:txBody>
      </p:sp>
    </p:spTree>
    <p:extLst>
      <p:ext uri="{BB962C8B-B14F-4D97-AF65-F5344CB8AC3E}">
        <p14:creationId xmlns:p14="http://schemas.microsoft.com/office/powerpoint/2010/main" val="196045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文件的物理结构与存储设备</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20</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常见的文件物理结构</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串联文件</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lvl="1" indent="0">
              <a:lnSpc>
                <a:spcPct val="150000"/>
              </a:lnSpc>
              <a:buFont typeface="Arial" pitchFamily="34" charset="0"/>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8" name="Rectangle 3"/>
          <p:cNvSpPr txBox="1">
            <a:spLocks/>
          </p:cNvSpPr>
          <p:nvPr/>
        </p:nvSpPr>
        <p:spPr>
          <a:xfrm>
            <a:off x="457200" y="1681998"/>
            <a:ext cx="8343652" cy="181901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串联文件</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charset="0"/>
              <a:buChar char="•"/>
            </a:pPr>
            <a:r>
              <a:rPr lang="zh-CN" altLang="en-US" sz="1800" b="1" dirty="0">
                <a:solidFill>
                  <a:srgbClr val="000000"/>
                </a:solidFill>
                <a:latin typeface="华文中宋" panose="02010600040101010101" pitchFamily="2" charset="-122"/>
                <a:ea typeface="华文中宋" panose="02010600040101010101" pitchFamily="2" charset="-122"/>
              </a:rPr>
              <a:t>用非连续的物理块来存放文件信息，每一个物理块设一个指针，指向其后连接的另一个物理块，存放同一文件的物理块链接成一个串联队列</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charset="0"/>
              <a:buChar char="•"/>
            </a:pPr>
            <a:r>
              <a:rPr lang="zh-CN" altLang="en-US" sz="1800" b="1" dirty="0">
                <a:solidFill>
                  <a:srgbClr val="000000"/>
                </a:solidFill>
                <a:latin typeface="华文中宋" panose="02010600040101010101" pitchFamily="2" charset="-122"/>
                <a:ea typeface="华文中宋" panose="02010600040101010101" pitchFamily="2" charset="-122"/>
              </a:rPr>
              <a:t>根据文件的第一个物理块号，就可以找到整个文件的物理块号</a:t>
            </a:r>
          </a:p>
          <a:p>
            <a:pPr lvl="1">
              <a:lnSpc>
                <a:spcPct val="150000"/>
              </a:lnSpc>
              <a:spcBef>
                <a:spcPts val="0"/>
              </a:spcBef>
              <a:buFont typeface="Arial" charset="0"/>
              <a:buChar char="•"/>
            </a:pPr>
            <a:endParaRPr lang="en-US" altLang="zh-CN" sz="1800" b="1" dirty="0">
              <a:solidFill>
                <a:srgbClr val="000000"/>
              </a:solidFill>
              <a:latin typeface="华文中宋" panose="02010600040101010101" pitchFamily="2" charset="-122"/>
              <a:ea typeface="华文中宋" panose="02010600040101010101" pitchFamily="2" charset="-122"/>
            </a:endParaRPr>
          </a:p>
        </p:txBody>
      </p:sp>
      <p:pic>
        <p:nvPicPr>
          <p:cNvPr id="9" name="Picture 4" descr="h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6526" y="3933056"/>
            <a:ext cx="69850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5F17FDE7-1EE8-4982-8FDD-7A0A0EB5D01A}"/>
              </a:ext>
            </a:extLst>
          </p:cNvPr>
          <p:cNvSpPr>
            <a:spLocks noGrp="1"/>
          </p:cNvSpPr>
          <p:nvPr>
            <p:ph type="sldNum" sz="quarter" idx="12"/>
          </p:nvPr>
        </p:nvSpPr>
        <p:spPr/>
        <p:txBody>
          <a:bodyPr/>
          <a:lstStyle/>
          <a:p>
            <a:fld id="{B10D5614-B734-4280-8F57-1D4947433C97}" type="slidenum">
              <a:rPr lang="en-US" smtClean="0"/>
              <a:pPr/>
              <a:t>21</a:t>
            </a:fld>
            <a:endParaRPr lang="en-US" dirty="0"/>
          </a:p>
        </p:txBody>
      </p:sp>
    </p:spTree>
    <p:extLst>
      <p:ext uri="{BB962C8B-B14F-4D97-AF65-F5344CB8AC3E}">
        <p14:creationId xmlns:p14="http://schemas.microsoft.com/office/powerpoint/2010/main" val="153664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文件的物理结构与存储设备</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21</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常见的文件物理结构</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串联文件</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lvl="1" indent="0">
              <a:lnSpc>
                <a:spcPct val="150000"/>
              </a:lnSpc>
              <a:buFont typeface="Arial" pitchFamily="34" charset="0"/>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616" y="1700808"/>
            <a:ext cx="7760599" cy="502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a:extLst>
              <a:ext uri="{FF2B5EF4-FFF2-40B4-BE49-F238E27FC236}">
                <a16:creationId xmlns:a16="http://schemas.microsoft.com/office/drawing/2014/main" id="{DA6DEBFC-E2BB-4DF8-8613-9C36452237FD}"/>
              </a:ext>
            </a:extLst>
          </p:cNvPr>
          <p:cNvSpPr>
            <a:spLocks noGrp="1"/>
          </p:cNvSpPr>
          <p:nvPr>
            <p:ph type="sldNum" sz="quarter" idx="12"/>
          </p:nvPr>
        </p:nvSpPr>
        <p:spPr/>
        <p:txBody>
          <a:bodyPr/>
          <a:lstStyle/>
          <a:p>
            <a:fld id="{B10D5614-B734-4280-8F57-1D4947433C97}" type="slidenum">
              <a:rPr lang="en-US" smtClean="0"/>
              <a:pPr/>
              <a:t>22</a:t>
            </a:fld>
            <a:endParaRPr lang="en-US" dirty="0"/>
          </a:p>
        </p:txBody>
      </p:sp>
    </p:spTree>
    <p:extLst>
      <p:ext uri="{BB962C8B-B14F-4D97-AF65-F5344CB8AC3E}">
        <p14:creationId xmlns:p14="http://schemas.microsoft.com/office/powerpoint/2010/main" val="203260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文件的物理结构与存储设备</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22</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常见的文件物理结构</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串联文件</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lvl="1" indent="0">
              <a:lnSpc>
                <a:spcPct val="150000"/>
              </a:lnSpc>
              <a:buFont typeface="Arial" pitchFamily="34" charset="0"/>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3" name="矩形 2"/>
          <p:cNvSpPr/>
          <p:nvPr/>
        </p:nvSpPr>
        <p:spPr>
          <a:xfrm>
            <a:off x="555599" y="1833155"/>
            <a:ext cx="8032801" cy="3831818"/>
          </a:xfrm>
          <a:prstGeom prst="rect">
            <a:avLst/>
          </a:prstGeom>
        </p:spPr>
        <p:txBody>
          <a:bodyPr wrap="square">
            <a:spAutoFit/>
          </a:bodyPr>
          <a:lstStyle/>
          <a:p>
            <a:pPr marL="285750" lvl="1"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优点</a:t>
            </a:r>
          </a:p>
          <a:p>
            <a:pPr marL="742950" lvl="2"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支持离散分配，因而消除了碎片，存储空间的利用率提高了</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2"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能实现按需分配且无需事先知道文件长度，支持文件的动态增长，并方便了文件增、删、改</a:t>
            </a:r>
            <a:endParaRPr lang="en-US" altLang="zh-CN" b="1" dirty="0">
              <a:solidFill>
                <a:srgbClr val="000000"/>
              </a:solidFill>
              <a:latin typeface="华文中宋" panose="02010600040101010101" pitchFamily="2" charset="-122"/>
              <a:ea typeface="华文中宋" panose="02010600040101010101" pitchFamily="2" charset="-122"/>
            </a:endParaRPr>
          </a:p>
          <a:p>
            <a:pPr marL="285750" lvl="1"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缺点</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2"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存取速度慢，不适于随机存取</a:t>
            </a:r>
          </a:p>
          <a:p>
            <a:pPr marL="742950" lvl="2"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可靠性问题，如指针出错</a:t>
            </a:r>
          </a:p>
          <a:p>
            <a:pPr marL="742950" lvl="2"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更多的寻道次数和寻道时间</a:t>
            </a:r>
          </a:p>
          <a:p>
            <a:pPr marL="742950" lvl="2"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链接指针占用一定的空间</a:t>
            </a:r>
          </a:p>
        </p:txBody>
      </p:sp>
      <p:sp>
        <p:nvSpPr>
          <p:cNvPr id="5" name="灯片编号占位符 4">
            <a:extLst>
              <a:ext uri="{FF2B5EF4-FFF2-40B4-BE49-F238E27FC236}">
                <a16:creationId xmlns:a16="http://schemas.microsoft.com/office/drawing/2014/main" id="{7DECB2E5-FEE1-439A-94F6-5E85779F096D}"/>
              </a:ext>
            </a:extLst>
          </p:cNvPr>
          <p:cNvSpPr>
            <a:spLocks noGrp="1"/>
          </p:cNvSpPr>
          <p:nvPr>
            <p:ph type="sldNum" sz="quarter" idx="12"/>
          </p:nvPr>
        </p:nvSpPr>
        <p:spPr/>
        <p:txBody>
          <a:bodyPr/>
          <a:lstStyle/>
          <a:p>
            <a:fld id="{B10D5614-B734-4280-8F57-1D4947433C97}" type="slidenum">
              <a:rPr lang="en-US" smtClean="0"/>
              <a:pPr/>
              <a:t>23</a:t>
            </a:fld>
            <a:endParaRPr lang="en-US" dirty="0"/>
          </a:p>
        </p:txBody>
      </p:sp>
    </p:spTree>
    <p:extLst>
      <p:ext uri="{BB962C8B-B14F-4D97-AF65-F5344CB8AC3E}">
        <p14:creationId xmlns:p14="http://schemas.microsoft.com/office/powerpoint/2010/main" val="69731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文件的物理结构与存储设备</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23</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常见的文件物理结构</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索引文件</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lvl="1" indent="0">
              <a:lnSpc>
                <a:spcPct val="150000"/>
              </a:lnSpc>
              <a:buFont typeface="Arial" pitchFamily="34" charset="0"/>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8" name="Rectangle 3"/>
          <p:cNvSpPr txBox="1">
            <a:spLocks/>
          </p:cNvSpPr>
          <p:nvPr/>
        </p:nvSpPr>
        <p:spPr>
          <a:xfrm>
            <a:off x="457200" y="1681998"/>
            <a:ext cx="8343652" cy="153097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索引文件</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charset="0"/>
              <a:buChar char="•"/>
            </a:pPr>
            <a:r>
              <a:rPr lang="zh-CN" altLang="en-US" sz="1800" b="1" dirty="0">
                <a:solidFill>
                  <a:srgbClr val="000000"/>
                </a:solidFill>
                <a:latin typeface="华文中宋" panose="02010600040101010101" pitchFamily="2" charset="-122"/>
                <a:ea typeface="华文中宋" panose="02010600040101010101" pitchFamily="2" charset="-122"/>
              </a:rPr>
              <a:t>文件的信息存放在若干不连续物理块中，系统为每个文件建立一张索引表，表中每一栏目指出文件信息所在的逻辑块号和相对应的物理块号</a:t>
            </a:r>
            <a:endParaRPr lang="en-US" altLang="zh-CN" sz="1800" b="1" dirty="0">
              <a:solidFill>
                <a:srgbClr val="000000"/>
              </a:solidFill>
              <a:latin typeface="华文中宋" panose="02010600040101010101" pitchFamily="2" charset="-122"/>
              <a:ea typeface="华文中宋" panose="02010600040101010101" pitchFamily="2" charset="-122"/>
            </a:endParaRPr>
          </a:p>
        </p:txBody>
      </p:sp>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t="-2492"/>
          <a:stretch>
            <a:fillRect/>
          </a:stretch>
        </p:blipFill>
        <p:spPr bwMode="auto">
          <a:xfrm>
            <a:off x="985477" y="3229679"/>
            <a:ext cx="7457466" cy="3130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988BDDEF-78C9-4447-A48E-D7FBC6E5F701}"/>
              </a:ext>
            </a:extLst>
          </p:cNvPr>
          <p:cNvSpPr>
            <a:spLocks noGrp="1"/>
          </p:cNvSpPr>
          <p:nvPr>
            <p:ph type="sldNum" sz="quarter" idx="12"/>
          </p:nvPr>
        </p:nvSpPr>
        <p:spPr/>
        <p:txBody>
          <a:bodyPr/>
          <a:lstStyle/>
          <a:p>
            <a:fld id="{B10D5614-B734-4280-8F57-1D4947433C97}" type="slidenum">
              <a:rPr lang="en-US" smtClean="0"/>
              <a:pPr/>
              <a:t>24</a:t>
            </a:fld>
            <a:endParaRPr lang="en-US" dirty="0"/>
          </a:p>
        </p:txBody>
      </p:sp>
    </p:spTree>
    <p:extLst>
      <p:ext uri="{BB962C8B-B14F-4D97-AF65-F5344CB8AC3E}">
        <p14:creationId xmlns:p14="http://schemas.microsoft.com/office/powerpoint/2010/main" val="166555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文件的物理结构与存储设备</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24</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常见的文件物理结构</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索引文件</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lvl="1" indent="0">
              <a:lnSpc>
                <a:spcPct val="150000"/>
              </a:lnSpc>
              <a:buFont typeface="Arial" pitchFamily="34" charset="0"/>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16" y="1817589"/>
            <a:ext cx="8177800" cy="4844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a:extLst>
              <a:ext uri="{FF2B5EF4-FFF2-40B4-BE49-F238E27FC236}">
                <a16:creationId xmlns:a16="http://schemas.microsoft.com/office/drawing/2014/main" id="{18676CD7-9333-4494-BC8C-518902432313}"/>
              </a:ext>
            </a:extLst>
          </p:cNvPr>
          <p:cNvSpPr>
            <a:spLocks noGrp="1"/>
          </p:cNvSpPr>
          <p:nvPr>
            <p:ph type="sldNum" sz="quarter" idx="12"/>
          </p:nvPr>
        </p:nvSpPr>
        <p:spPr/>
        <p:txBody>
          <a:bodyPr/>
          <a:lstStyle/>
          <a:p>
            <a:fld id="{B10D5614-B734-4280-8F57-1D4947433C97}" type="slidenum">
              <a:rPr lang="en-US" smtClean="0"/>
              <a:pPr/>
              <a:t>25</a:t>
            </a:fld>
            <a:endParaRPr lang="en-US" dirty="0"/>
          </a:p>
        </p:txBody>
      </p:sp>
    </p:spTree>
    <p:extLst>
      <p:ext uri="{BB962C8B-B14F-4D97-AF65-F5344CB8AC3E}">
        <p14:creationId xmlns:p14="http://schemas.microsoft.com/office/powerpoint/2010/main" val="420435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文件的物理结构与存储设备</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25</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常见的文件物理结构</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索引文件</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lvl="1" indent="0">
              <a:lnSpc>
                <a:spcPct val="150000"/>
              </a:lnSpc>
              <a:buFont typeface="Arial" pitchFamily="34" charset="0"/>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33155"/>
            <a:ext cx="7992888" cy="480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148064" y="1628800"/>
            <a:ext cx="2664296" cy="369332"/>
          </a:xfrm>
          <a:prstGeom prst="rect">
            <a:avLst/>
          </a:prstGeom>
          <a:noFill/>
        </p:spPr>
        <p:txBody>
          <a:bodyPr wrap="square" rtlCol="0">
            <a:spAutoFit/>
          </a:bodyPr>
          <a:lstStyle/>
          <a:p>
            <a:r>
              <a:rPr lang="zh-CN" altLang="en-US" b="1" dirty="0">
                <a:solidFill>
                  <a:srgbClr val="000000"/>
                </a:solidFill>
                <a:latin typeface="华文中宋" panose="02010600040101010101" pitchFamily="2" charset="-122"/>
                <a:ea typeface="华文中宋" panose="02010600040101010101" pitchFamily="2" charset="-122"/>
              </a:rPr>
              <a:t>变长分区</a:t>
            </a:r>
          </a:p>
        </p:txBody>
      </p:sp>
      <p:sp>
        <p:nvSpPr>
          <p:cNvPr id="5" name="灯片编号占位符 4">
            <a:extLst>
              <a:ext uri="{FF2B5EF4-FFF2-40B4-BE49-F238E27FC236}">
                <a16:creationId xmlns:a16="http://schemas.microsoft.com/office/drawing/2014/main" id="{73379729-57DF-46DF-9170-89E4CD735EA3}"/>
              </a:ext>
            </a:extLst>
          </p:cNvPr>
          <p:cNvSpPr>
            <a:spLocks noGrp="1"/>
          </p:cNvSpPr>
          <p:nvPr>
            <p:ph type="sldNum" sz="quarter" idx="12"/>
          </p:nvPr>
        </p:nvSpPr>
        <p:spPr/>
        <p:txBody>
          <a:bodyPr/>
          <a:lstStyle/>
          <a:p>
            <a:fld id="{B10D5614-B734-4280-8F57-1D4947433C97}" type="slidenum">
              <a:rPr lang="en-US" smtClean="0"/>
              <a:pPr/>
              <a:t>26</a:t>
            </a:fld>
            <a:endParaRPr lang="en-US" dirty="0"/>
          </a:p>
        </p:txBody>
      </p:sp>
    </p:spTree>
    <p:extLst>
      <p:ext uri="{BB962C8B-B14F-4D97-AF65-F5344CB8AC3E}">
        <p14:creationId xmlns:p14="http://schemas.microsoft.com/office/powerpoint/2010/main" val="104973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文件的物理结构与存储设备</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26</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常见的文件物理结构</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索引文件</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lvl="1" indent="0">
              <a:lnSpc>
                <a:spcPct val="150000"/>
              </a:lnSpc>
              <a:buFont typeface="Arial" pitchFamily="34" charset="0"/>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865787864"/>
              </p:ext>
            </p:extLst>
          </p:nvPr>
        </p:nvGraphicFramePr>
        <p:xfrm>
          <a:off x="1259681" y="1700808"/>
          <a:ext cx="6624637" cy="4895850"/>
        </p:xfrm>
        <a:graphic>
          <a:graphicData uri="http://schemas.openxmlformats.org/presentationml/2006/ole">
            <mc:AlternateContent xmlns:mc="http://schemas.openxmlformats.org/markup-compatibility/2006">
              <mc:Choice xmlns:v="urn:schemas-microsoft-com:vml" Requires="v">
                <p:oleObj spid="_x0000_s1059" name="VISIO" r:id="rId3" imgW="2815962" imgH="2973488" progId="">
                  <p:embed/>
                </p:oleObj>
              </mc:Choice>
              <mc:Fallback>
                <p:oleObj name="VISIO" r:id="rId3" imgW="2815962" imgH="2973488" progId="">
                  <p:embed/>
                  <p:pic>
                    <p:nvPicPr>
                      <p:cNvPr id="0" name="Picture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81" y="1700808"/>
                        <a:ext cx="6624637"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矩形 5"/>
          <p:cNvSpPr/>
          <p:nvPr/>
        </p:nvSpPr>
        <p:spPr>
          <a:xfrm>
            <a:off x="4932040" y="1306451"/>
            <a:ext cx="2396810" cy="369332"/>
          </a:xfrm>
          <a:prstGeom prst="rect">
            <a:avLst/>
          </a:prstGeom>
        </p:spPr>
        <p:txBody>
          <a:bodyPr wrap="none">
            <a:spAutoFit/>
          </a:bodyPr>
          <a:lstStyle/>
          <a:p>
            <a:r>
              <a:rPr kumimoji="1" lang="en-US" altLang="zh-CN" b="1" dirty="0">
                <a:solidFill>
                  <a:srgbClr val="000000"/>
                </a:solidFill>
                <a:latin typeface="华文中宋" panose="02010600040101010101" pitchFamily="2" charset="-122"/>
                <a:ea typeface="华文中宋" panose="02010600040101010101" pitchFamily="2" charset="-122"/>
              </a:rPr>
              <a:t>UNIX</a:t>
            </a:r>
            <a:r>
              <a:rPr kumimoji="1" lang="zh-CN" altLang="en-US" b="1" dirty="0">
                <a:solidFill>
                  <a:srgbClr val="000000"/>
                </a:solidFill>
                <a:latin typeface="华文中宋" panose="02010600040101010101" pitchFamily="2" charset="-122"/>
                <a:ea typeface="华文中宋" panose="02010600040101010101" pitchFamily="2" charset="-122"/>
              </a:rPr>
              <a:t>的多重索引文件</a:t>
            </a:r>
            <a:endParaRPr lang="zh-CN" altLang="en-US" dirty="0">
              <a:solidFill>
                <a:srgbClr val="000000"/>
              </a:solidFill>
              <a:latin typeface="华文中宋" panose="02010600040101010101" pitchFamily="2" charset="-122"/>
              <a:ea typeface="华文中宋" panose="02010600040101010101" pitchFamily="2" charset="-122"/>
            </a:endParaRPr>
          </a:p>
        </p:txBody>
      </p:sp>
      <p:sp>
        <p:nvSpPr>
          <p:cNvPr id="3" name="TextBox 2"/>
          <p:cNvSpPr txBox="1"/>
          <p:nvPr/>
        </p:nvSpPr>
        <p:spPr>
          <a:xfrm>
            <a:off x="107504" y="6165304"/>
            <a:ext cx="3384376" cy="584775"/>
          </a:xfrm>
          <a:prstGeom prst="rect">
            <a:avLst/>
          </a:prstGeom>
          <a:noFill/>
        </p:spPr>
        <p:txBody>
          <a:bodyPr wrap="square" rtlCol="0">
            <a:spAutoFit/>
          </a:bodyPr>
          <a:lstStyle/>
          <a:p>
            <a:r>
              <a:rPr lang="zh-CN" altLang="en-US" sz="1600" b="1" dirty="0">
                <a:solidFill>
                  <a:srgbClr val="FF0000"/>
                </a:solidFill>
                <a:latin typeface="华文中宋" panose="02010600040101010101" pitchFamily="2" charset="-122"/>
                <a:ea typeface="华文中宋" panose="02010600040101010101" pitchFamily="2" charset="-122"/>
              </a:rPr>
              <a:t>每个</a:t>
            </a:r>
            <a:r>
              <a:rPr lang="en-US" altLang="zh-CN" sz="1600" b="1" dirty="0" err="1">
                <a:solidFill>
                  <a:srgbClr val="FF0000"/>
                </a:solidFill>
                <a:latin typeface="华文中宋" panose="02010600040101010101" pitchFamily="2" charset="-122"/>
                <a:ea typeface="华文中宋" panose="02010600040101010101" pitchFamily="2" charset="-122"/>
              </a:rPr>
              <a:t>i</a:t>
            </a:r>
            <a:r>
              <a:rPr lang="zh-CN" altLang="en-US" sz="1600" b="1" dirty="0">
                <a:solidFill>
                  <a:srgbClr val="FF0000"/>
                </a:solidFill>
                <a:latin typeface="华文中宋" panose="02010600040101010101" pitchFamily="2" charset="-122"/>
                <a:ea typeface="华文中宋" panose="02010600040101010101" pitchFamily="2" charset="-122"/>
              </a:rPr>
              <a:t>节点表项（多个字节）可存放</a:t>
            </a:r>
            <a:r>
              <a:rPr lang="en-US" altLang="zh-CN" sz="1600" b="1" dirty="0">
                <a:solidFill>
                  <a:srgbClr val="FF0000"/>
                </a:solidFill>
                <a:latin typeface="华文中宋" panose="02010600040101010101" pitchFamily="2" charset="-122"/>
                <a:ea typeface="华文中宋" panose="02010600040101010101" pitchFamily="2" charset="-122"/>
              </a:rPr>
              <a:t>13</a:t>
            </a:r>
            <a:r>
              <a:rPr lang="zh-CN" altLang="en-US" sz="1600" b="1" dirty="0">
                <a:solidFill>
                  <a:srgbClr val="FF0000"/>
                </a:solidFill>
                <a:latin typeface="华文中宋" panose="02010600040101010101" pitchFamily="2" charset="-122"/>
                <a:ea typeface="华文中宋" panose="02010600040101010101" pitchFamily="2" charset="-122"/>
              </a:rPr>
              <a:t>个物理块号</a:t>
            </a:r>
          </a:p>
        </p:txBody>
      </p:sp>
      <p:sp>
        <p:nvSpPr>
          <p:cNvPr id="8" name="灯片编号占位符 7">
            <a:extLst>
              <a:ext uri="{FF2B5EF4-FFF2-40B4-BE49-F238E27FC236}">
                <a16:creationId xmlns:a16="http://schemas.microsoft.com/office/drawing/2014/main" id="{7B013A1C-C443-4F78-B7A0-238375A6E302}"/>
              </a:ext>
            </a:extLst>
          </p:cNvPr>
          <p:cNvSpPr>
            <a:spLocks noGrp="1"/>
          </p:cNvSpPr>
          <p:nvPr>
            <p:ph type="sldNum" sz="quarter" idx="12"/>
          </p:nvPr>
        </p:nvSpPr>
        <p:spPr/>
        <p:txBody>
          <a:bodyPr/>
          <a:lstStyle/>
          <a:p>
            <a:fld id="{B10D5614-B734-4280-8F57-1D4947433C97}" type="slidenum">
              <a:rPr lang="en-US" smtClean="0"/>
              <a:pPr/>
              <a:t>27</a:t>
            </a:fld>
            <a:endParaRPr lang="en-US" dirty="0"/>
          </a:p>
        </p:txBody>
      </p:sp>
    </p:spTree>
    <p:extLst>
      <p:ext uri="{BB962C8B-B14F-4D97-AF65-F5344CB8AC3E}">
        <p14:creationId xmlns:p14="http://schemas.microsoft.com/office/powerpoint/2010/main" val="396273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文件的物理结构与存储设备</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27</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常见的文件物理结构</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索引文件</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lvl="1" indent="0">
              <a:lnSpc>
                <a:spcPct val="150000"/>
              </a:lnSpc>
              <a:buFont typeface="Arial" pitchFamily="34" charset="0"/>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6" name="矩形 5"/>
          <p:cNvSpPr/>
          <p:nvPr/>
        </p:nvSpPr>
        <p:spPr>
          <a:xfrm>
            <a:off x="4932040" y="1306451"/>
            <a:ext cx="2799164" cy="369332"/>
          </a:xfrm>
          <a:prstGeom prst="rect">
            <a:avLst/>
          </a:prstGeom>
        </p:spPr>
        <p:txBody>
          <a:bodyPr wrap="none">
            <a:spAutoFit/>
          </a:bodyPr>
          <a:lstStyle/>
          <a:p>
            <a:r>
              <a:rPr kumimoji="1" lang="en-US" altLang="zh-CN" b="1" dirty="0">
                <a:solidFill>
                  <a:srgbClr val="000000"/>
                </a:solidFill>
                <a:latin typeface="华文中宋" panose="02010600040101010101" pitchFamily="2" charset="-122"/>
                <a:ea typeface="华文中宋" panose="02010600040101010101" pitchFamily="2" charset="-122"/>
              </a:rPr>
              <a:t>FreeBSD</a:t>
            </a:r>
            <a:r>
              <a:rPr kumimoji="1" lang="zh-CN" altLang="en-US" b="1" dirty="0">
                <a:solidFill>
                  <a:srgbClr val="000000"/>
                </a:solidFill>
                <a:latin typeface="华文中宋" panose="02010600040101010101" pitchFamily="2" charset="-122"/>
                <a:ea typeface="华文中宋" panose="02010600040101010101" pitchFamily="2" charset="-122"/>
              </a:rPr>
              <a:t>的多重索引文件</a:t>
            </a:r>
            <a:endParaRPr lang="zh-CN" altLang="en-US" dirty="0">
              <a:solidFill>
                <a:srgbClr val="000000"/>
              </a:solidFill>
              <a:latin typeface="华文中宋" panose="02010600040101010101" pitchFamily="2" charset="-122"/>
              <a:ea typeface="华文中宋" panose="02010600040101010101" pitchFamily="2" charset="-122"/>
            </a:endParaRPr>
          </a:p>
        </p:txBody>
      </p:sp>
      <p:pic>
        <p:nvPicPr>
          <p:cNvPr id="9" name="Picture 5" descr="Fig12_14.gif"/>
          <p:cNvPicPr>
            <a:picLocks noChangeAspect="1"/>
          </p:cNvPicPr>
          <p:nvPr/>
        </p:nvPicPr>
        <p:blipFill>
          <a:blip r:embed="rId2"/>
          <a:stretch>
            <a:fillRect/>
          </a:stretch>
        </p:blipFill>
        <p:spPr>
          <a:xfrm>
            <a:off x="838200" y="1752600"/>
            <a:ext cx="7696200" cy="5105400"/>
          </a:xfrm>
          <a:prstGeom prst="rect">
            <a:avLst/>
          </a:prstGeom>
        </p:spPr>
      </p:pic>
      <p:sp>
        <p:nvSpPr>
          <p:cNvPr id="4" name="灯片编号占位符 3">
            <a:extLst>
              <a:ext uri="{FF2B5EF4-FFF2-40B4-BE49-F238E27FC236}">
                <a16:creationId xmlns:a16="http://schemas.microsoft.com/office/drawing/2014/main" id="{3229AA9A-CEF9-43A7-AE26-F9BF4A177C42}"/>
              </a:ext>
            </a:extLst>
          </p:cNvPr>
          <p:cNvSpPr>
            <a:spLocks noGrp="1"/>
          </p:cNvSpPr>
          <p:nvPr>
            <p:ph type="sldNum" sz="quarter" idx="12"/>
          </p:nvPr>
        </p:nvSpPr>
        <p:spPr/>
        <p:txBody>
          <a:bodyPr/>
          <a:lstStyle/>
          <a:p>
            <a:fld id="{B10D5614-B734-4280-8F57-1D4947433C97}" type="slidenum">
              <a:rPr lang="en-US" smtClean="0"/>
              <a:pPr/>
              <a:t>28</a:t>
            </a:fld>
            <a:endParaRPr lang="en-US" dirty="0"/>
          </a:p>
        </p:txBody>
      </p:sp>
    </p:spTree>
    <p:extLst>
      <p:ext uri="{BB962C8B-B14F-4D97-AF65-F5344CB8AC3E}">
        <p14:creationId xmlns:p14="http://schemas.microsoft.com/office/powerpoint/2010/main" val="365547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文件的物理结构与存储设备</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27</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常见的文件物理结构</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索引文件</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lvl="1" indent="0">
              <a:lnSpc>
                <a:spcPct val="150000"/>
              </a:lnSpc>
              <a:buFont typeface="Arial" pitchFamily="34" charset="0"/>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3" name="矩形 2">
            <a:extLst>
              <a:ext uri="{FF2B5EF4-FFF2-40B4-BE49-F238E27FC236}">
                <a16:creationId xmlns:a16="http://schemas.microsoft.com/office/drawing/2014/main" id="{4CC13E15-15B3-4903-BD72-7556135B46FF}"/>
              </a:ext>
            </a:extLst>
          </p:cNvPr>
          <p:cNvSpPr/>
          <p:nvPr/>
        </p:nvSpPr>
        <p:spPr>
          <a:xfrm>
            <a:off x="673222" y="1859340"/>
            <a:ext cx="7916936" cy="4198265"/>
          </a:xfrm>
          <a:prstGeom prst="rect">
            <a:avLst/>
          </a:prstGeom>
        </p:spPr>
        <p:txBody>
          <a:bodyPr wrap="square">
            <a:spAutoFit/>
          </a:bodyPr>
          <a:lstStyle/>
          <a:p>
            <a:pPr algn="just">
              <a:lnSpc>
                <a:spcPct val="150000"/>
              </a:lnSpc>
              <a:spcAft>
                <a:spcPts val="0"/>
              </a:spcAft>
            </a:pP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29</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．在文件的索引节点中存放直接索引指针</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 10 </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个，一级二级索引指针各</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1</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个，磁盘块大小为</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1KB </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。每个索引指针占</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4</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个字节。若某个文件的索引节点已在内存中，要把该文件的偏移量</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按字节编址</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为</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1234</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和</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307400</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处所在的磁盘块读入内存，</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需访问的磁盘块个数分别是</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 )</a:t>
            </a:r>
            <a:endPar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endParaRPr>
          </a:p>
          <a:p>
            <a:pPr algn="just">
              <a:lnSpc>
                <a:spcPct val="150000"/>
              </a:lnSpc>
              <a:spcAft>
                <a:spcPts val="0"/>
              </a:spcAft>
            </a:pP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A</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1</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2 </a:t>
            </a:r>
            <a:endPar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endParaRPr>
          </a:p>
          <a:p>
            <a:pPr algn="just">
              <a:lnSpc>
                <a:spcPct val="150000"/>
              </a:lnSpc>
              <a:spcAft>
                <a:spcPts val="0"/>
              </a:spcAft>
            </a:pP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B</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1</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3 </a:t>
            </a:r>
            <a:endPar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endParaRPr>
          </a:p>
          <a:p>
            <a:pPr algn="just">
              <a:lnSpc>
                <a:spcPct val="150000"/>
              </a:lnSpc>
              <a:spcAft>
                <a:spcPts val="0"/>
              </a:spcAft>
            </a:pP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C</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2</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3 </a:t>
            </a:r>
            <a:endPar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endParaRPr>
          </a:p>
          <a:p>
            <a:pPr algn="just">
              <a:lnSpc>
                <a:spcPct val="150000"/>
              </a:lnSpc>
              <a:spcAft>
                <a:spcPts val="0"/>
              </a:spcAft>
            </a:pP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D</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2</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4</a:t>
            </a:r>
          </a:p>
          <a:p>
            <a:pPr algn="just">
              <a:lnSpc>
                <a:spcPct val="150000"/>
              </a:lnSpc>
              <a:spcAft>
                <a:spcPts val="0"/>
              </a:spcAft>
            </a:pPr>
            <a:r>
              <a:rPr lang="zh-CN" altLang="en-US"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2015</a:t>
            </a:r>
            <a:r>
              <a:rPr lang="zh-CN" altLang="en-US"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年统考）</a:t>
            </a:r>
            <a:endPar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endParaRPr>
          </a:p>
          <a:p>
            <a:pPr algn="just">
              <a:lnSpc>
                <a:spcPct val="150000"/>
              </a:lnSpc>
              <a:spcAft>
                <a:spcPts val="0"/>
              </a:spcAft>
            </a:pP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307400/1024=300</a:t>
            </a:r>
            <a:r>
              <a:rPr lang="zh-CN" altLang="en-US"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10+255</a:t>
            </a:r>
            <a:r>
              <a:rPr lang="zh-CN" altLang="en-US"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1</a:t>
            </a:r>
            <a:r>
              <a:rPr lang="zh-CN" altLang="en-US"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级）</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+35</a:t>
            </a:r>
            <a:r>
              <a:rPr lang="zh-CN" altLang="en-US"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2</a:t>
            </a:r>
            <a:r>
              <a:rPr lang="zh-CN" altLang="en-US"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级），</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3</a:t>
            </a:r>
            <a:r>
              <a:rPr lang="zh-CN" altLang="en-US"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次读</a:t>
            </a:r>
            <a:endPar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5" name="灯片编号占位符 4">
            <a:extLst>
              <a:ext uri="{FF2B5EF4-FFF2-40B4-BE49-F238E27FC236}">
                <a16:creationId xmlns:a16="http://schemas.microsoft.com/office/drawing/2014/main" id="{157598B0-74E2-476E-9A32-A2C43111AED2}"/>
              </a:ext>
            </a:extLst>
          </p:cNvPr>
          <p:cNvSpPr>
            <a:spLocks noGrp="1"/>
          </p:cNvSpPr>
          <p:nvPr>
            <p:ph type="sldNum" sz="quarter" idx="12"/>
          </p:nvPr>
        </p:nvSpPr>
        <p:spPr/>
        <p:txBody>
          <a:bodyPr/>
          <a:lstStyle/>
          <a:p>
            <a:fld id="{B10D5614-B734-4280-8F57-1D4947433C97}" type="slidenum">
              <a:rPr lang="en-US" smtClean="0"/>
              <a:pPr/>
              <a:t>29</a:t>
            </a:fld>
            <a:endParaRPr lang="en-US" dirty="0"/>
          </a:p>
        </p:txBody>
      </p:sp>
    </p:spTree>
    <p:extLst>
      <p:ext uri="{BB962C8B-B14F-4D97-AF65-F5344CB8AC3E}">
        <p14:creationId xmlns:p14="http://schemas.microsoft.com/office/powerpoint/2010/main" val="47920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文件系统的概念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02</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文件系统的引入</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66281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文件系统</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文件系统是计算机组织、存取和保存程序和数据的重要手段，除了嵌入式系统（</a:t>
            </a:r>
            <a:r>
              <a:rPr lang="en-US" altLang="zh-CN" b="1" dirty="0">
                <a:solidFill>
                  <a:srgbClr val="000000"/>
                </a:solidFill>
                <a:latin typeface="华文中宋" panose="02010600040101010101" pitchFamily="2" charset="-122"/>
                <a:ea typeface="华文中宋" panose="02010600040101010101" pitchFamily="2" charset="-122"/>
              </a:rPr>
              <a:t>Flash</a:t>
            </a:r>
            <a:r>
              <a:rPr lang="zh-CN" altLang="en-US" b="1" dirty="0">
                <a:solidFill>
                  <a:srgbClr val="000000"/>
                </a:solidFill>
                <a:latin typeface="华文中宋" panose="02010600040101010101" pitchFamily="2" charset="-122"/>
                <a:ea typeface="华文中宋" panose="02010600040101010101" pitchFamily="2" charset="-122"/>
              </a:rPr>
              <a:t>）和一些特殊应用（</a:t>
            </a:r>
            <a:r>
              <a:rPr lang="en-US" altLang="zh-CN" b="1" dirty="0">
                <a:solidFill>
                  <a:srgbClr val="000000"/>
                </a:solidFill>
                <a:latin typeface="华文中宋" panose="02010600040101010101" pitchFamily="2" charset="-122"/>
                <a:ea typeface="华文中宋" panose="02010600040101010101" pitchFamily="2" charset="-122"/>
              </a:rPr>
              <a:t>A/D</a:t>
            </a:r>
            <a:r>
              <a:rPr lang="zh-CN" altLang="en-US" b="1" dirty="0">
                <a:solidFill>
                  <a:srgbClr val="000000"/>
                </a:solidFill>
                <a:latin typeface="华文中宋" panose="02010600040101010101" pitchFamily="2" charset="-122"/>
                <a:ea typeface="华文中宋" panose="02010600040101010101" pitchFamily="2" charset="-122"/>
              </a:rPr>
              <a:t>数据采集）外，程序和数据的输入都是通过文件来实现的</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文件系统把程序和数据看作文件，把文件存放在大容量存储介质上，对程序和数据实现</a:t>
            </a:r>
            <a:r>
              <a:rPr lang="zh-CN" altLang="en-US" b="1" dirty="0">
                <a:solidFill>
                  <a:srgbClr val="FF0000"/>
                </a:solidFill>
                <a:latin typeface="华文中宋" panose="02010600040101010101" pitchFamily="2" charset="-122"/>
                <a:ea typeface="华文中宋" panose="02010600040101010101" pitchFamily="2" charset="-122"/>
              </a:rPr>
              <a:t>透明存取</a:t>
            </a:r>
            <a:endParaRPr lang="en-US" altLang="zh-CN" b="1" dirty="0">
              <a:solidFill>
                <a:srgbClr val="FF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透明存取</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指不必了解文件存放的物理结构和查找方法等与存取介质有关的部分，只需给定一个代表某段程序或数据的文件名，文件系统就会自动地完成对与给定文件名相对应文件的有关操作，包括：创建、删除、打开、关闭、读写、修改、检索等等</a:t>
            </a:r>
          </a:p>
        </p:txBody>
      </p:sp>
      <p:sp>
        <p:nvSpPr>
          <p:cNvPr id="4" name="灯片编号占位符 3">
            <a:extLst>
              <a:ext uri="{FF2B5EF4-FFF2-40B4-BE49-F238E27FC236}">
                <a16:creationId xmlns:a16="http://schemas.microsoft.com/office/drawing/2014/main" id="{C0EF7CDF-0E57-4618-99CA-3A8742BA845F}"/>
              </a:ext>
            </a:extLst>
          </p:cNvPr>
          <p:cNvSpPr>
            <a:spLocks noGrp="1"/>
          </p:cNvSpPr>
          <p:nvPr>
            <p:ph type="sldNum" sz="quarter" idx="12"/>
          </p:nvPr>
        </p:nvSpPr>
        <p:spPr/>
        <p:txBody>
          <a:bodyPr/>
          <a:lstStyle/>
          <a:p>
            <a:fld id="{B10D5614-B734-4280-8F57-1D4947433C97}" type="slidenum">
              <a:rPr lang="en-US" smtClean="0"/>
              <a:pPr/>
              <a:t>3</a:t>
            </a:fld>
            <a:endParaRPr lang="en-US" dirty="0"/>
          </a:p>
        </p:txBody>
      </p:sp>
    </p:spTree>
    <p:extLst>
      <p:ext uri="{BB962C8B-B14F-4D97-AF65-F5344CB8AC3E}">
        <p14:creationId xmlns:p14="http://schemas.microsoft.com/office/powerpoint/2010/main" val="272502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文件的物理结构与存储设备</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28</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常见的文件物理结构</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索引文件</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lvl="1" indent="0">
              <a:lnSpc>
                <a:spcPct val="150000"/>
              </a:lnSpc>
              <a:buFont typeface="Arial" pitchFamily="34" charset="0"/>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9" name="矩形 8"/>
          <p:cNvSpPr/>
          <p:nvPr/>
        </p:nvSpPr>
        <p:spPr>
          <a:xfrm>
            <a:off x="555599" y="1833155"/>
            <a:ext cx="8032801" cy="3831818"/>
          </a:xfrm>
          <a:prstGeom prst="rect">
            <a:avLst/>
          </a:prstGeom>
        </p:spPr>
        <p:txBody>
          <a:bodyPr wrap="square">
            <a:spAutoFit/>
          </a:bodyPr>
          <a:lstStyle/>
          <a:p>
            <a:pPr marL="285750" lvl="1"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优点</a:t>
            </a:r>
          </a:p>
          <a:p>
            <a:pPr marL="742950" lvl="2"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保持了链接结构的优点</a:t>
            </a:r>
            <a:r>
              <a:rPr lang="en-US" altLang="zh-CN" b="1" dirty="0">
                <a:solidFill>
                  <a:srgbClr val="000000"/>
                </a:solidFill>
                <a:latin typeface="华文中宋" panose="02010600040101010101" pitchFamily="2" charset="-122"/>
                <a:ea typeface="华文中宋" panose="02010600040101010101" pitchFamily="2" charset="-122"/>
              </a:rPr>
              <a:t>,</a:t>
            </a:r>
            <a:r>
              <a:rPr lang="zh-CN" altLang="en-US" b="1" dirty="0">
                <a:solidFill>
                  <a:srgbClr val="000000"/>
                </a:solidFill>
                <a:latin typeface="华文中宋" panose="02010600040101010101" pitchFamily="2" charset="-122"/>
                <a:ea typeface="华文中宋" panose="02010600040101010101" pitchFamily="2" charset="-122"/>
              </a:rPr>
              <a:t>又解决了其缺点，即能顺序存取，又能随机存取</a:t>
            </a:r>
          </a:p>
          <a:p>
            <a:pPr marL="742950" lvl="2"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满足了文件动态增长、插入删除的要求</a:t>
            </a:r>
          </a:p>
          <a:p>
            <a:pPr marL="742950" lvl="2"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能充分利用外存空间</a:t>
            </a:r>
          </a:p>
          <a:p>
            <a:pPr marL="285750" lvl="1"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缺点</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2"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较多的寻道次数和寻道时间</a:t>
            </a:r>
          </a:p>
          <a:p>
            <a:pPr marL="742950" lvl="2"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索引表本身带来了系统开销（内外存空间、存取时间），操作前索引表要读入内存</a:t>
            </a:r>
          </a:p>
        </p:txBody>
      </p:sp>
      <p:sp>
        <p:nvSpPr>
          <p:cNvPr id="4" name="灯片编号占位符 3">
            <a:extLst>
              <a:ext uri="{FF2B5EF4-FFF2-40B4-BE49-F238E27FC236}">
                <a16:creationId xmlns:a16="http://schemas.microsoft.com/office/drawing/2014/main" id="{676E4654-6BDC-4B87-AEC8-401A4BD07165}"/>
              </a:ext>
            </a:extLst>
          </p:cNvPr>
          <p:cNvSpPr>
            <a:spLocks noGrp="1"/>
          </p:cNvSpPr>
          <p:nvPr>
            <p:ph type="sldNum" sz="quarter" idx="12"/>
          </p:nvPr>
        </p:nvSpPr>
        <p:spPr/>
        <p:txBody>
          <a:bodyPr/>
          <a:lstStyle/>
          <a:p>
            <a:fld id="{B10D5614-B734-4280-8F57-1D4947433C97}" type="slidenum">
              <a:rPr lang="en-US" smtClean="0"/>
              <a:pPr/>
              <a:t>30</a:t>
            </a:fld>
            <a:endParaRPr lang="en-US" dirty="0"/>
          </a:p>
        </p:txBody>
      </p:sp>
    </p:spTree>
    <p:extLst>
      <p:ext uri="{BB962C8B-B14F-4D97-AF65-F5344CB8AC3E}">
        <p14:creationId xmlns:p14="http://schemas.microsoft.com/office/powerpoint/2010/main" val="281381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文件的物理结构与存储设备</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29</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文件存储设备</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8" name="Rectangle 3"/>
          <p:cNvSpPr txBox="1">
            <a:spLocks/>
          </p:cNvSpPr>
          <p:nvPr/>
        </p:nvSpPr>
        <p:spPr>
          <a:xfrm>
            <a:off x="457200" y="1752600"/>
            <a:ext cx="8180016" cy="22590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顺序存取设备</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只有在前面的物理块被存取访问过之后，才能存取后续的物理块的内容</a:t>
            </a:r>
          </a:p>
          <a:p>
            <a:pPr lvl="1">
              <a:lnSpc>
                <a:spcPct val="150000"/>
              </a:lnSpc>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典型设备：磁带，容量大、顺序存取时存取速度高</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buFont typeface="Arial" panose="020B0604020202020204" pitchFamily="34" charset="0"/>
              <a:buChar char="•"/>
            </a:pPr>
            <a:endParaRPr lang="en-US" altLang="zh-CN" sz="1800" b="1" dirty="0">
              <a:solidFill>
                <a:srgbClr val="000000"/>
              </a:solidFill>
              <a:ea typeface="黑体" pitchFamily="49" charset="-122"/>
            </a:endParaRPr>
          </a:p>
          <a:p>
            <a:pPr marL="457200" lvl="1" indent="0">
              <a:lnSpc>
                <a:spcPct val="150000"/>
              </a:lnSpc>
              <a:buNone/>
            </a:pPr>
            <a:endParaRPr lang="zh-CN" altLang="en-US" sz="1800" b="1" dirty="0">
              <a:solidFill>
                <a:srgbClr val="000000"/>
              </a:solidFill>
              <a:ea typeface="黑体" pitchFamily="49" charset="-122"/>
            </a:endParaRPr>
          </a:p>
          <a:p>
            <a:pPr>
              <a:lnSpc>
                <a:spcPct val="150000"/>
              </a:lnSpc>
              <a:buFont typeface="Arial" charset="0"/>
              <a:buChar char="•"/>
            </a:pPr>
            <a:endParaRPr lang="zh-CN" altLang="en-US" sz="1800" b="1" dirty="0">
              <a:solidFill>
                <a:srgbClr val="000000"/>
              </a:solidFill>
              <a:ea typeface="黑体" pitchFamily="49" charset="-122"/>
            </a:endParaRPr>
          </a:p>
        </p:txBody>
      </p:sp>
      <p:grpSp>
        <p:nvGrpSpPr>
          <p:cNvPr id="12" name="Group 2"/>
          <p:cNvGrpSpPr>
            <a:grpSpLocks/>
          </p:cNvGrpSpPr>
          <p:nvPr/>
        </p:nvGrpSpPr>
        <p:grpSpPr bwMode="auto">
          <a:xfrm>
            <a:off x="1331640" y="3837607"/>
            <a:ext cx="6019800" cy="1662113"/>
            <a:chOff x="480" y="912"/>
            <a:chExt cx="3792" cy="1047"/>
          </a:xfrm>
        </p:grpSpPr>
        <p:sp>
          <p:nvSpPr>
            <p:cNvPr id="13" name="Rectangle 3"/>
            <p:cNvSpPr>
              <a:spLocks noChangeArrowheads="1"/>
            </p:cNvSpPr>
            <p:nvPr/>
          </p:nvSpPr>
          <p:spPr bwMode="auto">
            <a:xfrm>
              <a:off x="1008" y="912"/>
              <a:ext cx="720" cy="336"/>
            </a:xfrm>
            <a:prstGeom prst="rect">
              <a:avLst/>
            </a:prstGeom>
            <a:solidFill>
              <a:srgbClr val="3333FF"/>
            </a:solidFill>
            <a:ln w="28575">
              <a:solidFill>
                <a:srgbClr val="FF6600"/>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a:ea typeface="宋体" charset="-122"/>
              </a:endParaRPr>
            </a:p>
          </p:txBody>
        </p:sp>
        <p:sp>
          <p:nvSpPr>
            <p:cNvPr id="15" name="Rectangle 4"/>
            <p:cNvSpPr>
              <a:spLocks noChangeArrowheads="1"/>
            </p:cNvSpPr>
            <p:nvPr/>
          </p:nvSpPr>
          <p:spPr bwMode="auto">
            <a:xfrm>
              <a:off x="2016" y="912"/>
              <a:ext cx="720" cy="336"/>
            </a:xfrm>
            <a:prstGeom prst="rect">
              <a:avLst/>
            </a:prstGeom>
            <a:solidFill>
              <a:srgbClr val="3333FF"/>
            </a:solidFill>
            <a:ln w="28575" algn="ctr">
              <a:solidFill>
                <a:srgbClr val="FF6600"/>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a:ea typeface="宋体" charset="-122"/>
              </a:endParaRPr>
            </a:p>
          </p:txBody>
        </p:sp>
        <p:sp>
          <p:nvSpPr>
            <p:cNvPr id="16" name="Rectangle 5"/>
            <p:cNvSpPr>
              <a:spLocks noChangeArrowheads="1"/>
            </p:cNvSpPr>
            <p:nvPr/>
          </p:nvSpPr>
          <p:spPr bwMode="auto">
            <a:xfrm>
              <a:off x="3024" y="912"/>
              <a:ext cx="720" cy="336"/>
            </a:xfrm>
            <a:prstGeom prst="rect">
              <a:avLst/>
            </a:prstGeom>
            <a:solidFill>
              <a:srgbClr val="3333FF"/>
            </a:solidFill>
            <a:ln w="28575" algn="ctr">
              <a:solidFill>
                <a:srgbClr val="FF6600"/>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a:ea typeface="宋体" charset="-122"/>
              </a:endParaRPr>
            </a:p>
          </p:txBody>
        </p:sp>
        <p:sp>
          <p:nvSpPr>
            <p:cNvPr id="17" name="Rectangle 6"/>
            <p:cNvSpPr>
              <a:spLocks noChangeArrowheads="1"/>
            </p:cNvSpPr>
            <p:nvPr/>
          </p:nvSpPr>
          <p:spPr bwMode="auto">
            <a:xfrm>
              <a:off x="2736" y="912"/>
              <a:ext cx="288" cy="336"/>
            </a:xfrm>
            <a:prstGeom prst="rect">
              <a:avLst/>
            </a:prstGeom>
            <a:solidFill>
              <a:srgbClr val="3333FF"/>
            </a:solidFill>
            <a:ln w="28575" algn="ctr">
              <a:solidFill>
                <a:srgbClr val="FF6600"/>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a:ea typeface="宋体" charset="-122"/>
              </a:endParaRPr>
            </a:p>
          </p:txBody>
        </p:sp>
        <p:sp>
          <p:nvSpPr>
            <p:cNvPr id="18" name="Rectangle 7"/>
            <p:cNvSpPr>
              <a:spLocks noChangeArrowheads="1"/>
            </p:cNvSpPr>
            <p:nvPr/>
          </p:nvSpPr>
          <p:spPr bwMode="auto">
            <a:xfrm>
              <a:off x="1728" y="912"/>
              <a:ext cx="288" cy="336"/>
            </a:xfrm>
            <a:prstGeom prst="rect">
              <a:avLst/>
            </a:prstGeom>
            <a:solidFill>
              <a:srgbClr val="3333FF"/>
            </a:solidFill>
            <a:ln w="28575" algn="ctr">
              <a:solidFill>
                <a:srgbClr val="FF6600"/>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a:ea typeface="宋体" charset="-122"/>
              </a:endParaRPr>
            </a:p>
          </p:txBody>
        </p:sp>
        <p:sp>
          <p:nvSpPr>
            <p:cNvPr id="19" name="Line 8"/>
            <p:cNvSpPr>
              <a:spLocks noChangeShapeType="1"/>
            </p:cNvSpPr>
            <p:nvPr/>
          </p:nvSpPr>
          <p:spPr bwMode="auto">
            <a:xfrm flipH="1">
              <a:off x="480" y="912"/>
              <a:ext cx="528" cy="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9"/>
            <p:cNvSpPr>
              <a:spLocks noChangeShapeType="1"/>
            </p:cNvSpPr>
            <p:nvPr/>
          </p:nvSpPr>
          <p:spPr bwMode="auto">
            <a:xfrm flipH="1">
              <a:off x="480" y="1248"/>
              <a:ext cx="528" cy="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0"/>
            <p:cNvSpPr>
              <a:spLocks noChangeShapeType="1"/>
            </p:cNvSpPr>
            <p:nvPr/>
          </p:nvSpPr>
          <p:spPr bwMode="auto">
            <a:xfrm flipH="1">
              <a:off x="3744" y="912"/>
              <a:ext cx="528" cy="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1"/>
            <p:cNvSpPr>
              <a:spLocks noChangeShapeType="1"/>
            </p:cNvSpPr>
            <p:nvPr/>
          </p:nvSpPr>
          <p:spPr bwMode="auto">
            <a:xfrm flipH="1">
              <a:off x="3744" y="1248"/>
              <a:ext cx="528" cy="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12"/>
            <p:cNvSpPr>
              <a:spLocks noChangeShapeType="1"/>
            </p:cNvSpPr>
            <p:nvPr/>
          </p:nvSpPr>
          <p:spPr bwMode="auto">
            <a:xfrm flipV="1">
              <a:off x="2880" y="1104"/>
              <a:ext cx="0" cy="432"/>
            </a:xfrm>
            <a:prstGeom prst="line">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13"/>
            <p:cNvSpPr>
              <a:spLocks noChangeShapeType="1"/>
            </p:cNvSpPr>
            <p:nvPr/>
          </p:nvSpPr>
          <p:spPr bwMode="auto">
            <a:xfrm flipV="1">
              <a:off x="2352" y="1104"/>
              <a:ext cx="0" cy="432"/>
            </a:xfrm>
            <a:prstGeom prst="line">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14"/>
            <p:cNvSpPr>
              <a:spLocks noChangeShapeType="1"/>
            </p:cNvSpPr>
            <p:nvPr/>
          </p:nvSpPr>
          <p:spPr bwMode="auto">
            <a:xfrm flipV="1">
              <a:off x="3360" y="1104"/>
              <a:ext cx="0" cy="432"/>
            </a:xfrm>
            <a:prstGeom prst="line">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Text Box 15" descr="瓦形"/>
            <p:cNvSpPr txBox="1">
              <a:spLocks noChangeArrowheads="1"/>
            </p:cNvSpPr>
            <p:nvPr/>
          </p:nvSpPr>
          <p:spPr bwMode="auto">
            <a:xfrm>
              <a:off x="1982" y="1632"/>
              <a:ext cx="199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800" b="1">
                  <a:solidFill>
                    <a:srgbClr val="000099"/>
                  </a:solidFill>
                  <a:latin typeface="Times New Roman" pitchFamily="18" charset="0"/>
                  <a:ea typeface="楷体_GB2312" pitchFamily="49" charset="-122"/>
                </a:rPr>
                <a:t>第</a:t>
              </a:r>
              <a:r>
                <a:rPr kumimoji="1" lang="en-US" altLang="zh-CN" sz="2800" b="1">
                  <a:solidFill>
                    <a:srgbClr val="000099"/>
                  </a:solidFill>
                  <a:latin typeface="Times New Roman" pitchFamily="18" charset="0"/>
                  <a:ea typeface="楷体_GB2312" pitchFamily="49" charset="-122"/>
                </a:rPr>
                <a:t>i</a:t>
              </a:r>
              <a:r>
                <a:rPr kumimoji="1" lang="zh-CN" altLang="en-US" sz="2800" b="1">
                  <a:solidFill>
                    <a:srgbClr val="000099"/>
                  </a:solidFill>
                  <a:latin typeface="Times New Roman" pitchFamily="18" charset="0"/>
                  <a:ea typeface="楷体_GB2312" pitchFamily="49" charset="-122"/>
                </a:rPr>
                <a:t>块 </a:t>
              </a:r>
              <a:r>
                <a:rPr kumimoji="1" lang="zh-CN" altLang="zh-CN" sz="2800" b="1">
                  <a:solidFill>
                    <a:srgbClr val="000099"/>
                  </a:solidFill>
                  <a:latin typeface="Times New Roman" pitchFamily="18" charset="0"/>
                  <a:ea typeface="楷体_GB2312" pitchFamily="49" charset="-122"/>
                </a:rPr>
                <a:t>间隙  第</a:t>
              </a:r>
              <a:r>
                <a:rPr kumimoji="1" lang="en-US" altLang="zh-CN" sz="2800" b="1">
                  <a:solidFill>
                    <a:srgbClr val="000099"/>
                  </a:solidFill>
                  <a:latin typeface="Times New Roman" pitchFamily="18" charset="0"/>
                  <a:ea typeface="楷体_GB2312" pitchFamily="49" charset="-122"/>
                </a:rPr>
                <a:t>i+1</a:t>
              </a:r>
              <a:r>
                <a:rPr kumimoji="1" lang="zh-CN" altLang="zh-CN" sz="2800" b="1">
                  <a:solidFill>
                    <a:srgbClr val="000099"/>
                  </a:solidFill>
                  <a:latin typeface="Times New Roman" pitchFamily="18" charset="0"/>
                  <a:ea typeface="楷体_GB2312" pitchFamily="49" charset="-122"/>
                </a:rPr>
                <a:t>块</a:t>
              </a:r>
              <a:endParaRPr kumimoji="1" lang="zh-CN" altLang="en-US" sz="2800" b="1">
                <a:solidFill>
                  <a:srgbClr val="000099"/>
                </a:solidFill>
                <a:latin typeface="Times New Roman" pitchFamily="18" charset="0"/>
                <a:ea typeface="楷体_GB2312" pitchFamily="49" charset="-122"/>
              </a:endParaRPr>
            </a:p>
          </p:txBody>
        </p:sp>
      </p:grpSp>
      <p:pic>
        <p:nvPicPr>
          <p:cNvPr id="84994" name="Picture 2" descr="https://timgsa.baidu.com/timg?image&amp;quality=80&amp;size=b9999_10000&amp;sec=1574743569174&amp;di=08421dcb87a84b91583a7e618aaca356&amp;imgtype=0&amp;src=http%3A%2F%2Fi2.sinaimg.cn%2FIT%2Fh%2F2008-08-30%2F5a63989078457ad14c134afde7222861.788973485899774"/>
          <p:cNvPicPr>
            <a:picLocks noChangeAspect="1" noChangeArrowheads="1"/>
          </p:cNvPicPr>
          <p:nvPr/>
        </p:nvPicPr>
        <p:blipFill>
          <a:blip r:embed="rId2"/>
          <a:srcRect/>
          <a:stretch>
            <a:fillRect/>
          </a:stretch>
        </p:blipFill>
        <p:spPr bwMode="auto">
          <a:xfrm>
            <a:off x="0" y="4459515"/>
            <a:ext cx="3548054" cy="2398485"/>
          </a:xfrm>
          <a:prstGeom prst="rect">
            <a:avLst/>
          </a:prstGeom>
          <a:noFill/>
        </p:spPr>
      </p:pic>
      <p:sp>
        <p:nvSpPr>
          <p:cNvPr id="4" name="灯片编号占位符 3">
            <a:extLst>
              <a:ext uri="{FF2B5EF4-FFF2-40B4-BE49-F238E27FC236}">
                <a16:creationId xmlns:a16="http://schemas.microsoft.com/office/drawing/2014/main" id="{BCB2B00C-3A1D-431C-8095-CDB19B14BBFA}"/>
              </a:ext>
            </a:extLst>
          </p:cNvPr>
          <p:cNvSpPr>
            <a:spLocks noGrp="1"/>
          </p:cNvSpPr>
          <p:nvPr>
            <p:ph type="sldNum" sz="quarter" idx="12"/>
          </p:nvPr>
        </p:nvSpPr>
        <p:spPr/>
        <p:txBody>
          <a:bodyPr/>
          <a:lstStyle/>
          <a:p>
            <a:fld id="{B10D5614-B734-4280-8F57-1D4947433C97}" type="slidenum">
              <a:rPr lang="en-US" smtClean="0"/>
              <a:pPr/>
              <a:t>31</a:t>
            </a:fld>
            <a:endParaRPr lang="en-US" dirty="0"/>
          </a:p>
        </p:txBody>
      </p:sp>
    </p:spTree>
    <p:extLst>
      <p:ext uri="{BB962C8B-B14F-4D97-AF65-F5344CB8AC3E}">
        <p14:creationId xmlns:p14="http://schemas.microsoft.com/office/powerpoint/2010/main" val="97459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文件的物理结构与存储设备</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30</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文件存储设备</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8" name="Rectangle 3"/>
          <p:cNvSpPr txBox="1">
            <a:spLocks/>
          </p:cNvSpPr>
          <p:nvPr/>
        </p:nvSpPr>
        <p:spPr>
          <a:xfrm>
            <a:off x="457200" y="1752600"/>
            <a:ext cx="5409226" cy="136181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ea typeface="黑体" pitchFamily="49" charset="-122"/>
              </a:rPr>
              <a:t>直接存取设备</a:t>
            </a:r>
          </a:p>
          <a:p>
            <a:pPr lvl="1">
              <a:lnSpc>
                <a:spcPct val="150000"/>
              </a:lnSpc>
              <a:spcBef>
                <a:spcPts val="0"/>
              </a:spcBef>
              <a:buFont typeface="Arial" panose="020B0604020202020204" pitchFamily="34" charset="0"/>
              <a:buChar char="•"/>
            </a:pPr>
            <a:r>
              <a:rPr lang="zh-CN" altLang="en-US" sz="1800" b="1" dirty="0">
                <a:solidFill>
                  <a:srgbClr val="000000"/>
                </a:solidFill>
                <a:ea typeface="黑体" pitchFamily="49" charset="-122"/>
              </a:rPr>
              <a:t>允许文件系统直接存取磁盘上的任意物理块</a:t>
            </a:r>
          </a:p>
          <a:p>
            <a:pPr lvl="1">
              <a:lnSpc>
                <a:spcPct val="150000"/>
              </a:lnSpc>
              <a:spcBef>
                <a:spcPts val="0"/>
              </a:spcBef>
              <a:buFont typeface="Arial" panose="020B0604020202020204" pitchFamily="34" charset="0"/>
              <a:buChar char="•"/>
            </a:pPr>
            <a:r>
              <a:rPr lang="zh-CN" altLang="en-US" sz="1800" b="1" dirty="0">
                <a:solidFill>
                  <a:srgbClr val="000000"/>
                </a:solidFill>
                <a:ea typeface="黑体" pitchFamily="49" charset="-122"/>
              </a:rPr>
              <a:t>典型设备：磁盘</a:t>
            </a:r>
          </a:p>
          <a:p>
            <a:pPr marL="457200" lvl="1" indent="0">
              <a:lnSpc>
                <a:spcPct val="150000"/>
              </a:lnSpc>
              <a:spcBef>
                <a:spcPts val="0"/>
              </a:spcBef>
              <a:buNone/>
            </a:pPr>
            <a:endParaRPr lang="en-US" altLang="zh-CN" sz="1800" b="1" dirty="0">
              <a:solidFill>
                <a:srgbClr val="000000"/>
              </a:solidFill>
              <a:ea typeface="黑体" pitchFamily="49" charset="-122"/>
            </a:endParaRPr>
          </a:p>
          <a:p>
            <a:pPr marL="457200" lvl="1" indent="0">
              <a:lnSpc>
                <a:spcPct val="150000"/>
              </a:lnSpc>
              <a:spcBef>
                <a:spcPts val="0"/>
              </a:spcBef>
              <a:buNone/>
            </a:pPr>
            <a:endParaRPr lang="zh-CN" altLang="en-US" sz="1800" b="1" dirty="0">
              <a:solidFill>
                <a:srgbClr val="000000"/>
              </a:solidFill>
              <a:ea typeface="黑体" pitchFamily="49" charset="-122"/>
            </a:endParaRPr>
          </a:p>
          <a:p>
            <a:pPr>
              <a:lnSpc>
                <a:spcPct val="150000"/>
              </a:lnSpc>
              <a:spcBef>
                <a:spcPts val="0"/>
              </a:spcBef>
              <a:buFont typeface="Arial" charset="0"/>
              <a:buChar char="•"/>
            </a:pPr>
            <a:endParaRPr lang="zh-CN" altLang="en-US" sz="1800" b="1" dirty="0">
              <a:solidFill>
                <a:srgbClr val="000000"/>
              </a:solidFill>
              <a:ea typeface="黑体" pitchFamily="49" charset="-122"/>
            </a:endParaRPr>
          </a:p>
        </p:txBody>
      </p:sp>
      <p:grpSp>
        <p:nvGrpSpPr>
          <p:cNvPr id="27" name="Group 2"/>
          <p:cNvGrpSpPr>
            <a:grpSpLocks/>
          </p:cNvGrpSpPr>
          <p:nvPr/>
        </p:nvGrpSpPr>
        <p:grpSpPr bwMode="auto">
          <a:xfrm>
            <a:off x="700559" y="3590385"/>
            <a:ext cx="3297203" cy="2921629"/>
            <a:chOff x="1563" y="690"/>
            <a:chExt cx="3269" cy="2931"/>
          </a:xfrm>
        </p:grpSpPr>
        <p:sp>
          <p:nvSpPr>
            <p:cNvPr id="28" name="Oval 3"/>
            <p:cNvSpPr>
              <a:spLocks noChangeArrowheads="1"/>
            </p:cNvSpPr>
            <p:nvPr/>
          </p:nvSpPr>
          <p:spPr bwMode="auto">
            <a:xfrm>
              <a:off x="1676" y="690"/>
              <a:ext cx="2299" cy="2208"/>
            </a:xfrm>
            <a:prstGeom prst="ellipse">
              <a:avLst/>
            </a:prstGeom>
            <a:solidFill>
              <a:srgbClr val="3333FF"/>
            </a:solidFill>
            <a:ln w="28575">
              <a:solidFill>
                <a:srgbClr val="FFFF00"/>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sz="1400">
                <a:ea typeface="宋体" charset="-122"/>
              </a:endParaRPr>
            </a:p>
          </p:txBody>
        </p:sp>
        <p:sp>
          <p:nvSpPr>
            <p:cNvPr id="29" name="Oval 4"/>
            <p:cNvSpPr>
              <a:spLocks noChangeArrowheads="1"/>
            </p:cNvSpPr>
            <p:nvPr/>
          </p:nvSpPr>
          <p:spPr bwMode="auto">
            <a:xfrm>
              <a:off x="1934" y="978"/>
              <a:ext cx="1784" cy="1680"/>
            </a:xfrm>
            <a:prstGeom prst="ellipse">
              <a:avLst/>
            </a:prstGeom>
            <a:solidFill>
              <a:srgbClr val="3333FF"/>
            </a:solidFill>
            <a:ln w="28575">
              <a:solidFill>
                <a:srgbClr val="FFFF00"/>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sz="1400">
                <a:ea typeface="宋体" charset="-122"/>
              </a:endParaRPr>
            </a:p>
          </p:txBody>
        </p:sp>
        <p:sp>
          <p:nvSpPr>
            <p:cNvPr id="30" name="Oval 5"/>
            <p:cNvSpPr>
              <a:spLocks noChangeArrowheads="1"/>
            </p:cNvSpPr>
            <p:nvPr/>
          </p:nvSpPr>
          <p:spPr bwMode="auto">
            <a:xfrm>
              <a:off x="2206" y="1218"/>
              <a:ext cx="1270" cy="1248"/>
            </a:xfrm>
            <a:prstGeom prst="ellipse">
              <a:avLst/>
            </a:prstGeom>
            <a:solidFill>
              <a:srgbClr val="3333FF"/>
            </a:solidFill>
            <a:ln w="28575">
              <a:solidFill>
                <a:srgbClr val="FFFF00"/>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sz="1400">
                <a:ea typeface="宋体" charset="-122"/>
              </a:endParaRPr>
            </a:p>
          </p:txBody>
        </p:sp>
        <p:sp>
          <p:nvSpPr>
            <p:cNvPr id="31" name="Oval 6"/>
            <p:cNvSpPr>
              <a:spLocks noChangeArrowheads="1"/>
            </p:cNvSpPr>
            <p:nvPr/>
          </p:nvSpPr>
          <p:spPr bwMode="auto">
            <a:xfrm>
              <a:off x="2388" y="1410"/>
              <a:ext cx="861" cy="816"/>
            </a:xfrm>
            <a:prstGeom prst="ellipse">
              <a:avLst/>
            </a:prstGeom>
            <a:solidFill>
              <a:srgbClr val="3333FF"/>
            </a:solidFill>
            <a:ln w="28575">
              <a:solidFill>
                <a:srgbClr val="FFFF00"/>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sz="1400">
                <a:ea typeface="宋体" charset="-122"/>
              </a:endParaRPr>
            </a:p>
          </p:txBody>
        </p:sp>
        <p:sp>
          <p:nvSpPr>
            <p:cNvPr id="32" name="Line 7"/>
            <p:cNvSpPr>
              <a:spLocks noChangeShapeType="1"/>
            </p:cNvSpPr>
            <p:nvPr/>
          </p:nvSpPr>
          <p:spPr bwMode="auto">
            <a:xfrm flipV="1">
              <a:off x="2796" y="1095"/>
              <a:ext cx="1000" cy="68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33" name="Line 8"/>
            <p:cNvSpPr>
              <a:spLocks noChangeShapeType="1"/>
            </p:cNvSpPr>
            <p:nvPr/>
          </p:nvSpPr>
          <p:spPr bwMode="auto">
            <a:xfrm>
              <a:off x="2796" y="1820"/>
              <a:ext cx="1136" cy="406"/>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34" name="Line 9"/>
            <p:cNvSpPr>
              <a:spLocks noChangeShapeType="1"/>
            </p:cNvSpPr>
            <p:nvPr/>
          </p:nvSpPr>
          <p:spPr bwMode="auto">
            <a:xfrm>
              <a:off x="2796" y="1775"/>
              <a:ext cx="128" cy="1123"/>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35" name="Line 10"/>
            <p:cNvSpPr>
              <a:spLocks noChangeShapeType="1"/>
            </p:cNvSpPr>
            <p:nvPr/>
          </p:nvSpPr>
          <p:spPr bwMode="auto">
            <a:xfrm flipH="1">
              <a:off x="1820" y="1820"/>
              <a:ext cx="976" cy="50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36" name="Line 11"/>
            <p:cNvSpPr>
              <a:spLocks noChangeShapeType="1"/>
            </p:cNvSpPr>
            <p:nvPr/>
          </p:nvSpPr>
          <p:spPr bwMode="auto">
            <a:xfrm flipH="1" flipV="1">
              <a:off x="2636" y="738"/>
              <a:ext cx="160" cy="1037"/>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37" name="Line 12"/>
            <p:cNvSpPr>
              <a:spLocks noChangeShapeType="1"/>
            </p:cNvSpPr>
            <p:nvPr/>
          </p:nvSpPr>
          <p:spPr bwMode="auto">
            <a:xfrm flipH="1" flipV="1">
              <a:off x="1772" y="1314"/>
              <a:ext cx="978" cy="506"/>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38" name="Line 13"/>
            <p:cNvSpPr>
              <a:spLocks noChangeShapeType="1"/>
            </p:cNvSpPr>
            <p:nvPr/>
          </p:nvSpPr>
          <p:spPr bwMode="auto">
            <a:xfrm flipV="1">
              <a:off x="1868" y="2514"/>
              <a:ext cx="528" cy="768"/>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39" name="Text Box 14" descr="瓦形"/>
            <p:cNvSpPr txBox="1">
              <a:spLocks noChangeArrowheads="1"/>
            </p:cNvSpPr>
            <p:nvPr/>
          </p:nvSpPr>
          <p:spPr bwMode="auto">
            <a:xfrm>
              <a:off x="1563" y="3312"/>
              <a:ext cx="539"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1400" b="1" dirty="0">
                  <a:solidFill>
                    <a:srgbClr val="000099"/>
                  </a:solidFill>
                  <a:latin typeface="Times New Roman" pitchFamily="18" charset="0"/>
                  <a:ea typeface="楷体_GB2312" pitchFamily="49" charset="-122"/>
                </a:rPr>
                <a:t>磁道</a:t>
              </a:r>
            </a:p>
          </p:txBody>
        </p:sp>
        <p:sp>
          <p:nvSpPr>
            <p:cNvPr id="40" name="Text Box 15" descr="瓦形"/>
            <p:cNvSpPr txBox="1">
              <a:spLocks noChangeArrowheads="1"/>
            </p:cNvSpPr>
            <p:nvPr/>
          </p:nvSpPr>
          <p:spPr bwMode="auto">
            <a:xfrm>
              <a:off x="4293" y="1440"/>
              <a:ext cx="539"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1400" b="1">
                  <a:solidFill>
                    <a:srgbClr val="000099"/>
                  </a:solidFill>
                  <a:latin typeface="Times New Roman" pitchFamily="18" charset="0"/>
                  <a:ea typeface="楷体_GB2312" pitchFamily="49" charset="-122"/>
                </a:rPr>
                <a:t>扇区</a:t>
              </a:r>
            </a:p>
          </p:txBody>
        </p:sp>
        <p:sp>
          <p:nvSpPr>
            <p:cNvPr id="41" name="AutoShape 16" descr="瓦形"/>
            <p:cNvSpPr>
              <a:spLocks/>
            </p:cNvSpPr>
            <p:nvPr/>
          </p:nvSpPr>
          <p:spPr bwMode="auto">
            <a:xfrm rot="-507402">
              <a:off x="3930" y="1095"/>
              <a:ext cx="317" cy="1088"/>
            </a:xfrm>
            <a:prstGeom prst="rightBrace">
              <a:avLst>
                <a:gd name="adj1" fmla="val 28601"/>
                <a:gd name="adj2" fmla="val 50000"/>
              </a:avLst>
            </a:pr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sz="1400">
                <a:ea typeface="宋体" charset="-122"/>
              </a:endParaRPr>
            </a:p>
          </p:txBody>
        </p:sp>
      </p:grpSp>
      <p:grpSp>
        <p:nvGrpSpPr>
          <p:cNvPr id="42" name="组合 41"/>
          <p:cNvGrpSpPr/>
          <p:nvPr/>
        </p:nvGrpSpPr>
        <p:grpSpPr>
          <a:xfrm>
            <a:off x="5274070" y="2636156"/>
            <a:ext cx="3668713" cy="4054658"/>
            <a:chOff x="844550" y="457200"/>
            <a:chExt cx="7472363" cy="5814227"/>
          </a:xfrm>
        </p:grpSpPr>
        <p:sp>
          <p:nvSpPr>
            <p:cNvPr id="43" name="Oval 2"/>
            <p:cNvSpPr>
              <a:spLocks noChangeArrowheads="1"/>
            </p:cNvSpPr>
            <p:nvPr/>
          </p:nvSpPr>
          <p:spPr bwMode="auto">
            <a:xfrm>
              <a:off x="2286000" y="1066800"/>
              <a:ext cx="2895600" cy="1066800"/>
            </a:xfrm>
            <a:prstGeom prst="ellipse">
              <a:avLst/>
            </a:prstGeom>
            <a:solidFill>
              <a:srgbClr val="3333FF"/>
            </a:solidFill>
            <a:ln w="28575">
              <a:solidFill>
                <a:srgbClr val="FFFF00"/>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kumimoji="1" lang="zh-CN" altLang="en-US" sz="1400">
                <a:solidFill>
                  <a:srgbClr val="FFFF00"/>
                </a:solidFill>
                <a:latin typeface="Times New Roman" pitchFamily="18" charset="0"/>
                <a:ea typeface="宋体" charset="-122"/>
              </a:endParaRPr>
            </a:p>
          </p:txBody>
        </p:sp>
        <p:sp>
          <p:nvSpPr>
            <p:cNvPr id="44" name="Oval 3"/>
            <p:cNvSpPr>
              <a:spLocks noChangeArrowheads="1"/>
            </p:cNvSpPr>
            <p:nvPr/>
          </p:nvSpPr>
          <p:spPr bwMode="auto">
            <a:xfrm>
              <a:off x="2286000" y="2667000"/>
              <a:ext cx="2895600" cy="1066800"/>
            </a:xfrm>
            <a:prstGeom prst="ellipse">
              <a:avLst/>
            </a:prstGeom>
            <a:solidFill>
              <a:srgbClr val="3333FF"/>
            </a:solidFill>
            <a:ln w="28575">
              <a:solidFill>
                <a:srgbClr val="FFFF00"/>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kumimoji="1" lang="zh-CN" altLang="en-US" sz="1400">
                <a:solidFill>
                  <a:srgbClr val="FFFF00"/>
                </a:solidFill>
                <a:latin typeface="Times New Roman" pitchFamily="18" charset="0"/>
                <a:ea typeface="宋体" charset="-122"/>
              </a:endParaRPr>
            </a:p>
          </p:txBody>
        </p:sp>
        <p:sp>
          <p:nvSpPr>
            <p:cNvPr id="45" name="Oval 4"/>
            <p:cNvSpPr>
              <a:spLocks noChangeArrowheads="1"/>
            </p:cNvSpPr>
            <p:nvPr/>
          </p:nvSpPr>
          <p:spPr bwMode="auto">
            <a:xfrm>
              <a:off x="2286000" y="4343400"/>
              <a:ext cx="2895600" cy="1066800"/>
            </a:xfrm>
            <a:prstGeom prst="ellipse">
              <a:avLst/>
            </a:prstGeom>
            <a:solidFill>
              <a:srgbClr val="3333FF"/>
            </a:solidFill>
            <a:ln w="28575">
              <a:solidFill>
                <a:srgbClr val="FFFF00"/>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kumimoji="1" lang="zh-CN" altLang="en-US" sz="1400">
                <a:solidFill>
                  <a:srgbClr val="FFFF00"/>
                </a:solidFill>
                <a:latin typeface="Times New Roman" pitchFamily="18" charset="0"/>
                <a:ea typeface="宋体" charset="-122"/>
              </a:endParaRPr>
            </a:p>
          </p:txBody>
        </p:sp>
        <p:sp>
          <p:nvSpPr>
            <p:cNvPr id="46" name="Line 5"/>
            <p:cNvSpPr>
              <a:spLocks noChangeShapeType="1"/>
            </p:cNvSpPr>
            <p:nvPr/>
          </p:nvSpPr>
          <p:spPr bwMode="auto">
            <a:xfrm>
              <a:off x="3733800" y="457200"/>
              <a:ext cx="0" cy="579120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47" name="Line 6"/>
            <p:cNvSpPr>
              <a:spLocks noChangeShapeType="1"/>
            </p:cNvSpPr>
            <p:nvPr/>
          </p:nvSpPr>
          <p:spPr bwMode="auto">
            <a:xfrm>
              <a:off x="6248400" y="533400"/>
              <a:ext cx="0" cy="556260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48" name="Line 7"/>
            <p:cNvSpPr>
              <a:spLocks noChangeShapeType="1"/>
            </p:cNvSpPr>
            <p:nvPr/>
          </p:nvSpPr>
          <p:spPr bwMode="auto">
            <a:xfrm>
              <a:off x="6324600" y="533400"/>
              <a:ext cx="0" cy="556260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49" name="Line 8"/>
            <p:cNvSpPr>
              <a:spLocks noChangeShapeType="1"/>
            </p:cNvSpPr>
            <p:nvPr/>
          </p:nvSpPr>
          <p:spPr bwMode="auto">
            <a:xfrm>
              <a:off x="6400800" y="533400"/>
              <a:ext cx="0" cy="556260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 name="Line 9"/>
            <p:cNvSpPr>
              <a:spLocks noChangeShapeType="1"/>
            </p:cNvSpPr>
            <p:nvPr/>
          </p:nvSpPr>
          <p:spPr bwMode="auto">
            <a:xfrm flipH="1">
              <a:off x="4114800" y="1219200"/>
              <a:ext cx="2057400"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1" name="Line 10"/>
            <p:cNvSpPr>
              <a:spLocks noChangeShapeType="1"/>
            </p:cNvSpPr>
            <p:nvPr/>
          </p:nvSpPr>
          <p:spPr bwMode="auto">
            <a:xfrm flipH="1">
              <a:off x="4114800" y="2286000"/>
              <a:ext cx="2057400"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2" name="Line 11"/>
            <p:cNvSpPr>
              <a:spLocks noChangeShapeType="1"/>
            </p:cNvSpPr>
            <p:nvPr/>
          </p:nvSpPr>
          <p:spPr bwMode="auto">
            <a:xfrm flipV="1">
              <a:off x="4114800" y="2133600"/>
              <a:ext cx="0" cy="15240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p>
          </p:txBody>
        </p:sp>
        <p:grpSp>
          <p:nvGrpSpPr>
            <p:cNvPr id="53" name="Group 12"/>
            <p:cNvGrpSpPr>
              <a:grpSpLocks/>
            </p:cNvGrpSpPr>
            <p:nvPr/>
          </p:nvGrpSpPr>
          <p:grpSpPr bwMode="auto">
            <a:xfrm>
              <a:off x="2743200" y="2819400"/>
              <a:ext cx="1905000" cy="762000"/>
              <a:chOff x="144" y="576"/>
              <a:chExt cx="1056" cy="672"/>
            </a:xfrm>
          </p:grpSpPr>
          <p:sp>
            <p:nvSpPr>
              <p:cNvPr id="96" name="Oval 13" descr="瓦形"/>
              <p:cNvSpPr>
                <a:spLocks noChangeArrowheads="1"/>
              </p:cNvSpPr>
              <p:nvPr/>
            </p:nvSpPr>
            <p:spPr bwMode="auto">
              <a:xfrm>
                <a:off x="144" y="576"/>
                <a:ext cx="1056" cy="672"/>
              </a:xfrm>
              <a:prstGeom prst="ellipse">
                <a:avLst/>
              </a:prstGeom>
              <a:pattFill prst="shingle">
                <a:fgClr>
                  <a:srgbClr val="0000D0"/>
                </a:fgClr>
                <a:bgClr>
                  <a:srgbClr val="000022"/>
                </a:bgClr>
              </a:pattFill>
              <a:ln w="28575">
                <a:solidFill>
                  <a:srgbClr val="FFFF00"/>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sz="1400">
                  <a:ea typeface="宋体" charset="-122"/>
                </a:endParaRPr>
              </a:p>
            </p:txBody>
          </p:sp>
          <p:sp>
            <p:nvSpPr>
              <p:cNvPr id="97" name="Oval 14" descr="瓦形"/>
              <p:cNvSpPr>
                <a:spLocks noChangeArrowheads="1"/>
              </p:cNvSpPr>
              <p:nvPr/>
            </p:nvSpPr>
            <p:spPr bwMode="auto">
              <a:xfrm>
                <a:off x="288" y="672"/>
                <a:ext cx="768" cy="480"/>
              </a:xfrm>
              <a:prstGeom prst="ellipse">
                <a:avLst/>
              </a:prstGeom>
              <a:pattFill prst="shingle">
                <a:fgClr>
                  <a:srgbClr val="0000D0"/>
                </a:fgClr>
                <a:bgClr>
                  <a:srgbClr val="000022"/>
                </a:bgClr>
              </a:pattFill>
              <a:ln w="28575">
                <a:solidFill>
                  <a:srgbClr val="FFFF00"/>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sz="1400">
                  <a:ea typeface="宋体" charset="-122"/>
                </a:endParaRPr>
              </a:p>
            </p:txBody>
          </p:sp>
        </p:grpSp>
        <p:grpSp>
          <p:nvGrpSpPr>
            <p:cNvPr id="54" name="Group 15"/>
            <p:cNvGrpSpPr>
              <a:grpSpLocks/>
            </p:cNvGrpSpPr>
            <p:nvPr/>
          </p:nvGrpSpPr>
          <p:grpSpPr bwMode="auto">
            <a:xfrm>
              <a:off x="2743200" y="1219200"/>
              <a:ext cx="1905000" cy="762000"/>
              <a:chOff x="144" y="576"/>
              <a:chExt cx="1056" cy="672"/>
            </a:xfrm>
          </p:grpSpPr>
          <p:sp>
            <p:nvSpPr>
              <p:cNvPr id="94" name="Oval 16" descr="瓦形"/>
              <p:cNvSpPr>
                <a:spLocks noChangeArrowheads="1"/>
              </p:cNvSpPr>
              <p:nvPr/>
            </p:nvSpPr>
            <p:spPr bwMode="auto">
              <a:xfrm>
                <a:off x="144" y="576"/>
                <a:ext cx="1056" cy="672"/>
              </a:xfrm>
              <a:prstGeom prst="ellipse">
                <a:avLst/>
              </a:prstGeom>
              <a:pattFill prst="shingle">
                <a:fgClr>
                  <a:srgbClr val="0000D0"/>
                </a:fgClr>
                <a:bgClr>
                  <a:srgbClr val="000022"/>
                </a:bgClr>
              </a:pattFill>
              <a:ln w="28575">
                <a:solidFill>
                  <a:srgbClr val="FFFF00"/>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sz="1400">
                  <a:ea typeface="宋体" charset="-122"/>
                </a:endParaRPr>
              </a:p>
            </p:txBody>
          </p:sp>
          <p:sp>
            <p:nvSpPr>
              <p:cNvPr id="95" name="Oval 17" descr="瓦形"/>
              <p:cNvSpPr>
                <a:spLocks noChangeArrowheads="1"/>
              </p:cNvSpPr>
              <p:nvPr/>
            </p:nvSpPr>
            <p:spPr bwMode="auto">
              <a:xfrm>
                <a:off x="288" y="672"/>
                <a:ext cx="768" cy="480"/>
              </a:xfrm>
              <a:prstGeom prst="ellipse">
                <a:avLst/>
              </a:prstGeom>
              <a:pattFill prst="shingle">
                <a:fgClr>
                  <a:srgbClr val="0000D0"/>
                </a:fgClr>
                <a:bgClr>
                  <a:srgbClr val="000022"/>
                </a:bgClr>
              </a:pattFill>
              <a:ln w="28575">
                <a:solidFill>
                  <a:srgbClr val="FFFF00"/>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sz="1400">
                  <a:ea typeface="宋体" charset="-122"/>
                </a:endParaRPr>
              </a:p>
            </p:txBody>
          </p:sp>
        </p:grpSp>
        <p:grpSp>
          <p:nvGrpSpPr>
            <p:cNvPr id="55" name="Group 18"/>
            <p:cNvGrpSpPr>
              <a:grpSpLocks/>
            </p:cNvGrpSpPr>
            <p:nvPr/>
          </p:nvGrpSpPr>
          <p:grpSpPr bwMode="auto">
            <a:xfrm>
              <a:off x="2743200" y="4495800"/>
              <a:ext cx="1905000" cy="762000"/>
              <a:chOff x="144" y="576"/>
              <a:chExt cx="1056" cy="672"/>
            </a:xfrm>
          </p:grpSpPr>
          <p:sp>
            <p:nvSpPr>
              <p:cNvPr id="92" name="Oval 19" descr="瓦形"/>
              <p:cNvSpPr>
                <a:spLocks noChangeArrowheads="1"/>
              </p:cNvSpPr>
              <p:nvPr/>
            </p:nvSpPr>
            <p:spPr bwMode="auto">
              <a:xfrm>
                <a:off x="144" y="576"/>
                <a:ext cx="1056" cy="672"/>
              </a:xfrm>
              <a:prstGeom prst="ellipse">
                <a:avLst/>
              </a:prstGeom>
              <a:pattFill prst="shingle">
                <a:fgClr>
                  <a:srgbClr val="0000D0"/>
                </a:fgClr>
                <a:bgClr>
                  <a:srgbClr val="000022"/>
                </a:bgClr>
              </a:pattFill>
              <a:ln w="28575">
                <a:solidFill>
                  <a:srgbClr val="FFFF00"/>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sz="1400">
                  <a:ea typeface="宋体" charset="-122"/>
                </a:endParaRPr>
              </a:p>
            </p:txBody>
          </p:sp>
          <p:sp>
            <p:nvSpPr>
              <p:cNvPr id="93" name="Oval 20" descr="瓦形"/>
              <p:cNvSpPr>
                <a:spLocks noChangeArrowheads="1"/>
              </p:cNvSpPr>
              <p:nvPr/>
            </p:nvSpPr>
            <p:spPr bwMode="auto">
              <a:xfrm>
                <a:off x="288" y="672"/>
                <a:ext cx="768" cy="480"/>
              </a:xfrm>
              <a:prstGeom prst="ellipse">
                <a:avLst/>
              </a:prstGeom>
              <a:pattFill prst="shingle">
                <a:fgClr>
                  <a:srgbClr val="0000D0"/>
                </a:fgClr>
                <a:bgClr>
                  <a:srgbClr val="000022"/>
                </a:bgClr>
              </a:pattFill>
              <a:ln w="28575">
                <a:solidFill>
                  <a:srgbClr val="FFFF00"/>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sz="1400">
                  <a:ea typeface="宋体" charset="-122"/>
                </a:endParaRPr>
              </a:p>
            </p:txBody>
          </p:sp>
        </p:grpSp>
        <p:sp>
          <p:nvSpPr>
            <p:cNvPr id="56" name="Line 21"/>
            <p:cNvSpPr>
              <a:spLocks noChangeShapeType="1"/>
            </p:cNvSpPr>
            <p:nvPr/>
          </p:nvSpPr>
          <p:spPr bwMode="auto">
            <a:xfrm>
              <a:off x="4114800" y="1219200"/>
              <a:ext cx="0" cy="22860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7" name="Line 22"/>
            <p:cNvSpPr>
              <a:spLocks noChangeShapeType="1"/>
            </p:cNvSpPr>
            <p:nvPr/>
          </p:nvSpPr>
          <p:spPr bwMode="auto">
            <a:xfrm flipH="1">
              <a:off x="4114800" y="2743200"/>
              <a:ext cx="2057400"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8" name="Line 23"/>
            <p:cNvSpPr>
              <a:spLocks noChangeShapeType="1"/>
            </p:cNvSpPr>
            <p:nvPr/>
          </p:nvSpPr>
          <p:spPr bwMode="auto">
            <a:xfrm>
              <a:off x="4114800" y="2743200"/>
              <a:ext cx="0" cy="22860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9" name="Line 24"/>
            <p:cNvSpPr>
              <a:spLocks noChangeShapeType="1"/>
            </p:cNvSpPr>
            <p:nvPr/>
          </p:nvSpPr>
          <p:spPr bwMode="auto">
            <a:xfrm flipH="1">
              <a:off x="4114800" y="4495800"/>
              <a:ext cx="2057400"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60" name="Line 25"/>
            <p:cNvSpPr>
              <a:spLocks noChangeShapeType="1"/>
            </p:cNvSpPr>
            <p:nvPr/>
          </p:nvSpPr>
          <p:spPr bwMode="auto">
            <a:xfrm>
              <a:off x="4114800" y="4495800"/>
              <a:ext cx="0" cy="22860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61" name="Line 26"/>
            <p:cNvSpPr>
              <a:spLocks noChangeShapeType="1"/>
            </p:cNvSpPr>
            <p:nvPr/>
          </p:nvSpPr>
          <p:spPr bwMode="auto">
            <a:xfrm flipH="1">
              <a:off x="4114800" y="3886200"/>
              <a:ext cx="2057400"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62" name="Line 27"/>
            <p:cNvSpPr>
              <a:spLocks noChangeShapeType="1"/>
            </p:cNvSpPr>
            <p:nvPr/>
          </p:nvSpPr>
          <p:spPr bwMode="auto">
            <a:xfrm flipV="1">
              <a:off x="4114800" y="3733800"/>
              <a:ext cx="0" cy="15240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63" name="Line 28"/>
            <p:cNvSpPr>
              <a:spLocks noChangeShapeType="1"/>
            </p:cNvSpPr>
            <p:nvPr/>
          </p:nvSpPr>
          <p:spPr bwMode="auto">
            <a:xfrm flipH="1">
              <a:off x="4114800" y="5562600"/>
              <a:ext cx="2057400"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64" name="Line 29"/>
            <p:cNvSpPr>
              <a:spLocks noChangeShapeType="1"/>
            </p:cNvSpPr>
            <p:nvPr/>
          </p:nvSpPr>
          <p:spPr bwMode="auto">
            <a:xfrm flipV="1">
              <a:off x="4114800" y="5410200"/>
              <a:ext cx="0" cy="15240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65" name="Line 30"/>
            <p:cNvSpPr>
              <a:spLocks noChangeShapeType="1"/>
            </p:cNvSpPr>
            <p:nvPr/>
          </p:nvSpPr>
          <p:spPr bwMode="auto">
            <a:xfrm>
              <a:off x="3733800" y="1143000"/>
              <a:ext cx="0" cy="38100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66" name="Line 31"/>
            <p:cNvSpPr>
              <a:spLocks noChangeShapeType="1"/>
            </p:cNvSpPr>
            <p:nvPr/>
          </p:nvSpPr>
          <p:spPr bwMode="auto">
            <a:xfrm>
              <a:off x="3733800" y="2743200"/>
              <a:ext cx="0" cy="38100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67" name="Line 32"/>
            <p:cNvSpPr>
              <a:spLocks noChangeShapeType="1"/>
            </p:cNvSpPr>
            <p:nvPr/>
          </p:nvSpPr>
          <p:spPr bwMode="auto">
            <a:xfrm>
              <a:off x="3733800" y="4419600"/>
              <a:ext cx="0" cy="38100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68" name="Line 33"/>
            <p:cNvSpPr>
              <a:spLocks noChangeShapeType="1"/>
            </p:cNvSpPr>
            <p:nvPr/>
          </p:nvSpPr>
          <p:spPr bwMode="auto">
            <a:xfrm flipH="1">
              <a:off x="2743200" y="1600200"/>
              <a:ext cx="228600"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69" name="Line 34"/>
            <p:cNvSpPr>
              <a:spLocks noChangeShapeType="1"/>
            </p:cNvSpPr>
            <p:nvPr/>
          </p:nvSpPr>
          <p:spPr bwMode="auto">
            <a:xfrm flipH="1">
              <a:off x="2971800" y="1752600"/>
              <a:ext cx="152400" cy="7620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0" name="Line 35"/>
            <p:cNvSpPr>
              <a:spLocks noChangeShapeType="1"/>
            </p:cNvSpPr>
            <p:nvPr/>
          </p:nvSpPr>
          <p:spPr bwMode="auto">
            <a:xfrm flipH="1" flipV="1">
              <a:off x="2895600" y="1371600"/>
              <a:ext cx="152400" cy="7620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1" name="Line 36"/>
            <p:cNvSpPr>
              <a:spLocks noChangeShapeType="1"/>
            </p:cNvSpPr>
            <p:nvPr/>
          </p:nvSpPr>
          <p:spPr bwMode="auto">
            <a:xfrm flipH="1" flipV="1">
              <a:off x="3200400" y="1295400"/>
              <a:ext cx="76200" cy="7620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2" name="Line 37"/>
            <p:cNvSpPr>
              <a:spLocks noChangeShapeType="1"/>
            </p:cNvSpPr>
            <p:nvPr/>
          </p:nvSpPr>
          <p:spPr bwMode="auto">
            <a:xfrm flipH="1">
              <a:off x="3200400" y="1828800"/>
              <a:ext cx="76200" cy="7620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3" name="Line 38"/>
            <p:cNvSpPr>
              <a:spLocks noChangeShapeType="1"/>
            </p:cNvSpPr>
            <p:nvPr/>
          </p:nvSpPr>
          <p:spPr bwMode="auto">
            <a:xfrm>
              <a:off x="3429000" y="1828800"/>
              <a:ext cx="0" cy="15240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4" name="Line 39"/>
            <p:cNvSpPr>
              <a:spLocks noChangeShapeType="1"/>
            </p:cNvSpPr>
            <p:nvPr/>
          </p:nvSpPr>
          <p:spPr bwMode="auto">
            <a:xfrm>
              <a:off x="3657600" y="1905000"/>
              <a:ext cx="0" cy="7620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5" name="Line 40"/>
            <p:cNvSpPr>
              <a:spLocks noChangeShapeType="1"/>
            </p:cNvSpPr>
            <p:nvPr/>
          </p:nvSpPr>
          <p:spPr bwMode="auto">
            <a:xfrm>
              <a:off x="3810000" y="1905000"/>
              <a:ext cx="0"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6" name="Line 41"/>
            <p:cNvSpPr>
              <a:spLocks noChangeShapeType="1"/>
            </p:cNvSpPr>
            <p:nvPr/>
          </p:nvSpPr>
          <p:spPr bwMode="auto">
            <a:xfrm>
              <a:off x="3886200" y="1828800"/>
              <a:ext cx="0" cy="15240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7" name="Line 42"/>
            <p:cNvSpPr>
              <a:spLocks noChangeShapeType="1"/>
            </p:cNvSpPr>
            <p:nvPr/>
          </p:nvSpPr>
          <p:spPr bwMode="auto">
            <a:xfrm>
              <a:off x="4038600" y="1828800"/>
              <a:ext cx="152400" cy="7620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8" name="Line 43"/>
            <p:cNvSpPr>
              <a:spLocks noChangeShapeType="1"/>
            </p:cNvSpPr>
            <p:nvPr/>
          </p:nvSpPr>
          <p:spPr bwMode="auto">
            <a:xfrm>
              <a:off x="4343400" y="1752600"/>
              <a:ext cx="152400" cy="7620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9" name="Line 44"/>
            <p:cNvSpPr>
              <a:spLocks noChangeShapeType="1"/>
            </p:cNvSpPr>
            <p:nvPr/>
          </p:nvSpPr>
          <p:spPr bwMode="auto">
            <a:xfrm>
              <a:off x="4419600" y="1600200"/>
              <a:ext cx="228600"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80" name="Line 45"/>
            <p:cNvSpPr>
              <a:spLocks noChangeShapeType="1"/>
            </p:cNvSpPr>
            <p:nvPr/>
          </p:nvSpPr>
          <p:spPr bwMode="auto">
            <a:xfrm flipV="1">
              <a:off x="4267200" y="1295400"/>
              <a:ext cx="76200" cy="15240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81" name="Line 46"/>
            <p:cNvSpPr>
              <a:spLocks noChangeShapeType="1"/>
            </p:cNvSpPr>
            <p:nvPr/>
          </p:nvSpPr>
          <p:spPr bwMode="auto">
            <a:xfrm>
              <a:off x="3429000" y="1219200"/>
              <a:ext cx="76200" cy="7620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82" name="Line 47"/>
            <p:cNvSpPr>
              <a:spLocks noChangeShapeType="1"/>
            </p:cNvSpPr>
            <p:nvPr/>
          </p:nvSpPr>
          <p:spPr bwMode="auto">
            <a:xfrm>
              <a:off x="3810000" y="1219200"/>
              <a:ext cx="0" cy="7620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83" name="Line 48"/>
            <p:cNvSpPr>
              <a:spLocks noChangeShapeType="1"/>
            </p:cNvSpPr>
            <p:nvPr/>
          </p:nvSpPr>
          <p:spPr bwMode="auto">
            <a:xfrm flipH="1">
              <a:off x="2743200" y="1600200"/>
              <a:ext cx="0" cy="3352800"/>
            </a:xfrm>
            <a:prstGeom prst="line">
              <a:avLst/>
            </a:prstGeom>
            <a:noFill/>
            <a:ln w="38100">
              <a:solidFill>
                <a:srgbClr val="FF66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84" name="Line 49"/>
            <p:cNvSpPr>
              <a:spLocks noChangeShapeType="1"/>
            </p:cNvSpPr>
            <p:nvPr/>
          </p:nvSpPr>
          <p:spPr bwMode="auto">
            <a:xfrm flipV="1">
              <a:off x="1600200" y="3886200"/>
              <a:ext cx="1143000" cy="152400"/>
            </a:xfrm>
            <a:prstGeom prst="line">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85" name="Text Box 50" descr="瓦形"/>
            <p:cNvSpPr txBox="1">
              <a:spLocks noChangeArrowheads="1"/>
            </p:cNvSpPr>
            <p:nvPr/>
          </p:nvSpPr>
          <p:spPr bwMode="auto">
            <a:xfrm>
              <a:off x="844550" y="3969054"/>
              <a:ext cx="990600" cy="750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1400" b="1">
                  <a:solidFill>
                    <a:srgbClr val="000099"/>
                  </a:solidFill>
                  <a:latin typeface="Times New Roman" pitchFamily="18" charset="0"/>
                  <a:ea typeface="楷体_GB2312" pitchFamily="49" charset="-122"/>
                </a:rPr>
                <a:t>柱面</a:t>
              </a:r>
            </a:p>
          </p:txBody>
        </p:sp>
        <p:sp>
          <p:nvSpPr>
            <p:cNvPr id="86" name="Line 51"/>
            <p:cNvSpPr>
              <a:spLocks noChangeShapeType="1"/>
            </p:cNvSpPr>
            <p:nvPr/>
          </p:nvSpPr>
          <p:spPr bwMode="auto">
            <a:xfrm>
              <a:off x="1828800" y="914400"/>
              <a:ext cx="1066800" cy="609600"/>
            </a:xfrm>
            <a:prstGeom prst="line">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87" name="Text Box 52" descr="瓦形"/>
            <p:cNvSpPr txBox="1">
              <a:spLocks noChangeArrowheads="1"/>
            </p:cNvSpPr>
            <p:nvPr/>
          </p:nvSpPr>
          <p:spPr bwMode="auto">
            <a:xfrm>
              <a:off x="996950" y="494017"/>
              <a:ext cx="1054099" cy="750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1400" b="1">
                  <a:solidFill>
                    <a:srgbClr val="000099"/>
                  </a:solidFill>
                  <a:latin typeface="Times New Roman" pitchFamily="18" charset="0"/>
                  <a:ea typeface="楷体_GB2312" pitchFamily="49" charset="-122"/>
                </a:rPr>
                <a:t>扇区</a:t>
              </a:r>
            </a:p>
          </p:txBody>
        </p:sp>
        <p:sp>
          <p:nvSpPr>
            <p:cNvPr id="88" name="Line 53"/>
            <p:cNvSpPr>
              <a:spLocks noChangeShapeType="1"/>
            </p:cNvSpPr>
            <p:nvPr/>
          </p:nvSpPr>
          <p:spPr bwMode="auto">
            <a:xfrm flipH="1">
              <a:off x="6400800" y="3048000"/>
              <a:ext cx="914400" cy="0"/>
            </a:xfrm>
            <a:prstGeom prst="line">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89" name="Text Box 54" descr="瓦形"/>
            <p:cNvSpPr txBox="1">
              <a:spLocks noChangeArrowheads="1"/>
            </p:cNvSpPr>
            <p:nvPr/>
          </p:nvSpPr>
          <p:spPr bwMode="auto">
            <a:xfrm>
              <a:off x="7251699" y="2641905"/>
              <a:ext cx="1065214" cy="750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1400" b="1">
                  <a:solidFill>
                    <a:srgbClr val="000099"/>
                  </a:solidFill>
                  <a:latin typeface="Times New Roman" pitchFamily="18" charset="0"/>
                  <a:ea typeface="楷体_GB2312" pitchFamily="49" charset="-122"/>
                </a:rPr>
                <a:t>磁臂</a:t>
              </a:r>
            </a:p>
          </p:txBody>
        </p:sp>
        <p:sp>
          <p:nvSpPr>
            <p:cNvPr id="90" name="Line 55"/>
            <p:cNvSpPr>
              <a:spLocks noChangeShapeType="1"/>
            </p:cNvSpPr>
            <p:nvPr/>
          </p:nvSpPr>
          <p:spPr bwMode="auto">
            <a:xfrm flipV="1">
              <a:off x="5029200" y="5562600"/>
              <a:ext cx="0" cy="609600"/>
            </a:xfrm>
            <a:prstGeom prst="line">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91" name="Text Box 56" descr="瓦形"/>
            <p:cNvSpPr txBox="1">
              <a:spLocks noChangeArrowheads="1"/>
            </p:cNvSpPr>
            <p:nvPr/>
          </p:nvSpPr>
          <p:spPr bwMode="auto">
            <a:xfrm>
              <a:off x="5105399" y="5830086"/>
              <a:ext cx="1195388" cy="441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1400" b="1">
                  <a:solidFill>
                    <a:srgbClr val="000099"/>
                  </a:solidFill>
                  <a:latin typeface="Times New Roman" pitchFamily="18" charset="0"/>
                  <a:ea typeface="楷体_GB2312" pitchFamily="49" charset="-122"/>
                </a:rPr>
                <a:t>磁头</a:t>
              </a:r>
            </a:p>
          </p:txBody>
        </p:sp>
      </p:grpSp>
      <p:sp>
        <p:nvSpPr>
          <p:cNvPr id="3" name="矩形 2"/>
          <p:cNvSpPr/>
          <p:nvPr/>
        </p:nvSpPr>
        <p:spPr>
          <a:xfrm>
            <a:off x="3128754" y="5033361"/>
            <a:ext cx="2628554" cy="1754326"/>
          </a:xfrm>
          <a:prstGeom prst="rect">
            <a:avLst/>
          </a:prstGeom>
        </p:spPr>
        <p:txBody>
          <a:bodyPr wrap="square">
            <a:spAutoFit/>
          </a:bodyPr>
          <a:lstStyle/>
          <a:p>
            <a:pPr>
              <a:lnSpc>
                <a:spcPct val="150000"/>
              </a:lnSpc>
            </a:pPr>
            <a:r>
              <a:rPr lang="zh-CN" altLang="en-US" b="1" dirty="0">
                <a:solidFill>
                  <a:srgbClr val="FF0000"/>
                </a:solidFill>
                <a:latin typeface="华文中宋" panose="02010600040101010101" pitchFamily="2" charset="-122"/>
                <a:ea typeface="华文中宋" panose="02010600040101010101" pitchFamily="2" charset="-122"/>
              </a:rPr>
              <a:t>物理地址</a:t>
            </a:r>
            <a:r>
              <a:rPr lang="zh-CN" altLang="en-US" b="1" dirty="0">
                <a:solidFill>
                  <a:srgbClr val="000000"/>
                </a:solidFill>
                <a:latin typeface="华文中宋" panose="02010600040101010101" pitchFamily="2" charset="-122"/>
                <a:ea typeface="华文中宋" panose="02010600040101010101" pitchFamily="2" charset="-122"/>
              </a:rPr>
              <a:t>：</a:t>
            </a:r>
          </a:p>
          <a:p>
            <a:pPr>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    磁头号（盘面号）</a:t>
            </a:r>
          </a:p>
          <a:p>
            <a:pPr>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    磁道号（柱面号）</a:t>
            </a:r>
          </a:p>
          <a:p>
            <a:pPr>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    扇区号</a:t>
            </a:r>
          </a:p>
        </p:txBody>
      </p:sp>
      <p:sp>
        <p:nvSpPr>
          <p:cNvPr id="4" name="矩形 3"/>
          <p:cNvSpPr/>
          <p:nvPr/>
        </p:nvSpPr>
        <p:spPr>
          <a:xfrm>
            <a:off x="3106190" y="1285309"/>
            <a:ext cx="5713379" cy="830997"/>
          </a:xfrm>
          <a:prstGeom prst="rect">
            <a:avLst/>
          </a:prstGeom>
        </p:spPr>
        <p:txBody>
          <a:bodyPr wrap="square">
            <a:spAutoFit/>
          </a:bodyPr>
          <a:lstStyle/>
          <a:p>
            <a:r>
              <a:rPr lang="zh-CN" altLang="en-US" sz="1600" b="1" dirty="0">
                <a:solidFill>
                  <a:srgbClr val="0066FF"/>
                </a:solidFill>
                <a:latin typeface="华文中宋" panose="02010600040101010101" pitchFamily="2" charset="-122"/>
                <a:ea typeface="华文中宋" panose="02010600040101010101" pitchFamily="2" charset="-122"/>
              </a:rPr>
              <a:t>访盘请求（例如</a:t>
            </a:r>
            <a:r>
              <a:rPr lang="en-US" altLang="zh-CN" sz="1600" b="1" dirty="0">
                <a:solidFill>
                  <a:srgbClr val="0066FF"/>
                </a:solidFill>
                <a:latin typeface="华文中宋" panose="02010600040101010101" pitchFamily="2" charset="-122"/>
                <a:ea typeface="华文中宋" panose="02010600040101010101" pitchFamily="2" charset="-122"/>
              </a:rPr>
              <a:t>BIOS </a:t>
            </a:r>
            <a:r>
              <a:rPr lang="zh-CN" altLang="en-US" sz="1600" b="1" dirty="0">
                <a:solidFill>
                  <a:srgbClr val="0066FF"/>
                </a:solidFill>
                <a:latin typeface="华文中宋" panose="02010600040101010101" pitchFamily="2" charset="-122"/>
                <a:ea typeface="华文中宋" panose="02010600040101010101" pitchFamily="2" charset="-122"/>
              </a:rPr>
              <a:t>中断</a:t>
            </a:r>
            <a:r>
              <a:rPr lang="en-US" altLang="zh-CN" sz="1600" b="1" dirty="0">
                <a:solidFill>
                  <a:srgbClr val="0066FF"/>
                </a:solidFill>
                <a:latin typeface="华文中宋" panose="02010600040101010101" pitchFamily="2" charset="-122"/>
                <a:ea typeface="华文中宋" panose="02010600040101010101" pitchFamily="2" charset="-122"/>
              </a:rPr>
              <a:t>13H</a:t>
            </a:r>
            <a:r>
              <a:rPr lang="zh-CN" altLang="en-US" sz="1600" b="1" dirty="0">
                <a:solidFill>
                  <a:srgbClr val="0066FF"/>
                </a:solidFill>
                <a:latin typeface="华文中宋" panose="02010600040101010101" pitchFamily="2" charset="-122"/>
                <a:ea typeface="华文中宋" panose="02010600040101010101" pitchFamily="2" charset="-122"/>
              </a:rPr>
              <a:t>）：</a:t>
            </a:r>
          </a:p>
          <a:p>
            <a:r>
              <a:rPr lang="zh-CN" altLang="en-US" sz="1600" b="1" dirty="0">
                <a:solidFill>
                  <a:srgbClr val="0066FF"/>
                </a:solidFill>
                <a:latin typeface="华文中宋" panose="02010600040101010101" pitchFamily="2" charset="-122"/>
                <a:ea typeface="华文中宋" panose="02010600040101010101" pitchFamily="2" charset="-122"/>
              </a:rPr>
              <a:t>读</a:t>
            </a:r>
            <a:r>
              <a:rPr lang="en-US" altLang="zh-CN" sz="1600" b="1" dirty="0">
                <a:solidFill>
                  <a:srgbClr val="0066FF"/>
                </a:solidFill>
                <a:latin typeface="华文中宋" panose="02010600040101010101" pitchFamily="2" charset="-122"/>
                <a:ea typeface="华文中宋" panose="02010600040101010101" pitchFamily="2" charset="-122"/>
              </a:rPr>
              <a:t>/</a:t>
            </a:r>
            <a:r>
              <a:rPr lang="zh-CN" altLang="en-US" sz="1600" b="1" dirty="0">
                <a:solidFill>
                  <a:srgbClr val="0066FF"/>
                </a:solidFill>
                <a:latin typeface="华文中宋" panose="02010600040101010101" pitchFamily="2" charset="-122"/>
                <a:ea typeface="华文中宋" panose="02010600040101010101" pitchFamily="2" charset="-122"/>
              </a:rPr>
              <a:t>写，磁盘物理地址（设备号，磁头号，磁道号、扇区号），内存地址（源</a:t>
            </a:r>
            <a:r>
              <a:rPr lang="en-US" altLang="zh-CN" sz="1600" b="1" dirty="0">
                <a:solidFill>
                  <a:srgbClr val="0066FF"/>
                </a:solidFill>
                <a:latin typeface="华文中宋" panose="02010600040101010101" pitchFamily="2" charset="-122"/>
                <a:ea typeface="华文中宋" panose="02010600040101010101" pitchFamily="2" charset="-122"/>
              </a:rPr>
              <a:t>/</a:t>
            </a:r>
            <a:r>
              <a:rPr lang="zh-CN" altLang="en-US" sz="1600" b="1" dirty="0">
                <a:solidFill>
                  <a:srgbClr val="0066FF"/>
                </a:solidFill>
                <a:latin typeface="华文中宋" panose="02010600040101010101" pitchFamily="2" charset="-122"/>
                <a:ea typeface="华文中宋" panose="02010600040101010101" pitchFamily="2" charset="-122"/>
              </a:rPr>
              <a:t>目）</a:t>
            </a:r>
          </a:p>
        </p:txBody>
      </p:sp>
      <p:sp>
        <p:nvSpPr>
          <p:cNvPr id="5" name="矩形 4"/>
          <p:cNvSpPr/>
          <p:nvPr/>
        </p:nvSpPr>
        <p:spPr>
          <a:xfrm>
            <a:off x="6235569" y="2115399"/>
            <a:ext cx="2185214" cy="338554"/>
          </a:xfrm>
          <a:prstGeom prst="rect">
            <a:avLst/>
          </a:prstGeom>
        </p:spPr>
        <p:txBody>
          <a:bodyPr wrap="none">
            <a:spAutoFit/>
          </a:bodyPr>
          <a:lstStyle/>
          <a:p>
            <a:r>
              <a:rPr lang="en-US" altLang="zh-CN" sz="1600" b="1" dirty="0">
                <a:solidFill>
                  <a:schemeClr val="hlink"/>
                </a:solidFill>
                <a:latin typeface="华文中宋" panose="02010600040101010101" pitchFamily="2" charset="-122"/>
                <a:ea typeface="华文中宋" panose="02010600040101010101" pitchFamily="2" charset="-122"/>
              </a:rPr>
              <a:t>I/O</a:t>
            </a:r>
            <a:r>
              <a:rPr lang="zh-CN" altLang="en-US" sz="1600" b="1" dirty="0">
                <a:solidFill>
                  <a:schemeClr val="hlink"/>
                </a:solidFill>
                <a:latin typeface="华文中宋" panose="02010600040101010101" pitchFamily="2" charset="-122"/>
                <a:ea typeface="华文中宋" panose="02010600040101010101" pitchFamily="2" charset="-122"/>
              </a:rPr>
              <a:t>过程方式非常复杂</a:t>
            </a:r>
            <a:endParaRPr lang="zh-CN" altLang="en-US" sz="1600" b="1" dirty="0">
              <a:latin typeface="华文中宋" panose="02010600040101010101" pitchFamily="2" charset="-122"/>
              <a:ea typeface="华文中宋" panose="02010600040101010101" pitchFamily="2" charset="-122"/>
            </a:endParaRPr>
          </a:p>
        </p:txBody>
      </p:sp>
      <p:pic>
        <p:nvPicPr>
          <p:cNvPr id="83970" name="Picture 2" descr="http://www.sjhf.net/Article/UploadFiles/2004420123027734.gif"/>
          <p:cNvPicPr>
            <a:picLocks noChangeAspect="1" noChangeArrowheads="1"/>
          </p:cNvPicPr>
          <p:nvPr/>
        </p:nvPicPr>
        <p:blipFill>
          <a:blip r:embed="rId2"/>
          <a:srcRect/>
          <a:stretch>
            <a:fillRect/>
          </a:stretch>
        </p:blipFill>
        <p:spPr bwMode="auto">
          <a:xfrm>
            <a:off x="3000364" y="2714620"/>
            <a:ext cx="2352668" cy="1357309"/>
          </a:xfrm>
          <a:prstGeom prst="rect">
            <a:avLst/>
          </a:prstGeom>
          <a:noFill/>
        </p:spPr>
      </p:pic>
      <p:sp>
        <p:nvSpPr>
          <p:cNvPr id="9" name="灯片编号占位符 8">
            <a:extLst>
              <a:ext uri="{FF2B5EF4-FFF2-40B4-BE49-F238E27FC236}">
                <a16:creationId xmlns:a16="http://schemas.microsoft.com/office/drawing/2014/main" id="{7CE83986-DBFA-48AE-A4D2-B532F7A4CB6B}"/>
              </a:ext>
            </a:extLst>
          </p:cNvPr>
          <p:cNvSpPr>
            <a:spLocks noGrp="1"/>
          </p:cNvSpPr>
          <p:nvPr>
            <p:ph type="sldNum" sz="quarter" idx="12"/>
          </p:nvPr>
        </p:nvSpPr>
        <p:spPr/>
        <p:txBody>
          <a:bodyPr/>
          <a:lstStyle/>
          <a:p>
            <a:fld id="{B10D5614-B734-4280-8F57-1D4947433C97}" type="slidenum">
              <a:rPr lang="en-US" smtClean="0"/>
              <a:pPr/>
              <a:t>32</a:t>
            </a:fld>
            <a:endParaRPr lang="en-US" dirty="0"/>
          </a:p>
        </p:txBody>
      </p:sp>
    </p:spTree>
    <p:extLst>
      <p:ext uri="{BB962C8B-B14F-4D97-AF65-F5344CB8AC3E}">
        <p14:creationId xmlns:p14="http://schemas.microsoft.com/office/powerpoint/2010/main" val="250231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8.4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文件存储空间管理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31</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空闲块的组织和管理</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3" name="矩形 2"/>
          <p:cNvSpPr/>
          <p:nvPr/>
        </p:nvSpPr>
        <p:spPr>
          <a:xfrm>
            <a:off x="604415" y="1718811"/>
            <a:ext cx="8079652" cy="5052345"/>
          </a:xfrm>
          <a:prstGeom prst="rect">
            <a:avLst/>
          </a:prstGeom>
        </p:spPr>
        <p:txBody>
          <a:bodyPr wrap="square">
            <a:spAutoFit/>
          </a:bodyPr>
          <a:lstStyle/>
          <a:p>
            <a:pPr marL="285750" indent="-285750">
              <a:lnSpc>
                <a:spcPts val="3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文件存储空间的管理实质</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ts val="3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由于文件存储设备是分成若干个大小相等的物理块，并以块为单位来交换信息的，因此文件存储空间的管理实质上是一个空闲块的组织和管理问题</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ts val="3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三种空闲块管理方法</a:t>
            </a:r>
            <a:endParaRPr lang="en-US" altLang="zh-CN" b="1" dirty="0">
              <a:solidFill>
                <a:srgbClr val="000000"/>
              </a:solidFill>
              <a:latin typeface="华文中宋" panose="02010600040101010101" pitchFamily="2" charset="-122"/>
              <a:ea typeface="华文中宋" panose="02010600040101010101" pitchFamily="2" charset="-122"/>
            </a:endParaRPr>
          </a:p>
          <a:p>
            <a:pPr marL="800100" lvl="1" indent="-342900">
              <a:lnSpc>
                <a:spcPts val="3000"/>
              </a:lnSpc>
              <a:buFont typeface="+mj-ea"/>
              <a:buAutoNum type="circleNumDbPlain"/>
            </a:pPr>
            <a:r>
              <a:rPr lang="zh-CN" altLang="en-US" b="1" dirty="0">
                <a:solidFill>
                  <a:srgbClr val="000000"/>
                </a:solidFill>
                <a:latin typeface="华文中宋" panose="02010600040101010101" pitchFamily="2" charset="-122"/>
                <a:ea typeface="华文中宋" panose="02010600040101010101" pitchFamily="2" charset="-122"/>
              </a:rPr>
              <a:t>空闲文件目录（空闲表）</a:t>
            </a:r>
          </a:p>
          <a:p>
            <a:pPr marL="1200150" lvl="2" indent="-285750">
              <a:lnSpc>
                <a:spcPts val="3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将连续的空闲块作为一个特殊文件（空闲文件）</a:t>
            </a:r>
          </a:p>
          <a:p>
            <a:pPr marL="1200150" lvl="2" indent="-285750">
              <a:lnSpc>
                <a:spcPts val="3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将所有空闲文件集中放到空闲文件目录下（相当一个空闲表）</a:t>
            </a:r>
          </a:p>
          <a:p>
            <a:pPr marL="800100" lvl="1" indent="-342900">
              <a:lnSpc>
                <a:spcPts val="3000"/>
              </a:lnSpc>
              <a:buFont typeface="+mj-ea"/>
              <a:buAutoNum type="circleNumDbPlain"/>
            </a:pPr>
            <a:r>
              <a:rPr lang="zh-CN" altLang="en-US" b="1" dirty="0">
                <a:solidFill>
                  <a:srgbClr val="000000"/>
                </a:solidFill>
                <a:latin typeface="华文中宋" panose="02010600040101010101" pitchFamily="2" charset="-122"/>
                <a:ea typeface="华文中宋" panose="02010600040101010101" pitchFamily="2" charset="-122"/>
              </a:rPr>
              <a:t>空闲块链</a:t>
            </a:r>
          </a:p>
          <a:p>
            <a:pPr marL="1200150" lvl="2" indent="-285750">
              <a:lnSpc>
                <a:spcPts val="3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把所有空闲块链接在一起</a:t>
            </a:r>
          </a:p>
          <a:p>
            <a:pPr marL="800100" lvl="1" indent="-342900">
              <a:lnSpc>
                <a:spcPts val="3000"/>
              </a:lnSpc>
              <a:buFont typeface="+mj-ea"/>
              <a:buAutoNum type="circleNumDbPlain"/>
            </a:pPr>
            <a:r>
              <a:rPr lang="zh-CN" altLang="en-US" b="1" dirty="0">
                <a:solidFill>
                  <a:srgbClr val="000000"/>
                </a:solidFill>
                <a:latin typeface="华文中宋" panose="02010600040101010101" pitchFamily="2" charset="-122"/>
                <a:ea typeface="华文中宋" panose="02010600040101010101" pitchFamily="2" charset="-122"/>
              </a:rPr>
              <a:t>位示图</a:t>
            </a:r>
          </a:p>
          <a:p>
            <a:pPr marL="1200150" lvl="2" indent="-285750">
              <a:lnSpc>
                <a:spcPts val="3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用位示图记录各物理块的使用状态（空闲</a:t>
            </a:r>
            <a:r>
              <a:rPr lang="en-US" altLang="zh-CN" b="1" dirty="0">
                <a:solidFill>
                  <a:srgbClr val="000000"/>
                </a:solidFill>
                <a:latin typeface="华文中宋" panose="02010600040101010101" pitchFamily="2" charset="-122"/>
                <a:ea typeface="华文中宋" panose="02010600040101010101" pitchFamily="2" charset="-122"/>
              </a:rPr>
              <a:t>/</a:t>
            </a:r>
            <a:r>
              <a:rPr lang="zh-CN" altLang="en-US" b="1" dirty="0">
                <a:solidFill>
                  <a:srgbClr val="000000"/>
                </a:solidFill>
                <a:latin typeface="华文中宋" panose="02010600040101010101" pitchFamily="2" charset="-122"/>
                <a:ea typeface="华文中宋" panose="02010600040101010101" pitchFamily="2" charset="-122"/>
              </a:rPr>
              <a:t>已分配）</a:t>
            </a:r>
          </a:p>
          <a:p>
            <a:pPr marL="742950" lvl="1" indent="-285750">
              <a:lnSpc>
                <a:spcPts val="3000"/>
              </a:lnSpc>
              <a:buFont typeface="Arial" panose="020B0604020202020204" pitchFamily="34" charset="0"/>
              <a:buChar char="•"/>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5" name="灯片编号占位符 4">
            <a:extLst>
              <a:ext uri="{FF2B5EF4-FFF2-40B4-BE49-F238E27FC236}">
                <a16:creationId xmlns:a16="http://schemas.microsoft.com/office/drawing/2014/main" id="{C6290CFA-A600-40E6-8E00-E2CC90D28D53}"/>
              </a:ext>
            </a:extLst>
          </p:cNvPr>
          <p:cNvSpPr>
            <a:spLocks noGrp="1"/>
          </p:cNvSpPr>
          <p:nvPr>
            <p:ph type="sldNum" sz="quarter" idx="12"/>
          </p:nvPr>
        </p:nvSpPr>
        <p:spPr/>
        <p:txBody>
          <a:bodyPr/>
          <a:lstStyle/>
          <a:p>
            <a:fld id="{B10D5614-B734-4280-8F57-1D4947433C97}" type="slidenum">
              <a:rPr lang="en-US" smtClean="0"/>
              <a:pPr/>
              <a:t>33</a:t>
            </a:fld>
            <a:endParaRPr lang="en-US" dirty="0"/>
          </a:p>
        </p:txBody>
      </p:sp>
    </p:spTree>
    <p:extLst>
      <p:ext uri="{BB962C8B-B14F-4D97-AF65-F5344CB8AC3E}">
        <p14:creationId xmlns:p14="http://schemas.microsoft.com/office/powerpoint/2010/main" val="254444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8.4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文件存储空间管理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32</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空闲文件目录（空闲表法）</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2" name="TextBox 11"/>
          <p:cNvSpPr txBox="1"/>
          <p:nvPr/>
        </p:nvSpPr>
        <p:spPr>
          <a:xfrm>
            <a:off x="428596" y="1643050"/>
            <a:ext cx="8429684" cy="5093702"/>
          </a:xfrm>
          <a:prstGeom prst="rect">
            <a:avLst/>
          </a:prstGeom>
          <a:noFill/>
        </p:spPr>
        <p:txBody>
          <a:bodyPr wrap="square" rtlCol="0">
            <a:spAutoFit/>
          </a:bodyPr>
          <a:lstStyle/>
          <a:p>
            <a:pPr marL="285750" indent="-285750">
              <a:lnSpc>
                <a:spcPts val="3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属于连续分配方式，与内存动态分区雷同，其每个空闲文件（或表项）对应一个由多个连续空闲块构成的空闲区（第一空闲块号、空闲块数量）。</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ts val="3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分配空闲区（与内存动态分区的分配与释放算法相同，例如最先适应、最优适应、最坏适应等）</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ts val="3000"/>
              </a:lnSpc>
            </a:pPr>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000000"/>
                </a:solidFill>
                <a:latin typeface="华文中宋" panose="02010600040101010101" pitchFamily="2" charset="-122"/>
                <a:ea typeface="华文中宋" panose="02010600040101010101" pitchFamily="2" charset="-122"/>
              </a:rPr>
              <a:t>扫描空闲文件目录表项</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ts val="3000"/>
              </a:lnSpc>
            </a:pPr>
            <a:r>
              <a:rPr lang="en-US" altLang="zh-CN" b="1" dirty="0">
                <a:solidFill>
                  <a:srgbClr val="000000"/>
                </a:solidFill>
                <a:latin typeface="华文中宋" panose="02010600040101010101" pitchFamily="2" charset="-122"/>
                <a:ea typeface="华文中宋" panose="02010600040101010101" pitchFamily="2" charset="-122"/>
              </a:rPr>
              <a:t>	1</a:t>
            </a:r>
            <a:r>
              <a:rPr lang="zh-CN" altLang="en-US" b="1" dirty="0">
                <a:solidFill>
                  <a:srgbClr val="000000"/>
                </a:solidFill>
                <a:latin typeface="华文中宋" panose="02010600040101010101" pitchFamily="2" charset="-122"/>
                <a:ea typeface="华文中宋" panose="02010600040101010101" pitchFamily="2" charset="-122"/>
              </a:rPr>
              <a:t>、需求 </a:t>
            </a:r>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000000"/>
                </a:solidFill>
                <a:latin typeface="华文中宋" panose="02010600040101010101" pitchFamily="2" charset="-122"/>
                <a:ea typeface="华文中宋" panose="02010600040101010101" pitchFamily="2" charset="-122"/>
              </a:rPr>
              <a:t>空闲区大小，则分配，从空闲文件目录中删除</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ts val="3000"/>
              </a:lnSpc>
            </a:pPr>
            <a:r>
              <a:rPr lang="en-US" altLang="zh-CN" b="1" dirty="0">
                <a:solidFill>
                  <a:srgbClr val="000000"/>
                </a:solidFill>
                <a:latin typeface="华文中宋" panose="02010600040101010101" pitchFamily="2" charset="-122"/>
                <a:ea typeface="华文中宋" panose="02010600040101010101" pitchFamily="2" charset="-122"/>
              </a:rPr>
              <a:t>	2</a:t>
            </a:r>
            <a:r>
              <a:rPr lang="zh-CN" altLang="en-US" b="1" dirty="0">
                <a:solidFill>
                  <a:srgbClr val="000000"/>
                </a:solidFill>
                <a:latin typeface="华文中宋" panose="02010600040101010101" pitchFamily="2" charset="-122"/>
                <a:ea typeface="华文中宋" panose="02010600040101010101" pitchFamily="2" charset="-122"/>
              </a:rPr>
              <a:t>、需求 </a:t>
            </a:r>
            <a:r>
              <a:rPr lang="en-US" altLang="zh-CN" b="1" dirty="0">
                <a:solidFill>
                  <a:srgbClr val="000000"/>
                </a:solidFill>
                <a:latin typeface="华文中宋" panose="02010600040101010101" pitchFamily="2" charset="-122"/>
                <a:ea typeface="华文中宋" panose="02010600040101010101" pitchFamily="2" charset="-122"/>
              </a:rPr>
              <a:t>﹥</a:t>
            </a:r>
            <a:r>
              <a:rPr lang="zh-CN" altLang="en-US" b="1" dirty="0">
                <a:solidFill>
                  <a:srgbClr val="000000"/>
                </a:solidFill>
                <a:latin typeface="华文中宋" panose="02010600040101010101" pitchFamily="2" charset="-122"/>
                <a:ea typeface="华文中宋" panose="02010600040101010101" pitchFamily="2" charset="-122"/>
              </a:rPr>
              <a:t>空闲区大小，则取下一表项，直到满足</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ts val="3000"/>
              </a:lnSpc>
            </a:pPr>
            <a:r>
              <a:rPr lang="en-US" altLang="zh-CN" b="1" dirty="0">
                <a:solidFill>
                  <a:srgbClr val="000000"/>
                </a:solidFill>
                <a:latin typeface="华文中宋" panose="02010600040101010101" pitchFamily="2" charset="-122"/>
                <a:ea typeface="华文中宋" panose="02010600040101010101" pitchFamily="2" charset="-122"/>
              </a:rPr>
              <a:t>	3</a:t>
            </a:r>
            <a:r>
              <a:rPr lang="zh-CN" altLang="en-US" b="1" dirty="0">
                <a:solidFill>
                  <a:srgbClr val="000000"/>
                </a:solidFill>
                <a:latin typeface="华文中宋" panose="02010600040101010101" pitchFamily="2" charset="-122"/>
                <a:ea typeface="华文中宋" panose="02010600040101010101" pitchFamily="2" charset="-122"/>
              </a:rPr>
              <a:t>、需求 </a:t>
            </a:r>
            <a:r>
              <a:rPr lang="en-US" altLang="zh-CN" b="1" dirty="0">
                <a:solidFill>
                  <a:srgbClr val="000000"/>
                </a:solidFill>
                <a:latin typeface="华文中宋" panose="02010600040101010101" pitchFamily="2" charset="-122"/>
                <a:ea typeface="华文中宋" panose="02010600040101010101" pitchFamily="2" charset="-122"/>
              </a:rPr>
              <a:t>﹤</a:t>
            </a:r>
            <a:r>
              <a:rPr lang="zh-CN" altLang="en-US" b="1" dirty="0">
                <a:solidFill>
                  <a:srgbClr val="000000"/>
                </a:solidFill>
                <a:latin typeface="华文中宋" panose="02010600040101010101" pitchFamily="2" charset="-122"/>
                <a:ea typeface="华文中宋" panose="02010600040101010101" pitchFamily="2" charset="-122"/>
              </a:rPr>
              <a:t>空闲区大小，则分配后修改表项</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ts val="3000"/>
              </a:lnSpc>
              <a:buFont typeface="Wingdings"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释放空闲区</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ts val="3000"/>
              </a:lnSpc>
            </a:pPr>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000000"/>
                </a:solidFill>
                <a:latin typeface="华文中宋" panose="02010600040101010101" pitchFamily="2" charset="-122"/>
                <a:ea typeface="华文中宋" panose="02010600040101010101" pitchFamily="2" charset="-122"/>
              </a:rPr>
              <a:t>将释放的第一块号和空闲块数量写入空闲文件（即表项），放入空闲文件目录（合并到某个表项，或新建一个表项并插入到空闲文件目录中）</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ts val="3000"/>
              </a:lnSpc>
              <a:buFont typeface="Wingdings"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适合</a:t>
            </a:r>
            <a:r>
              <a:rPr lang="zh-CN" altLang="en-US" b="1" dirty="0">
                <a:solidFill>
                  <a:srgbClr val="FF0000"/>
                </a:solidFill>
                <a:latin typeface="黑体" pitchFamily="49" charset="-122"/>
                <a:ea typeface="黑体" pitchFamily="49" charset="-122"/>
              </a:rPr>
              <a:t>连续文件结构</a:t>
            </a:r>
            <a:r>
              <a:rPr lang="zh-CN" altLang="en-US" b="1" dirty="0">
                <a:solidFill>
                  <a:srgbClr val="000000"/>
                </a:solidFill>
                <a:latin typeface="华文中宋" panose="02010600040101010101" pitchFamily="2" charset="-122"/>
                <a:ea typeface="华文中宋" panose="02010600040101010101" pitchFamily="2" charset="-122"/>
              </a:rPr>
              <a:t>（例如</a:t>
            </a:r>
            <a:r>
              <a:rPr lang="en-US" altLang="zh-CN" b="1" dirty="0">
                <a:solidFill>
                  <a:srgbClr val="000000"/>
                </a:solidFill>
                <a:latin typeface="华文中宋" panose="02010600040101010101" pitchFamily="2" charset="-122"/>
                <a:ea typeface="华文中宋" panose="02010600040101010101" pitchFamily="2" charset="-122"/>
              </a:rPr>
              <a:t>Forth88</a:t>
            </a:r>
            <a:r>
              <a:rPr lang="zh-CN" altLang="en-US" b="1" dirty="0">
                <a:solidFill>
                  <a:srgbClr val="000000"/>
                </a:solidFill>
                <a:latin typeface="华文中宋" panose="02010600040101010101" pitchFamily="2" charset="-122"/>
                <a:ea typeface="华文中宋" panose="02010600040101010101" pitchFamily="2" charset="-122"/>
              </a:rPr>
              <a:t>文件系统，空闲文件目录表项与普通文件相同，采用最优适应算法和空闲区合并算法）</a:t>
            </a:r>
          </a:p>
        </p:txBody>
      </p:sp>
      <p:sp>
        <p:nvSpPr>
          <p:cNvPr id="4" name="灯片编号占位符 3">
            <a:extLst>
              <a:ext uri="{FF2B5EF4-FFF2-40B4-BE49-F238E27FC236}">
                <a16:creationId xmlns:a16="http://schemas.microsoft.com/office/drawing/2014/main" id="{9B75511A-DF72-47E8-A7BF-F9AE62EDC731}"/>
              </a:ext>
            </a:extLst>
          </p:cNvPr>
          <p:cNvSpPr>
            <a:spLocks noGrp="1"/>
          </p:cNvSpPr>
          <p:nvPr>
            <p:ph type="sldNum" sz="quarter" idx="12"/>
          </p:nvPr>
        </p:nvSpPr>
        <p:spPr/>
        <p:txBody>
          <a:bodyPr/>
          <a:lstStyle/>
          <a:p>
            <a:fld id="{B10D5614-B734-4280-8F57-1D4947433C97}" type="slidenum">
              <a:rPr lang="en-US" smtClean="0"/>
              <a:pPr/>
              <a:t>34</a:t>
            </a:fld>
            <a:endParaRPr lang="en-US" dirty="0"/>
          </a:p>
        </p:txBody>
      </p:sp>
    </p:spTree>
    <p:extLst>
      <p:ext uri="{BB962C8B-B14F-4D97-AF65-F5344CB8AC3E}">
        <p14:creationId xmlns:p14="http://schemas.microsoft.com/office/powerpoint/2010/main" val="312780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8.4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文件存储空间管理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33</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空闲文件目录</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pic>
        <p:nvPicPr>
          <p:cNvPr id="80897" name="Picture 1"/>
          <p:cNvPicPr>
            <a:picLocks noChangeAspect="1" noChangeArrowheads="1"/>
          </p:cNvPicPr>
          <p:nvPr/>
        </p:nvPicPr>
        <p:blipFill>
          <a:blip r:embed="rId2"/>
          <a:srcRect/>
          <a:stretch>
            <a:fillRect/>
          </a:stretch>
        </p:blipFill>
        <p:spPr bwMode="auto">
          <a:xfrm>
            <a:off x="1643042" y="2723454"/>
            <a:ext cx="6286544" cy="4134546"/>
          </a:xfrm>
          <a:prstGeom prst="rect">
            <a:avLst/>
          </a:prstGeom>
          <a:noFill/>
          <a:ln w="9525">
            <a:noFill/>
            <a:miter lim="800000"/>
            <a:headEnd/>
            <a:tailEnd/>
          </a:ln>
          <a:effectLst/>
        </p:spPr>
      </p:pic>
      <p:pic>
        <p:nvPicPr>
          <p:cNvPr id="80898" name="Picture 2"/>
          <p:cNvPicPr>
            <a:picLocks noChangeAspect="1" noChangeArrowheads="1"/>
          </p:cNvPicPr>
          <p:nvPr/>
        </p:nvPicPr>
        <p:blipFill>
          <a:blip r:embed="rId3"/>
          <a:srcRect/>
          <a:stretch>
            <a:fillRect/>
          </a:stretch>
        </p:blipFill>
        <p:spPr bwMode="auto">
          <a:xfrm>
            <a:off x="2500298" y="1285860"/>
            <a:ext cx="4591056" cy="1390533"/>
          </a:xfrm>
          <a:prstGeom prst="rect">
            <a:avLst/>
          </a:prstGeom>
          <a:noFill/>
          <a:ln w="9525">
            <a:noFill/>
            <a:miter lim="800000"/>
            <a:headEnd/>
            <a:tailEnd/>
          </a:ln>
          <a:effectLst/>
        </p:spPr>
      </p:pic>
      <p:sp>
        <p:nvSpPr>
          <p:cNvPr id="3" name="对话气泡: 矩形 2">
            <a:extLst>
              <a:ext uri="{FF2B5EF4-FFF2-40B4-BE49-F238E27FC236}">
                <a16:creationId xmlns:a16="http://schemas.microsoft.com/office/drawing/2014/main" id="{61663AE2-27C1-4879-A7C9-861BAB747294}"/>
              </a:ext>
            </a:extLst>
          </p:cNvPr>
          <p:cNvSpPr/>
          <p:nvPr/>
        </p:nvSpPr>
        <p:spPr>
          <a:xfrm>
            <a:off x="539552" y="1700808"/>
            <a:ext cx="1656184" cy="491195"/>
          </a:xfrm>
          <a:prstGeom prst="wedgeRectCallout">
            <a:avLst>
              <a:gd name="adj1" fmla="val 86852"/>
              <a:gd name="adj2" fmla="val 6729"/>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9900"/>
                </a:solidFill>
                <a:latin typeface="华文中宋" panose="02010600040101010101" pitchFamily="2" charset="-122"/>
                <a:ea typeface="华文中宋" panose="02010600040101010101" pitchFamily="2" charset="-122"/>
              </a:rPr>
              <a:t>空闲文件（表项）</a:t>
            </a:r>
          </a:p>
        </p:txBody>
      </p:sp>
      <p:sp>
        <p:nvSpPr>
          <p:cNvPr id="5" name="灯片编号占位符 4">
            <a:extLst>
              <a:ext uri="{FF2B5EF4-FFF2-40B4-BE49-F238E27FC236}">
                <a16:creationId xmlns:a16="http://schemas.microsoft.com/office/drawing/2014/main" id="{96A48E8F-D980-4E8F-B159-B9FC00D20D6A}"/>
              </a:ext>
            </a:extLst>
          </p:cNvPr>
          <p:cNvSpPr>
            <a:spLocks noGrp="1"/>
          </p:cNvSpPr>
          <p:nvPr>
            <p:ph type="sldNum" sz="quarter" idx="12"/>
          </p:nvPr>
        </p:nvSpPr>
        <p:spPr/>
        <p:txBody>
          <a:bodyPr/>
          <a:lstStyle/>
          <a:p>
            <a:fld id="{B10D5614-B734-4280-8F57-1D4947433C97}" type="slidenum">
              <a:rPr lang="en-US" smtClean="0"/>
              <a:pPr/>
              <a:t>35</a:t>
            </a:fld>
            <a:endParaRPr lang="en-US" dirty="0"/>
          </a:p>
        </p:txBody>
      </p:sp>
    </p:spTree>
    <p:extLst>
      <p:ext uri="{BB962C8B-B14F-4D97-AF65-F5344CB8AC3E}">
        <p14:creationId xmlns:p14="http://schemas.microsoft.com/office/powerpoint/2010/main" val="126539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8.4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文件存储空间管理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34</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空闲块链</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3" name="矩形 2"/>
          <p:cNvSpPr/>
          <p:nvPr/>
        </p:nvSpPr>
        <p:spPr>
          <a:xfrm>
            <a:off x="604414" y="1700808"/>
            <a:ext cx="8032801" cy="216982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把所有空闲块链接在一起，当请求分配空闲块时，系统依次从链头开始取下所需的空闲块，并调整空闲块链的头指针。反之，当收回空闲块时，将收回的空闲块依次链入空闲块链尾上。</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所有空闲块拉成一条“空闲块</a:t>
            </a:r>
            <a:r>
              <a:rPr lang="en-US" altLang="zh-CN" b="1" dirty="0">
                <a:solidFill>
                  <a:srgbClr val="000000"/>
                </a:solidFill>
                <a:latin typeface="华文中宋" panose="02010600040101010101" pitchFamily="2" charset="-122"/>
                <a:ea typeface="华文中宋" panose="02010600040101010101" pitchFamily="2" charset="-122"/>
              </a:rPr>
              <a:t>”</a:t>
            </a:r>
            <a:r>
              <a:rPr lang="zh-CN" altLang="en-US" b="1" dirty="0">
                <a:solidFill>
                  <a:srgbClr val="000000"/>
                </a:solidFill>
                <a:latin typeface="华文中宋" panose="02010600040101010101" pitchFamily="2" charset="-122"/>
                <a:ea typeface="华文中宋" panose="02010600040101010101" pitchFamily="2" charset="-122"/>
              </a:rPr>
              <a:t>链，分配回收简单，</a:t>
            </a:r>
            <a:r>
              <a:rPr lang="zh-CN" altLang="en-US" b="1" dirty="0">
                <a:solidFill>
                  <a:srgbClr val="FF0000"/>
                </a:solidFill>
                <a:latin typeface="华文中宋" panose="02010600040101010101" pitchFamily="2" charset="-122"/>
                <a:ea typeface="华文中宋" panose="02010600040101010101" pitchFamily="2" charset="-122"/>
              </a:rPr>
              <a:t>但每次分配都要频繁读盘</a:t>
            </a:r>
            <a:r>
              <a:rPr lang="zh-CN" altLang="en-US" b="1" dirty="0">
                <a:solidFill>
                  <a:srgbClr val="000000"/>
                </a:solidFill>
                <a:latin typeface="华文中宋" panose="02010600040101010101" pitchFamily="2" charset="-122"/>
                <a:ea typeface="华文中宋" panose="02010600040101010101" pitchFamily="2" charset="-122"/>
              </a:rPr>
              <a:t>。</a:t>
            </a:r>
          </a:p>
        </p:txBody>
      </p:sp>
      <p:grpSp>
        <p:nvGrpSpPr>
          <p:cNvPr id="12" name="Group 4"/>
          <p:cNvGrpSpPr>
            <a:grpSpLocks/>
          </p:cNvGrpSpPr>
          <p:nvPr/>
        </p:nvGrpSpPr>
        <p:grpSpPr bwMode="auto">
          <a:xfrm>
            <a:off x="1214414" y="3857628"/>
            <a:ext cx="6368463" cy="2519363"/>
            <a:chOff x="1631" y="4235"/>
            <a:chExt cx="8283" cy="1808"/>
          </a:xfrm>
        </p:grpSpPr>
        <p:grpSp>
          <p:nvGrpSpPr>
            <p:cNvPr id="13" name="Group 5"/>
            <p:cNvGrpSpPr>
              <a:grpSpLocks/>
            </p:cNvGrpSpPr>
            <p:nvPr/>
          </p:nvGrpSpPr>
          <p:grpSpPr bwMode="auto">
            <a:xfrm>
              <a:off x="1631" y="4235"/>
              <a:ext cx="8283" cy="1808"/>
              <a:chOff x="1631" y="8785"/>
              <a:chExt cx="8283" cy="1808"/>
            </a:xfrm>
          </p:grpSpPr>
          <p:grpSp>
            <p:nvGrpSpPr>
              <p:cNvPr id="19" name="Group 6"/>
              <p:cNvGrpSpPr>
                <a:grpSpLocks/>
              </p:cNvGrpSpPr>
              <p:nvPr/>
            </p:nvGrpSpPr>
            <p:grpSpPr bwMode="auto">
              <a:xfrm>
                <a:off x="1631" y="8785"/>
                <a:ext cx="8283" cy="1248"/>
                <a:chOff x="1617" y="12984"/>
                <a:chExt cx="8283" cy="1248"/>
              </a:xfrm>
            </p:grpSpPr>
            <p:grpSp>
              <p:nvGrpSpPr>
                <p:cNvPr id="21" name="Group 7"/>
                <p:cNvGrpSpPr>
                  <a:grpSpLocks/>
                </p:cNvGrpSpPr>
                <p:nvPr/>
              </p:nvGrpSpPr>
              <p:grpSpPr bwMode="auto">
                <a:xfrm>
                  <a:off x="2700" y="12984"/>
                  <a:ext cx="720" cy="1248"/>
                  <a:chOff x="2160" y="12984"/>
                  <a:chExt cx="720" cy="1248"/>
                </a:xfrm>
              </p:grpSpPr>
              <p:sp>
                <p:nvSpPr>
                  <p:cNvPr id="51" name="Rectangle 8"/>
                  <p:cNvSpPr>
                    <a:spLocks noChangeArrowheads="1"/>
                  </p:cNvSpPr>
                  <p:nvPr/>
                </p:nvSpPr>
                <p:spPr bwMode="auto">
                  <a:xfrm>
                    <a:off x="2160" y="12984"/>
                    <a:ext cx="720" cy="78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sz="1600" b="1">
                      <a:solidFill>
                        <a:srgbClr val="000000"/>
                      </a:solidFill>
                      <a:latin typeface="华文中宋" panose="02010600040101010101" pitchFamily="2" charset="-122"/>
                      <a:ea typeface="华文中宋" panose="02010600040101010101" pitchFamily="2" charset="-122"/>
                    </a:endParaRPr>
                  </a:p>
                </p:txBody>
              </p:sp>
              <p:sp>
                <p:nvSpPr>
                  <p:cNvPr id="52" name="Rectangle 9"/>
                  <p:cNvSpPr>
                    <a:spLocks noChangeArrowheads="1"/>
                  </p:cNvSpPr>
                  <p:nvPr/>
                </p:nvSpPr>
                <p:spPr bwMode="auto">
                  <a:xfrm>
                    <a:off x="2160" y="13764"/>
                    <a:ext cx="720" cy="46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sz="1600" b="1">
                      <a:solidFill>
                        <a:srgbClr val="000000"/>
                      </a:solidFill>
                      <a:latin typeface="华文中宋" panose="02010600040101010101" pitchFamily="2" charset="-122"/>
                      <a:ea typeface="华文中宋" panose="02010600040101010101" pitchFamily="2" charset="-122"/>
                    </a:endParaRPr>
                  </a:p>
                </p:txBody>
              </p:sp>
            </p:grpSp>
            <p:sp>
              <p:nvSpPr>
                <p:cNvPr id="22" name="Rectangle 10"/>
                <p:cNvSpPr>
                  <a:spLocks noChangeArrowheads="1"/>
                </p:cNvSpPr>
                <p:nvPr/>
              </p:nvSpPr>
              <p:spPr bwMode="auto">
                <a:xfrm>
                  <a:off x="9180" y="12984"/>
                  <a:ext cx="720" cy="78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sz="1600" b="1">
                    <a:solidFill>
                      <a:srgbClr val="000000"/>
                    </a:solidFill>
                    <a:latin typeface="华文中宋" panose="02010600040101010101" pitchFamily="2" charset="-122"/>
                    <a:ea typeface="华文中宋" panose="02010600040101010101" pitchFamily="2" charset="-122"/>
                  </a:endParaRPr>
                </a:p>
              </p:txBody>
            </p:sp>
            <p:sp>
              <p:nvSpPr>
                <p:cNvPr id="23" name="Rectangle 11"/>
                <p:cNvSpPr>
                  <a:spLocks noChangeArrowheads="1"/>
                </p:cNvSpPr>
                <p:nvPr/>
              </p:nvSpPr>
              <p:spPr bwMode="auto">
                <a:xfrm>
                  <a:off x="9180" y="13764"/>
                  <a:ext cx="720" cy="46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600" b="1" dirty="0">
                      <a:solidFill>
                        <a:srgbClr val="000000"/>
                      </a:solidFill>
                      <a:latin typeface="华文中宋" panose="02010600040101010101" pitchFamily="2" charset="-122"/>
                      <a:ea typeface="华文中宋" panose="02010600040101010101" pitchFamily="2" charset="-122"/>
                    </a:rPr>
                    <a:t>NULL</a:t>
                  </a:r>
                </a:p>
              </p:txBody>
            </p:sp>
            <p:grpSp>
              <p:nvGrpSpPr>
                <p:cNvPr id="24" name="Group 12"/>
                <p:cNvGrpSpPr>
                  <a:grpSpLocks/>
                </p:cNvGrpSpPr>
                <p:nvPr/>
              </p:nvGrpSpPr>
              <p:grpSpPr bwMode="auto">
                <a:xfrm>
                  <a:off x="7560" y="12984"/>
                  <a:ext cx="720" cy="1248"/>
                  <a:chOff x="2160" y="12984"/>
                  <a:chExt cx="720" cy="1248"/>
                </a:xfrm>
              </p:grpSpPr>
              <p:sp>
                <p:nvSpPr>
                  <p:cNvPr id="49" name="Rectangle 13"/>
                  <p:cNvSpPr>
                    <a:spLocks noChangeArrowheads="1"/>
                  </p:cNvSpPr>
                  <p:nvPr/>
                </p:nvSpPr>
                <p:spPr bwMode="auto">
                  <a:xfrm>
                    <a:off x="2160" y="12984"/>
                    <a:ext cx="720" cy="78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sz="1600" b="1">
                      <a:solidFill>
                        <a:srgbClr val="000000"/>
                      </a:solidFill>
                      <a:latin typeface="华文中宋" panose="02010600040101010101" pitchFamily="2" charset="-122"/>
                      <a:ea typeface="华文中宋" panose="02010600040101010101" pitchFamily="2" charset="-122"/>
                    </a:endParaRPr>
                  </a:p>
                </p:txBody>
              </p:sp>
              <p:sp>
                <p:nvSpPr>
                  <p:cNvPr id="50" name="Rectangle 14"/>
                  <p:cNvSpPr>
                    <a:spLocks noChangeArrowheads="1"/>
                  </p:cNvSpPr>
                  <p:nvPr/>
                </p:nvSpPr>
                <p:spPr bwMode="auto">
                  <a:xfrm>
                    <a:off x="2160" y="13764"/>
                    <a:ext cx="720" cy="46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sz="1600" b="1">
                      <a:solidFill>
                        <a:srgbClr val="000000"/>
                      </a:solidFill>
                      <a:latin typeface="华文中宋" panose="02010600040101010101" pitchFamily="2" charset="-122"/>
                      <a:ea typeface="华文中宋" panose="02010600040101010101" pitchFamily="2" charset="-122"/>
                    </a:endParaRPr>
                  </a:p>
                </p:txBody>
              </p:sp>
            </p:grpSp>
            <p:grpSp>
              <p:nvGrpSpPr>
                <p:cNvPr id="25" name="Group 15"/>
                <p:cNvGrpSpPr>
                  <a:grpSpLocks/>
                </p:cNvGrpSpPr>
                <p:nvPr/>
              </p:nvGrpSpPr>
              <p:grpSpPr bwMode="auto">
                <a:xfrm>
                  <a:off x="5940" y="12984"/>
                  <a:ext cx="720" cy="1248"/>
                  <a:chOff x="2160" y="12984"/>
                  <a:chExt cx="720" cy="1248"/>
                </a:xfrm>
              </p:grpSpPr>
              <p:sp>
                <p:nvSpPr>
                  <p:cNvPr id="47" name="Rectangle 16"/>
                  <p:cNvSpPr>
                    <a:spLocks noChangeArrowheads="1"/>
                  </p:cNvSpPr>
                  <p:nvPr/>
                </p:nvSpPr>
                <p:spPr bwMode="auto">
                  <a:xfrm>
                    <a:off x="2160" y="12984"/>
                    <a:ext cx="720" cy="78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sz="1600" b="1">
                      <a:solidFill>
                        <a:srgbClr val="000000"/>
                      </a:solidFill>
                      <a:latin typeface="华文中宋" panose="02010600040101010101" pitchFamily="2" charset="-122"/>
                      <a:ea typeface="华文中宋" panose="02010600040101010101" pitchFamily="2" charset="-122"/>
                    </a:endParaRPr>
                  </a:p>
                </p:txBody>
              </p:sp>
              <p:sp>
                <p:nvSpPr>
                  <p:cNvPr id="48" name="Rectangle 17"/>
                  <p:cNvSpPr>
                    <a:spLocks noChangeArrowheads="1"/>
                  </p:cNvSpPr>
                  <p:nvPr/>
                </p:nvSpPr>
                <p:spPr bwMode="auto">
                  <a:xfrm>
                    <a:off x="2160" y="13764"/>
                    <a:ext cx="720" cy="46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sz="1600" b="1">
                      <a:solidFill>
                        <a:srgbClr val="000000"/>
                      </a:solidFill>
                      <a:latin typeface="华文中宋" panose="02010600040101010101" pitchFamily="2" charset="-122"/>
                      <a:ea typeface="华文中宋" panose="02010600040101010101" pitchFamily="2" charset="-122"/>
                    </a:endParaRPr>
                  </a:p>
                </p:txBody>
              </p:sp>
            </p:grpSp>
            <p:grpSp>
              <p:nvGrpSpPr>
                <p:cNvPr id="26" name="Group 18"/>
                <p:cNvGrpSpPr>
                  <a:grpSpLocks/>
                </p:cNvGrpSpPr>
                <p:nvPr/>
              </p:nvGrpSpPr>
              <p:grpSpPr bwMode="auto">
                <a:xfrm>
                  <a:off x="4320" y="12984"/>
                  <a:ext cx="720" cy="1248"/>
                  <a:chOff x="2160" y="12984"/>
                  <a:chExt cx="720" cy="1248"/>
                </a:xfrm>
              </p:grpSpPr>
              <p:sp>
                <p:nvSpPr>
                  <p:cNvPr id="45" name="Rectangle 19"/>
                  <p:cNvSpPr>
                    <a:spLocks noChangeArrowheads="1"/>
                  </p:cNvSpPr>
                  <p:nvPr/>
                </p:nvSpPr>
                <p:spPr bwMode="auto">
                  <a:xfrm>
                    <a:off x="2160" y="12984"/>
                    <a:ext cx="720" cy="78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sz="1600" b="1">
                      <a:solidFill>
                        <a:srgbClr val="000000"/>
                      </a:solidFill>
                      <a:latin typeface="华文中宋" panose="02010600040101010101" pitchFamily="2" charset="-122"/>
                      <a:ea typeface="华文中宋" panose="02010600040101010101" pitchFamily="2" charset="-122"/>
                    </a:endParaRPr>
                  </a:p>
                </p:txBody>
              </p:sp>
              <p:sp>
                <p:nvSpPr>
                  <p:cNvPr id="46" name="Rectangle 20"/>
                  <p:cNvSpPr>
                    <a:spLocks noChangeArrowheads="1"/>
                  </p:cNvSpPr>
                  <p:nvPr/>
                </p:nvSpPr>
                <p:spPr bwMode="auto">
                  <a:xfrm>
                    <a:off x="2160" y="13764"/>
                    <a:ext cx="720" cy="46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sz="1600" b="1">
                      <a:solidFill>
                        <a:srgbClr val="000000"/>
                      </a:solidFill>
                      <a:latin typeface="华文中宋" panose="02010600040101010101" pitchFamily="2" charset="-122"/>
                      <a:ea typeface="华文中宋" panose="02010600040101010101" pitchFamily="2" charset="-122"/>
                    </a:endParaRPr>
                  </a:p>
                </p:txBody>
              </p:sp>
            </p:grpSp>
            <p:grpSp>
              <p:nvGrpSpPr>
                <p:cNvPr id="27" name="Group 21"/>
                <p:cNvGrpSpPr>
                  <a:grpSpLocks/>
                </p:cNvGrpSpPr>
                <p:nvPr/>
              </p:nvGrpSpPr>
              <p:grpSpPr bwMode="auto">
                <a:xfrm>
                  <a:off x="3420" y="13296"/>
                  <a:ext cx="900" cy="624"/>
                  <a:chOff x="2880" y="13296"/>
                  <a:chExt cx="900" cy="624"/>
                </a:xfrm>
              </p:grpSpPr>
              <p:sp>
                <p:nvSpPr>
                  <p:cNvPr id="42" name="Line 22"/>
                  <p:cNvSpPr>
                    <a:spLocks noChangeShapeType="1"/>
                  </p:cNvSpPr>
                  <p:nvPr/>
                </p:nvSpPr>
                <p:spPr bwMode="auto">
                  <a:xfrm>
                    <a:off x="2880" y="13920"/>
                    <a:ext cx="540" cy="0"/>
                  </a:xfrm>
                  <a:prstGeom prst="line">
                    <a:avLst/>
                  </a:prstGeom>
                  <a:noFill/>
                  <a:ln w="9525">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sz="1600" b="1">
                      <a:solidFill>
                        <a:srgbClr val="000000"/>
                      </a:solidFill>
                      <a:latin typeface="华文中宋" panose="02010600040101010101" pitchFamily="2" charset="-122"/>
                      <a:ea typeface="华文中宋" panose="02010600040101010101" pitchFamily="2" charset="-122"/>
                    </a:endParaRPr>
                  </a:p>
                </p:txBody>
              </p:sp>
              <p:sp>
                <p:nvSpPr>
                  <p:cNvPr id="43" name="Line 23"/>
                  <p:cNvSpPr>
                    <a:spLocks noChangeShapeType="1"/>
                  </p:cNvSpPr>
                  <p:nvPr/>
                </p:nvSpPr>
                <p:spPr bwMode="auto">
                  <a:xfrm flipV="1">
                    <a:off x="3420" y="13296"/>
                    <a:ext cx="0" cy="624"/>
                  </a:xfrm>
                  <a:prstGeom prst="line">
                    <a:avLst/>
                  </a:prstGeom>
                  <a:noFill/>
                  <a:ln w="9525">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sz="1600" b="1">
                      <a:solidFill>
                        <a:srgbClr val="000000"/>
                      </a:solidFill>
                      <a:latin typeface="华文中宋" panose="02010600040101010101" pitchFamily="2" charset="-122"/>
                      <a:ea typeface="华文中宋" panose="02010600040101010101" pitchFamily="2" charset="-122"/>
                    </a:endParaRPr>
                  </a:p>
                </p:txBody>
              </p:sp>
              <p:sp>
                <p:nvSpPr>
                  <p:cNvPr id="44" name="Line 24"/>
                  <p:cNvSpPr>
                    <a:spLocks noChangeShapeType="1"/>
                  </p:cNvSpPr>
                  <p:nvPr/>
                </p:nvSpPr>
                <p:spPr bwMode="auto">
                  <a:xfrm>
                    <a:off x="3420" y="13296"/>
                    <a:ext cx="360"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600" b="1">
                      <a:solidFill>
                        <a:srgbClr val="000000"/>
                      </a:solidFill>
                      <a:latin typeface="华文中宋" panose="02010600040101010101" pitchFamily="2" charset="-122"/>
                      <a:ea typeface="华文中宋" panose="02010600040101010101" pitchFamily="2" charset="-122"/>
                    </a:endParaRPr>
                  </a:p>
                </p:txBody>
              </p:sp>
            </p:grpSp>
            <p:grpSp>
              <p:nvGrpSpPr>
                <p:cNvPr id="28" name="Group 25"/>
                <p:cNvGrpSpPr>
                  <a:grpSpLocks/>
                </p:cNvGrpSpPr>
                <p:nvPr/>
              </p:nvGrpSpPr>
              <p:grpSpPr bwMode="auto">
                <a:xfrm>
                  <a:off x="5040" y="13296"/>
                  <a:ext cx="900" cy="624"/>
                  <a:chOff x="2880" y="13296"/>
                  <a:chExt cx="900" cy="624"/>
                </a:xfrm>
              </p:grpSpPr>
              <p:sp>
                <p:nvSpPr>
                  <p:cNvPr id="39" name="Line 26"/>
                  <p:cNvSpPr>
                    <a:spLocks noChangeShapeType="1"/>
                  </p:cNvSpPr>
                  <p:nvPr/>
                </p:nvSpPr>
                <p:spPr bwMode="auto">
                  <a:xfrm>
                    <a:off x="2880" y="13920"/>
                    <a:ext cx="540" cy="0"/>
                  </a:xfrm>
                  <a:prstGeom prst="line">
                    <a:avLst/>
                  </a:prstGeom>
                  <a:noFill/>
                  <a:ln w="9525">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sz="1600" b="1">
                      <a:solidFill>
                        <a:srgbClr val="000000"/>
                      </a:solidFill>
                      <a:latin typeface="华文中宋" panose="02010600040101010101" pitchFamily="2" charset="-122"/>
                      <a:ea typeface="华文中宋" panose="02010600040101010101" pitchFamily="2" charset="-122"/>
                    </a:endParaRPr>
                  </a:p>
                </p:txBody>
              </p:sp>
              <p:sp>
                <p:nvSpPr>
                  <p:cNvPr id="40" name="Line 27"/>
                  <p:cNvSpPr>
                    <a:spLocks noChangeShapeType="1"/>
                  </p:cNvSpPr>
                  <p:nvPr/>
                </p:nvSpPr>
                <p:spPr bwMode="auto">
                  <a:xfrm flipV="1">
                    <a:off x="3420" y="13296"/>
                    <a:ext cx="0" cy="624"/>
                  </a:xfrm>
                  <a:prstGeom prst="line">
                    <a:avLst/>
                  </a:prstGeom>
                  <a:noFill/>
                  <a:ln w="9525">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sz="1600" b="1">
                      <a:solidFill>
                        <a:srgbClr val="000000"/>
                      </a:solidFill>
                      <a:latin typeface="华文中宋" panose="02010600040101010101" pitchFamily="2" charset="-122"/>
                      <a:ea typeface="华文中宋" panose="02010600040101010101" pitchFamily="2" charset="-122"/>
                    </a:endParaRPr>
                  </a:p>
                </p:txBody>
              </p:sp>
              <p:sp>
                <p:nvSpPr>
                  <p:cNvPr id="41" name="Line 28"/>
                  <p:cNvSpPr>
                    <a:spLocks noChangeShapeType="1"/>
                  </p:cNvSpPr>
                  <p:nvPr/>
                </p:nvSpPr>
                <p:spPr bwMode="auto">
                  <a:xfrm>
                    <a:off x="3420" y="13296"/>
                    <a:ext cx="360"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600" b="1">
                      <a:solidFill>
                        <a:srgbClr val="000000"/>
                      </a:solidFill>
                      <a:latin typeface="华文中宋" panose="02010600040101010101" pitchFamily="2" charset="-122"/>
                      <a:ea typeface="华文中宋" panose="02010600040101010101" pitchFamily="2" charset="-122"/>
                    </a:endParaRPr>
                  </a:p>
                </p:txBody>
              </p:sp>
            </p:grpSp>
            <p:grpSp>
              <p:nvGrpSpPr>
                <p:cNvPr id="29" name="Group 29"/>
                <p:cNvGrpSpPr>
                  <a:grpSpLocks/>
                </p:cNvGrpSpPr>
                <p:nvPr/>
              </p:nvGrpSpPr>
              <p:grpSpPr bwMode="auto">
                <a:xfrm>
                  <a:off x="6660" y="13452"/>
                  <a:ext cx="900" cy="624"/>
                  <a:chOff x="2880" y="13296"/>
                  <a:chExt cx="900" cy="624"/>
                </a:xfrm>
              </p:grpSpPr>
              <p:sp>
                <p:nvSpPr>
                  <p:cNvPr id="36" name="Line 30"/>
                  <p:cNvSpPr>
                    <a:spLocks noChangeShapeType="1"/>
                  </p:cNvSpPr>
                  <p:nvPr/>
                </p:nvSpPr>
                <p:spPr bwMode="auto">
                  <a:xfrm>
                    <a:off x="2880" y="13920"/>
                    <a:ext cx="540" cy="0"/>
                  </a:xfrm>
                  <a:prstGeom prst="line">
                    <a:avLst/>
                  </a:prstGeom>
                  <a:noFill/>
                  <a:ln w="9525">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sz="1600" b="1">
                      <a:solidFill>
                        <a:srgbClr val="000000"/>
                      </a:solidFill>
                      <a:latin typeface="华文中宋" panose="02010600040101010101" pitchFamily="2" charset="-122"/>
                      <a:ea typeface="华文中宋" panose="02010600040101010101" pitchFamily="2" charset="-122"/>
                    </a:endParaRPr>
                  </a:p>
                </p:txBody>
              </p:sp>
              <p:sp>
                <p:nvSpPr>
                  <p:cNvPr id="37" name="Line 31"/>
                  <p:cNvSpPr>
                    <a:spLocks noChangeShapeType="1"/>
                  </p:cNvSpPr>
                  <p:nvPr/>
                </p:nvSpPr>
                <p:spPr bwMode="auto">
                  <a:xfrm flipV="1">
                    <a:off x="3420" y="13296"/>
                    <a:ext cx="0" cy="624"/>
                  </a:xfrm>
                  <a:prstGeom prst="line">
                    <a:avLst/>
                  </a:prstGeom>
                  <a:noFill/>
                  <a:ln w="9525">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sz="1600" b="1">
                      <a:solidFill>
                        <a:srgbClr val="000000"/>
                      </a:solidFill>
                      <a:latin typeface="华文中宋" panose="02010600040101010101" pitchFamily="2" charset="-122"/>
                      <a:ea typeface="华文中宋" panose="02010600040101010101" pitchFamily="2" charset="-122"/>
                    </a:endParaRPr>
                  </a:p>
                </p:txBody>
              </p:sp>
              <p:sp>
                <p:nvSpPr>
                  <p:cNvPr id="38" name="Line 32"/>
                  <p:cNvSpPr>
                    <a:spLocks noChangeShapeType="1"/>
                  </p:cNvSpPr>
                  <p:nvPr/>
                </p:nvSpPr>
                <p:spPr bwMode="auto">
                  <a:xfrm>
                    <a:off x="3420" y="13296"/>
                    <a:ext cx="360"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600" b="1">
                      <a:solidFill>
                        <a:srgbClr val="000000"/>
                      </a:solidFill>
                      <a:latin typeface="华文中宋" panose="02010600040101010101" pitchFamily="2" charset="-122"/>
                      <a:ea typeface="华文中宋" panose="02010600040101010101" pitchFamily="2" charset="-122"/>
                    </a:endParaRPr>
                  </a:p>
                </p:txBody>
              </p:sp>
            </p:grpSp>
            <p:grpSp>
              <p:nvGrpSpPr>
                <p:cNvPr id="30" name="Group 33"/>
                <p:cNvGrpSpPr>
                  <a:grpSpLocks/>
                </p:cNvGrpSpPr>
                <p:nvPr/>
              </p:nvGrpSpPr>
              <p:grpSpPr bwMode="auto">
                <a:xfrm>
                  <a:off x="8280" y="13452"/>
                  <a:ext cx="900" cy="624"/>
                  <a:chOff x="2880" y="13296"/>
                  <a:chExt cx="900" cy="624"/>
                </a:xfrm>
              </p:grpSpPr>
              <p:sp>
                <p:nvSpPr>
                  <p:cNvPr id="33" name="Line 34"/>
                  <p:cNvSpPr>
                    <a:spLocks noChangeShapeType="1"/>
                  </p:cNvSpPr>
                  <p:nvPr/>
                </p:nvSpPr>
                <p:spPr bwMode="auto">
                  <a:xfrm>
                    <a:off x="2880" y="13920"/>
                    <a:ext cx="540" cy="0"/>
                  </a:xfrm>
                  <a:prstGeom prst="line">
                    <a:avLst/>
                  </a:prstGeom>
                  <a:noFill/>
                  <a:ln w="9525">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sz="1600" b="1">
                      <a:solidFill>
                        <a:srgbClr val="000000"/>
                      </a:solidFill>
                      <a:latin typeface="华文中宋" panose="02010600040101010101" pitchFamily="2" charset="-122"/>
                      <a:ea typeface="华文中宋" panose="02010600040101010101" pitchFamily="2" charset="-122"/>
                    </a:endParaRPr>
                  </a:p>
                </p:txBody>
              </p:sp>
              <p:sp>
                <p:nvSpPr>
                  <p:cNvPr id="34" name="Line 35"/>
                  <p:cNvSpPr>
                    <a:spLocks noChangeShapeType="1"/>
                  </p:cNvSpPr>
                  <p:nvPr/>
                </p:nvSpPr>
                <p:spPr bwMode="auto">
                  <a:xfrm flipV="1">
                    <a:off x="3420" y="13296"/>
                    <a:ext cx="0" cy="624"/>
                  </a:xfrm>
                  <a:prstGeom prst="line">
                    <a:avLst/>
                  </a:prstGeom>
                  <a:noFill/>
                  <a:ln w="9525">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sz="1600" b="1">
                      <a:solidFill>
                        <a:srgbClr val="000000"/>
                      </a:solidFill>
                      <a:latin typeface="华文中宋" panose="02010600040101010101" pitchFamily="2" charset="-122"/>
                      <a:ea typeface="华文中宋" panose="02010600040101010101" pitchFamily="2" charset="-122"/>
                    </a:endParaRPr>
                  </a:p>
                </p:txBody>
              </p:sp>
              <p:sp>
                <p:nvSpPr>
                  <p:cNvPr id="35" name="Line 36"/>
                  <p:cNvSpPr>
                    <a:spLocks noChangeShapeType="1"/>
                  </p:cNvSpPr>
                  <p:nvPr/>
                </p:nvSpPr>
                <p:spPr bwMode="auto">
                  <a:xfrm>
                    <a:off x="3420" y="13296"/>
                    <a:ext cx="360"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600" b="1">
                      <a:solidFill>
                        <a:srgbClr val="000000"/>
                      </a:solidFill>
                      <a:latin typeface="华文中宋" panose="02010600040101010101" pitchFamily="2" charset="-122"/>
                      <a:ea typeface="华文中宋" panose="02010600040101010101" pitchFamily="2" charset="-122"/>
                    </a:endParaRPr>
                  </a:p>
                </p:txBody>
              </p:sp>
            </p:grpSp>
            <p:sp>
              <p:nvSpPr>
                <p:cNvPr id="31" name="Line 37"/>
                <p:cNvSpPr>
                  <a:spLocks noChangeShapeType="1"/>
                </p:cNvSpPr>
                <p:nvPr/>
              </p:nvSpPr>
              <p:spPr bwMode="auto">
                <a:xfrm>
                  <a:off x="1980" y="13452"/>
                  <a:ext cx="720"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600" b="1">
                    <a:solidFill>
                      <a:srgbClr val="000000"/>
                    </a:solidFill>
                    <a:latin typeface="华文中宋" panose="02010600040101010101" pitchFamily="2" charset="-122"/>
                    <a:ea typeface="华文中宋" panose="02010600040101010101" pitchFamily="2" charset="-122"/>
                  </a:endParaRPr>
                </a:p>
              </p:txBody>
            </p:sp>
            <p:sp>
              <p:nvSpPr>
                <p:cNvPr id="32" name="Text Box 38"/>
                <p:cNvSpPr txBox="1">
                  <a:spLocks noChangeArrowheads="1"/>
                </p:cNvSpPr>
                <p:nvPr/>
              </p:nvSpPr>
              <p:spPr bwMode="auto">
                <a:xfrm>
                  <a:off x="1617" y="13452"/>
                  <a:ext cx="1083"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zh-CN" sz="1600" b="1" dirty="0">
                      <a:solidFill>
                        <a:srgbClr val="000000"/>
                      </a:solidFill>
                      <a:latin typeface="华文中宋" panose="02010600040101010101" pitchFamily="2" charset="-122"/>
                      <a:ea typeface="华文中宋" panose="02010600040101010101" pitchFamily="2" charset="-122"/>
                    </a:rPr>
                    <a:t>Head</a:t>
                  </a:r>
                </a:p>
              </p:txBody>
            </p:sp>
          </p:grpSp>
          <p:sp>
            <p:nvSpPr>
              <p:cNvPr id="20" name="Text Box 39"/>
              <p:cNvSpPr txBox="1">
                <a:spLocks noChangeArrowheads="1"/>
              </p:cNvSpPr>
              <p:nvPr/>
            </p:nvSpPr>
            <p:spPr bwMode="auto">
              <a:xfrm>
                <a:off x="5069" y="10125"/>
                <a:ext cx="231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600"/>
                  </a:spcAft>
                </a:pPr>
                <a:r>
                  <a:rPr lang="zh-CN" altLang="en-US" sz="1600" b="1" noProof="1">
                    <a:solidFill>
                      <a:srgbClr val="000000"/>
                    </a:solidFill>
                    <a:latin typeface="华文中宋" panose="02010600040101010101" pitchFamily="2" charset="-122"/>
                    <a:ea typeface="华文中宋" panose="02010600040101010101" pitchFamily="2" charset="-122"/>
                  </a:rPr>
                  <a:t>空闲块链</a:t>
                </a:r>
              </a:p>
              <a:p>
                <a:pPr eaLnBrk="1" hangingPunct="1"/>
                <a:endParaRPr lang="zh-CN" altLang="en-US" sz="1600" b="1">
                  <a:solidFill>
                    <a:srgbClr val="000000"/>
                  </a:solidFill>
                  <a:latin typeface="华文中宋" panose="02010600040101010101" pitchFamily="2" charset="-122"/>
                  <a:ea typeface="华文中宋" panose="02010600040101010101" pitchFamily="2" charset="-122"/>
                </a:endParaRPr>
              </a:p>
            </p:txBody>
          </p:sp>
        </p:grpSp>
        <p:sp>
          <p:nvSpPr>
            <p:cNvPr id="15" name="Text Box 40"/>
            <p:cNvSpPr txBox="1">
              <a:spLocks noChangeArrowheads="1"/>
            </p:cNvSpPr>
            <p:nvPr/>
          </p:nvSpPr>
          <p:spPr bwMode="auto">
            <a:xfrm>
              <a:off x="2804" y="5133"/>
              <a:ext cx="63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600" b="1">
                  <a:solidFill>
                    <a:srgbClr val="000000"/>
                  </a:solidFill>
                  <a:latin typeface="华文中宋" panose="02010600040101010101" pitchFamily="2" charset="-122"/>
                  <a:ea typeface="华文中宋" panose="02010600040101010101" pitchFamily="2" charset="-122"/>
                </a:rPr>
                <a:t>64</a:t>
              </a:r>
            </a:p>
          </p:txBody>
        </p:sp>
        <p:sp>
          <p:nvSpPr>
            <p:cNvPr id="16" name="Text Box 41"/>
            <p:cNvSpPr txBox="1">
              <a:spLocks noChangeArrowheads="1"/>
            </p:cNvSpPr>
            <p:nvPr/>
          </p:nvSpPr>
          <p:spPr bwMode="auto">
            <a:xfrm>
              <a:off x="4391" y="5133"/>
              <a:ext cx="63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600" b="1">
                  <a:solidFill>
                    <a:srgbClr val="000000"/>
                  </a:solidFill>
                  <a:latin typeface="华文中宋" panose="02010600040101010101" pitchFamily="2" charset="-122"/>
                  <a:ea typeface="华文中宋" panose="02010600040101010101" pitchFamily="2" charset="-122"/>
                </a:rPr>
                <a:t>30</a:t>
              </a:r>
            </a:p>
          </p:txBody>
        </p:sp>
        <p:sp>
          <p:nvSpPr>
            <p:cNvPr id="17" name="Text Box 42"/>
            <p:cNvSpPr txBox="1">
              <a:spLocks noChangeArrowheads="1"/>
            </p:cNvSpPr>
            <p:nvPr/>
          </p:nvSpPr>
          <p:spPr bwMode="auto">
            <a:xfrm>
              <a:off x="6029" y="5133"/>
              <a:ext cx="735"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600" b="1">
                  <a:solidFill>
                    <a:srgbClr val="000000"/>
                  </a:solidFill>
                  <a:latin typeface="华文中宋" panose="02010600040101010101" pitchFamily="2" charset="-122"/>
                  <a:ea typeface="华文中宋" panose="02010600040101010101" pitchFamily="2" charset="-122"/>
                </a:rPr>
                <a:t>58</a:t>
              </a:r>
            </a:p>
          </p:txBody>
        </p:sp>
        <p:sp>
          <p:nvSpPr>
            <p:cNvPr id="18" name="Text Box 43"/>
            <p:cNvSpPr txBox="1">
              <a:spLocks noChangeArrowheads="1"/>
            </p:cNvSpPr>
            <p:nvPr/>
          </p:nvSpPr>
          <p:spPr bwMode="auto">
            <a:xfrm>
              <a:off x="7619" y="5133"/>
              <a:ext cx="6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600" b="1">
                  <a:solidFill>
                    <a:srgbClr val="000000"/>
                  </a:solidFill>
                  <a:latin typeface="华文中宋" panose="02010600040101010101" pitchFamily="2" charset="-122"/>
                  <a:ea typeface="华文中宋" panose="02010600040101010101" pitchFamily="2" charset="-122"/>
                </a:rPr>
                <a:t>16</a:t>
              </a:r>
            </a:p>
          </p:txBody>
        </p:sp>
      </p:grpSp>
      <p:sp>
        <p:nvSpPr>
          <p:cNvPr id="5" name="灯片编号占位符 4">
            <a:extLst>
              <a:ext uri="{FF2B5EF4-FFF2-40B4-BE49-F238E27FC236}">
                <a16:creationId xmlns:a16="http://schemas.microsoft.com/office/drawing/2014/main" id="{597AE45A-58D3-446B-9DDD-FD2169158983}"/>
              </a:ext>
            </a:extLst>
          </p:cNvPr>
          <p:cNvSpPr>
            <a:spLocks noGrp="1"/>
          </p:cNvSpPr>
          <p:nvPr>
            <p:ph type="sldNum" sz="quarter" idx="12"/>
          </p:nvPr>
        </p:nvSpPr>
        <p:spPr/>
        <p:txBody>
          <a:bodyPr/>
          <a:lstStyle/>
          <a:p>
            <a:fld id="{B10D5614-B734-4280-8F57-1D4947433C97}" type="slidenum">
              <a:rPr lang="en-US" smtClean="0"/>
              <a:pPr/>
              <a:t>36</a:t>
            </a:fld>
            <a:endParaRPr lang="en-US" dirty="0"/>
          </a:p>
        </p:txBody>
      </p:sp>
    </p:spTree>
    <p:extLst>
      <p:ext uri="{BB962C8B-B14F-4D97-AF65-F5344CB8AC3E}">
        <p14:creationId xmlns:p14="http://schemas.microsoft.com/office/powerpoint/2010/main" val="242331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8.4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文件存储空间管理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35</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空闲块链</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pic>
        <p:nvPicPr>
          <p:cNvPr id="53" name="Picture 3" descr="h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2910" y="4214818"/>
            <a:ext cx="7634286" cy="245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矩形 53"/>
          <p:cNvSpPr/>
          <p:nvPr/>
        </p:nvSpPr>
        <p:spPr>
          <a:xfrm>
            <a:off x="357158" y="1714488"/>
            <a:ext cx="8643966" cy="212077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成组链接法</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按</a:t>
            </a:r>
            <a:r>
              <a:rPr lang="en-US" altLang="zh-CN" b="1" dirty="0">
                <a:solidFill>
                  <a:srgbClr val="000000"/>
                </a:solidFill>
                <a:latin typeface="华文中宋" panose="02010600040101010101" pitchFamily="2" charset="-122"/>
                <a:ea typeface="华文中宋" panose="02010600040101010101" pitchFamily="2" charset="-122"/>
              </a:rPr>
              <a:t>50</a:t>
            </a:r>
            <a:r>
              <a:rPr lang="zh-CN" altLang="en-US" b="1" dirty="0">
                <a:solidFill>
                  <a:srgbClr val="000000"/>
                </a:solidFill>
                <a:latin typeface="华文中宋" panose="02010600040101010101" pitchFamily="2" charset="-122"/>
                <a:ea typeface="华文中宋" panose="02010600040101010101" pitchFamily="2" charset="-122"/>
              </a:rPr>
              <a:t>个空闲块一组（</a:t>
            </a:r>
            <a:r>
              <a:rPr lang="zh-CN" altLang="en-US" b="1" dirty="0">
                <a:solidFill>
                  <a:srgbClr val="FF0000"/>
                </a:solidFill>
                <a:latin typeface="华文中宋" panose="02010600040101010101" pitchFamily="2" charset="-122"/>
                <a:ea typeface="华文中宋" panose="02010600040101010101" pitchFamily="2" charset="-122"/>
              </a:rPr>
              <a:t>每组可用一个物理块表示</a:t>
            </a:r>
            <a:r>
              <a:rPr lang="zh-CN" altLang="en-US" b="1" dirty="0">
                <a:solidFill>
                  <a:srgbClr val="000000"/>
                </a:solidFill>
                <a:latin typeface="华文中宋" panose="02010600040101010101" pitchFamily="2" charset="-122"/>
                <a:ea typeface="华文中宋" panose="02010600040101010101" pitchFamily="2" charset="-122"/>
              </a:rPr>
              <a:t>，每个表项表示一个物理块），从后往前顺次划分。每组的第一、第二表项用来存放前一组的总块数和前一组所在的物理块号（相当于组链接指针），之后各表项依此存放该组空闲块号</a:t>
            </a:r>
            <a:r>
              <a:rPr lang="en-US" altLang="zh-CN" b="1" dirty="0">
                <a:solidFill>
                  <a:srgbClr val="000000"/>
                </a:solidFill>
                <a:latin typeface="华文中宋" panose="02010600040101010101" pitchFamily="2" charset="-122"/>
                <a:ea typeface="华文中宋" panose="02010600040101010101" pitchFamily="2" charset="-122"/>
              </a:rPr>
              <a:t>……</a:t>
            </a: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第一组</a:t>
            </a:r>
            <a:r>
              <a:rPr lang="en-US" altLang="zh-CN" b="1" dirty="0">
                <a:solidFill>
                  <a:srgbClr val="000000"/>
                </a:solidFill>
                <a:latin typeface="华文中宋" panose="02010600040101010101" pitchFamily="2" charset="-122"/>
                <a:ea typeface="华文中宋" panose="02010600040101010101" pitchFamily="2" charset="-122"/>
              </a:rPr>
              <a:t>49</a:t>
            </a:r>
            <a:r>
              <a:rPr lang="zh-CN" altLang="en-US" b="1" dirty="0">
                <a:solidFill>
                  <a:srgbClr val="000000"/>
                </a:solidFill>
                <a:latin typeface="华文中宋" panose="02010600040101010101" pitchFamily="2" charset="-122"/>
                <a:ea typeface="华文中宋" panose="02010600040101010101" pitchFamily="2" charset="-122"/>
              </a:rPr>
              <a:t>块，最后一组的总块数和所在的物理块号存放在</a:t>
            </a:r>
            <a:r>
              <a:rPr lang="zh-CN" altLang="en-US" b="1" dirty="0">
                <a:solidFill>
                  <a:srgbClr val="FF0000"/>
                </a:solidFill>
                <a:latin typeface="华文中宋" panose="02010600040101010101" pitchFamily="2" charset="-122"/>
                <a:ea typeface="华文中宋" panose="02010600040101010101" pitchFamily="2" charset="-122"/>
              </a:rPr>
              <a:t>文件资源表</a:t>
            </a:r>
            <a:r>
              <a:rPr lang="zh-CN" altLang="en-US" b="1" dirty="0">
                <a:solidFill>
                  <a:srgbClr val="000000"/>
                </a:solidFill>
                <a:latin typeface="华文中宋" panose="02010600040101010101" pitchFamily="2" charset="-122"/>
                <a:ea typeface="华文中宋" panose="02010600040101010101" pitchFamily="2" charset="-122"/>
              </a:rPr>
              <a:t>中</a:t>
            </a:r>
          </a:p>
        </p:txBody>
      </p:sp>
      <p:cxnSp>
        <p:nvCxnSpPr>
          <p:cNvPr id="8" name="直接箭头连接符 7"/>
          <p:cNvCxnSpPr/>
          <p:nvPr/>
        </p:nvCxnSpPr>
        <p:spPr>
          <a:xfrm flipV="1">
            <a:off x="7020272" y="5715016"/>
            <a:ext cx="0" cy="64807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6156176" y="5715016"/>
            <a:ext cx="0" cy="64807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3571868" y="5715016"/>
            <a:ext cx="0" cy="64807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8028384" y="5715016"/>
            <a:ext cx="0" cy="64807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5214942" y="5715016"/>
            <a:ext cx="0" cy="64807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对话气泡: 矩形 14">
            <a:extLst>
              <a:ext uri="{FF2B5EF4-FFF2-40B4-BE49-F238E27FC236}">
                <a16:creationId xmlns:a16="http://schemas.microsoft.com/office/drawing/2014/main" id="{3A922D25-B4B9-4DB4-ACC9-7E1F82384BA7}"/>
              </a:ext>
            </a:extLst>
          </p:cNvPr>
          <p:cNvSpPr/>
          <p:nvPr/>
        </p:nvSpPr>
        <p:spPr>
          <a:xfrm>
            <a:off x="2856973" y="3812515"/>
            <a:ext cx="3947269" cy="580613"/>
          </a:xfrm>
          <a:prstGeom prst="wedgeRectCallout">
            <a:avLst>
              <a:gd name="adj1" fmla="val 51700"/>
              <a:gd name="adj2" fmla="val 158829"/>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rgbClr val="009900"/>
                </a:solidFill>
                <a:latin typeface="华文中宋" panose="02010600040101010101" pitchFamily="2" charset="-122"/>
                <a:ea typeface="华文中宋" panose="02010600040101010101" pitchFamily="2" charset="-122"/>
              </a:rPr>
              <a:t>第二组使用的特殊标识盘块，记录第一组总块数（</a:t>
            </a:r>
            <a:r>
              <a:rPr lang="en-US" altLang="zh-CN" sz="1400" b="1" dirty="0">
                <a:solidFill>
                  <a:srgbClr val="009900"/>
                </a:solidFill>
                <a:latin typeface="华文中宋" panose="02010600040101010101" pitchFamily="2" charset="-122"/>
                <a:ea typeface="华文中宋" panose="02010600040101010101" pitchFamily="2" charset="-122"/>
              </a:rPr>
              <a:t>49</a:t>
            </a:r>
            <a:r>
              <a:rPr lang="zh-CN" altLang="en-US" sz="1400" b="1" dirty="0">
                <a:solidFill>
                  <a:srgbClr val="009900"/>
                </a:solidFill>
                <a:latin typeface="华文中宋" panose="02010600040101010101" pitchFamily="2" charset="-122"/>
                <a:ea typeface="华文中宋" panose="02010600040101010101" pitchFamily="2" charset="-122"/>
              </a:rPr>
              <a:t>）、第一组指针（</a:t>
            </a:r>
            <a:r>
              <a:rPr lang="en-US" altLang="zh-CN" sz="1400" b="1" dirty="0">
                <a:solidFill>
                  <a:srgbClr val="009900"/>
                </a:solidFill>
                <a:latin typeface="华文中宋" panose="02010600040101010101" pitchFamily="2" charset="-122"/>
                <a:ea typeface="华文中宋" panose="02010600040101010101" pitchFamily="2" charset="-122"/>
              </a:rPr>
              <a:t>0</a:t>
            </a:r>
            <a:r>
              <a:rPr lang="zh-CN" altLang="en-US" sz="1400" b="1" dirty="0">
                <a:solidFill>
                  <a:srgbClr val="009900"/>
                </a:solidFill>
                <a:latin typeface="华文中宋" panose="02010600040101010101" pitchFamily="2" charset="-122"/>
                <a:ea typeface="华文中宋" panose="02010600040101010101" pitchFamily="2" charset="-122"/>
              </a:rPr>
              <a:t>）及第一组各空闲块号</a:t>
            </a:r>
          </a:p>
        </p:txBody>
      </p:sp>
      <p:sp>
        <p:nvSpPr>
          <p:cNvPr id="4" name="灯片编号占位符 3">
            <a:extLst>
              <a:ext uri="{FF2B5EF4-FFF2-40B4-BE49-F238E27FC236}">
                <a16:creationId xmlns:a16="http://schemas.microsoft.com/office/drawing/2014/main" id="{F74F42D6-B949-4A4B-8D99-6DE5F0B224E3}"/>
              </a:ext>
            </a:extLst>
          </p:cNvPr>
          <p:cNvSpPr>
            <a:spLocks noGrp="1"/>
          </p:cNvSpPr>
          <p:nvPr>
            <p:ph type="sldNum" sz="quarter" idx="12"/>
          </p:nvPr>
        </p:nvSpPr>
        <p:spPr/>
        <p:txBody>
          <a:bodyPr/>
          <a:lstStyle/>
          <a:p>
            <a:fld id="{B10D5614-B734-4280-8F57-1D4947433C97}" type="slidenum">
              <a:rPr lang="en-US" smtClean="0"/>
              <a:pPr/>
              <a:t>37</a:t>
            </a:fld>
            <a:endParaRPr lang="en-US" dirty="0"/>
          </a:p>
        </p:txBody>
      </p:sp>
    </p:spTree>
    <p:extLst>
      <p:ext uri="{BB962C8B-B14F-4D97-AF65-F5344CB8AC3E}">
        <p14:creationId xmlns:p14="http://schemas.microsoft.com/office/powerpoint/2010/main" val="300556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8.4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文件存储空间管理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36</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空闲块链</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54" name="矩形 53"/>
          <p:cNvSpPr/>
          <p:nvPr/>
        </p:nvSpPr>
        <p:spPr>
          <a:xfrm>
            <a:off x="604414" y="1700808"/>
            <a:ext cx="8110990" cy="1754326"/>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b="1" dirty="0">
                <a:solidFill>
                  <a:srgbClr val="000000"/>
                </a:solidFill>
                <a:latin typeface="华文中宋" panose="02010600040101010101" pitchFamily="2" charset="-122"/>
                <a:ea typeface="华文中宋" panose="02010600040101010101" pitchFamily="2" charset="-122"/>
              </a:rPr>
              <a:t>UNIX</a:t>
            </a:r>
            <a:r>
              <a:rPr lang="zh-CN" altLang="en-US" b="1" dirty="0">
                <a:solidFill>
                  <a:srgbClr val="000000"/>
                </a:solidFill>
                <a:latin typeface="华文中宋" panose="02010600040101010101" pitchFamily="2" charset="-122"/>
                <a:ea typeface="华文中宋" panose="02010600040101010101" pitchFamily="2" charset="-122"/>
              </a:rPr>
              <a:t>系统的成组链接法</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en-US" altLang="zh-CN" b="1" dirty="0">
                <a:solidFill>
                  <a:srgbClr val="000000"/>
                </a:solidFill>
                <a:latin typeface="华文中宋" panose="02010600040101010101" pitchFamily="2" charset="-122"/>
                <a:ea typeface="华文中宋" panose="02010600040101010101" pitchFamily="2" charset="-122"/>
              </a:rPr>
              <a:t>100</a:t>
            </a:r>
            <a:r>
              <a:rPr lang="zh-CN" altLang="en-US" b="1" dirty="0">
                <a:solidFill>
                  <a:srgbClr val="000000"/>
                </a:solidFill>
                <a:latin typeface="华文中宋" panose="02010600040101010101" pitchFamily="2" charset="-122"/>
                <a:ea typeface="华文中宋" panose="02010600040101010101" pitchFamily="2" charset="-122"/>
              </a:rPr>
              <a:t>个空闲块一组，每组第一表项存放前一组的总块数、第二表项存放前一组所在的物理块号（相当于组链接指针），之后各表项依此存放该组空闲块号</a:t>
            </a:r>
            <a:r>
              <a:rPr lang="en-US" altLang="zh-CN" b="1" dirty="0">
                <a:solidFill>
                  <a:srgbClr val="000000"/>
                </a:solidFill>
                <a:latin typeface="华文中宋" panose="02010600040101010101" pitchFamily="2" charset="-122"/>
                <a:ea typeface="华文中宋" panose="02010600040101010101" pitchFamily="2" charset="-122"/>
              </a:rPr>
              <a:t>……</a:t>
            </a:r>
          </a:p>
        </p:txBody>
      </p:sp>
      <p:pic>
        <p:nvPicPr>
          <p:cNvPr id="8" name="图片 7">
            <a:extLst>
              <a:ext uri="{FF2B5EF4-FFF2-40B4-BE49-F238E27FC236}">
                <a16:creationId xmlns:a16="http://schemas.microsoft.com/office/drawing/2014/main" id="{273D4FAA-A7D4-4CA4-AE7F-EA79175197CA}"/>
              </a:ext>
            </a:extLst>
          </p:cNvPr>
          <p:cNvPicPr>
            <a:picLocks noChangeAspect="1"/>
          </p:cNvPicPr>
          <p:nvPr/>
        </p:nvPicPr>
        <p:blipFill>
          <a:blip r:embed="rId2"/>
          <a:stretch>
            <a:fillRect/>
          </a:stretch>
        </p:blipFill>
        <p:spPr>
          <a:xfrm>
            <a:off x="718441" y="3781405"/>
            <a:ext cx="7610475" cy="2286000"/>
          </a:xfrm>
          <a:prstGeom prst="rect">
            <a:avLst/>
          </a:prstGeom>
        </p:spPr>
      </p:pic>
      <p:sp>
        <p:nvSpPr>
          <p:cNvPr id="17" name="对话气泡: 矩形 16">
            <a:extLst>
              <a:ext uri="{FF2B5EF4-FFF2-40B4-BE49-F238E27FC236}">
                <a16:creationId xmlns:a16="http://schemas.microsoft.com/office/drawing/2014/main" id="{E817D1D6-1D16-44E8-9A1A-40E442412EF2}"/>
              </a:ext>
            </a:extLst>
          </p:cNvPr>
          <p:cNvSpPr/>
          <p:nvPr/>
        </p:nvSpPr>
        <p:spPr>
          <a:xfrm>
            <a:off x="5507574" y="3392518"/>
            <a:ext cx="3312368" cy="393600"/>
          </a:xfrm>
          <a:prstGeom prst="wedgeRectCallout">
            <a:avLst>
              <a:gd name="adj1" fmla="val 4611"/>
              <a:gd name="adj2" fmla="val 152621"/>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rgbClr val="009900"/>
                </a:solidFill>
                <a:latin typeface="华文中宋" panose="02010600040101010101" pitchFamily="2" charset="-122"/>
                <a:ea typeface="华文中宋" panose="02010600040101010101" pitchFamily="2" charset="-122"/>
              </a:rPr>
              <a:t>第一组没有特殊标识盘块，空闲块数</a:t>
            </a:r>
            <a:r>
              <a:rPr lang="en-US" altLang="zh-CN" sz="1400" b="1" dirty="0">
                <a:solidFill>
                  <a:srgbClr val="009900"/>
                </a:solidFill>
                <a:latin typeface="华文中宋" panose="02010600040101010101" pitchFamily="2" charset="-122"/>
                <a:ea typeface="华文中宋" panose="02010600040101010101" pitchFamily="2" charset="-122"/>
              </a:rPr>
              <a:t>99</a:t>
            </a:r>
            <a:endParaRPr lang="zh-CN" altLang="en-US" sz="1400" b="1" dirty="0">
              <a:solidFill>
                <a:srgbClr val="009900"/>
              </a:solidFill>
              <a:latin typeface="华文中宋" panose="02010600040101010101" pitchFamily="2" charset="-122"/>
              <a:ea typeface="华文中宋" panose="02010600040101010101" pitchFamily="2" charset="-122"/>
            </a:endParaRPr>
          </a:p>
        </p:txBody>
      </p:sp>
      <p:sp>
        <p:nvSpPr>
          <p:cNvPr id="18" name="对话气泡: 矩形 17">
            <a:extLst>
              <a:ext uri="{FF2B5EF4-FFF2-40B4-BE49-F238E27FC236}">
                <a16:creationId xmlns:a16="http://schemas.microsoft.com/office/drawing/2014/main" id="{C9A641D7-2FA9-4448-AA16-2FCC0D0211B6}"/>
              </a:ext>
            </a:extLst>
          </p:cNvPr>
          <p:cNvSpPr/>
          <p:nvPr/>
        </p:nvSpPr>
        <p:spPr>
          <a:xfrm>
            <a:off x="2077695" y="3409485"/>
            <a:ext cx="3312368" cy="393600"/>
          </a:xfrm>
          <a:prstGeom prst="wedgeRectCallout">
            <a:avLst>
              <a:gd name="adj1" fmla="val 36486"/>
              <a:gd name="adj2" fmla="val 150226"/>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9900"/>
                </a:solidFill>
                <a:latin typeface="华文中宋" panose="02010600040101010101" pitchFamily="2" charset="-122"/>
                <a:ea typeface="华文中宋" panose="02010600040101010101" pitchFamily="2" charset="-122"/>
              </a:rPr>
              <a:t>特殊标识盘块</a:t>
            </a:r>
            <a:r>
              <a:rPr lang="en-US" altLang="zh-CN" sz="1400" b="1" dirty="0">
                <a:solidFill>
                  <a:srgbClr val="009900"/>
                </a:solidFill>
                <a:latin typeface="华文中宋" panose="02010600040101010101" pitchFamily="2" charset="-122"/>
                <a:ea typeface="华文中宋" panose="02010600040101010101" pitchFamily="2" charset="-122"/>
              </a:rPr>
              <a:t>1+</a:t>
            </a:r>
            <a:r>
              <a:rPr lang="zh-CN" altLang="en-US" sz="1400" b="1" dirty="0">
                <a:solidFill>
                  <a:srgbClr val="009900"/>
                </a:solidFill>
                <a:latin typeface="华文中宋" panose="02010600040101010101" pitchFamily="2" charset="-122"/>
                <a:ea typeface="华文中宋" panose="02010600040101010101" pitchFamily="2" charset="-122"/>
              </a:rPr>
              <a:t>空闲块数</a:t>
            </a:r>
            <a:r>
              <a:rPr lang="en-US" altLang="zh-CN" sz="1400" b="1" dirty="0">
                <a:solidFill>
                  <a:srgbClr val="009900"/>
                </a:solidFill>
                <a:latin typeface="华文中宋" panose="02010600040101010101" pitchFamily="2" charset="-122"/>
                <a:ea typeface="华文中宋" panose="02010600040101010101" pitchFamily="2" charset="-122"/>
              </a:rPr>
              <a:t>99=100</a:t>
            </a:r>
            <a:endParaRPr lang="zh-CN" altLang="en-US" sz="1400" b="1" dirty="0">
              <a:solidFill>
                <a:srgbClr val="009900"/>
              </a:solidFill>
              <a:latin typeface="华文中宋" panose="02010600040101010101" pitchFamily="2" charset="-122"/>
              <a:ea typeface="华文中宋" panose="02010600040101010101" pitchFamily="2" charset="-122"/>
            </a:endParaRPr>
          </a:p>
        </p:txBody>
      </p:sp>
      <p:sp>
        <p:nvSpPr>
          <p:cNvPr id="19" name="对话气泡: 矩形 18">
            <a:extLst>
              <a:ext uri="{FF2B5EF4-FFF2-40B4-BE49-F238E27FC236}">
                <a16:creationId xmlns:a16="http://schemas.microsoft.com/office/drawing/2014/main" id="{AFF71A77-9FE9-41A0-B738-9BEFDB63B20F}"/>
              </a:ext>
            </a:extLst>
          </p:cNvPr>
          <p:cNvSpPr/>
          <p:nvPr/>
        </p:nvSpPr>
        <p:spPr>
          <a:xfrm>
            <a:off x="7760235" y="6067405"/>
            <a:ext cx="814194" cy="393600"/>
          </a:xfrm>
          <a:prstGeom prst="wedgeRectCallout">
            <a:avLst>
              <a:gd name="adj1" fmla="val 5769"/>
              <a:gd name="adj2" fmla="val -98856"/>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FF00FF"/>
                </a:solidFill>
                <a:latin typeface="华文中宋" panose="02010600040101010101" pitchFamily="2" charset="-122"/>
                <a:ea typeface="华文中宋" panose="02010600040101010101" pitchFamily="2" charset="-122"/>
              </a:rPr>
              <a:t>第一组</a:t>
            </a:r>
          </a:p>
        </p:txBody>
      </p:sp>
      <p:sp>
        <p:nvSpPr>
          <p:cNvPr id="20" name="对话气泡: 矩形 19">
            <a:extLst>
              <a:ext uri="{FF2B5EF4-FFF2-40B4-BE49-F238E27FC236}">
                <a16:creationId xmlns:a16="http://schemas.microsoft.com/office/drawing/2014/main" id="{2E5E4288-49FA-4677-B163-F0DAD6EFC2E2}"/>
              </a:ext>
            </a:extLst>
          </p:cNvPr>
          <p:cNvSpPr/>
          <p:nvPr/>
        </p:nvSpPr>
        <p:spPr>
          <a:xfrm>
            <a:off x="6084168" y="6067405"/>
            <a:ext cx="814194" cy="393600"/>
          </a:xfrm>
          <a:prstGeom prst="wedgeRectCallout">
            <a:avLst>
              <a:gd name="adj1" fmla="val 5769"/>
              <a:gd name="adj2" fmla="val -98856"/>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FF00FF"/>
                </a:solidFill>
                <a:latin typeface="华文中宋" panose="02010600040101010101" pitchFamily="2" charset="-122"/>
                <a:ea typeface="华文中宋" panose="02010600040101010101" pitchFamily="2" charset="-122"/>
              </a:rPr>
              <a:t>第二组</a:t>
            </a:r>
          </a:p>
        </p:txBody>
      </p:sp>
      <p:sp>
        <p:nvSpPr>
          <p:cNvPr id="16" name="矩形: 圆角 15">
            <a:extLst>
              <a:ext uri="{FF2B5EF4-FFF2-40B4-BE49-F238E27FC236}">
                <a16:creationId xmlns:a16="http://schemas.microsoft.com/office/drawing/2014/main" id="{85AA4681-B5A3-4F0C-A6B6-D46B731AB4B1}"/>
              </a:ext>
            </a:extLst>
          </p:cNvPr>
          <p:cNvSpPr/>
          <p:nvPr/>
        </p:nvSpPr>
        <p:spPr>
          <a:xfrm>
            <a:off x="7760236" y="4617376"/>
            <a:ext cx="665324" cy="1259895"/>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902AA8A9-EC0F-45B6-99CE-F5D642FA23DC}"/>
              </a:ext>
            </a:extLst>
          </p:cNvPr>
          <p:cNvSpPr/>
          <p:nvPr/>
        </p:nvSpPr>
        <p:spPr>
          <a:xfrm>
            <a:off x="5831404" y="4005065"/>
            <a:ext cx="1832187" cy="1872206"/>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4E425537-51B0-49CE-91B6-3A8965062D4E}"/>
              </a:ext>
            </a:extLst>
          </p:cNvPr>
          <p:cNvSpPr/>
          <p:nvPr/>
        </p:nvSpPr>
        <p:spPr>
          <a:xfrm>
            <a:off x="3902171" y="4011008"/>
            <a:ext cx="1832187" cy="1872206"/>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对话气泡: 矩形 23">
            <a:extLst>
              <a:ext uri="{FF2B5EF4-FFF2-40B4-BE49-F238E27FC236}">
                <a16:creationId xmlns:a16="http://schemas.microsoft.com/office/drawing/2014/main" id="{19439530-1941-437A-87DD-44AA542137FB}"/>
              </a:ext>
            </a:extLst>
          </p:cNvPr>
          <p:cNvSpPr/>
          <p:nvPr/>
        </p:nvSpPr>
        <p:spPr>
          <a:xfrm>
            <a:off x="4252812" y="6066501"/>
            <a:ext cx="814194" cy="393600"/>
          </a:xfrm>
          <a:prstGeom prst="wedgeRectCallout">
            <a:avLst>
              <a:gd name="adj1" fmla="val 5769"/>
              <a:gd name="adj2" fmla="val -98856"/>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FF00FF"/>
                </a:solidFill>
                <a:latin typeface="华文中宋" panose="02010600040101010101" pitchFamily="2" charset="-122"/>
                <a:ea typeface="华文中宋" panose="02010600040101010101" pitchFamily="2" charset="-122"/>
              </a:rPr>
              <a:t>第三组</a:t>
            </a:r>
          </a:p>
        </p:txBody>
      </p:sp>
      <p:sp>
        <p:nvSpPr>
          <p:cNvPr id="4" name="灯片编号占位符 3">
            <a:extLst>
              <a:ext uri="{FF2B5EF4-FFF2-40B4-BE49-F238E27FC236}">
                <a16:creationId xmlns:a16="http://schemas.microsoft.com/office/drawing/2014/main" id="{95B188F4-162D-485F-8C12-0A7C6D4B1F1C}"/>
              </a:ext>
            </a:extLst>
          </p:cNvPr>
          <p:cNvSpPr>
            <a:spLocks noGrp="1"/>
          </p:cNvSpPr>
          <p:nvPr>
            <p:ph type="sldNum" sz="quarter" idx="12"/>
          </p:nvPr>
        </p:nvSpPr>
        <p:spPr/>
        <p:txBody>
          <a:bodyPr/>
          <a:lstStyle/>
          <a:p>
            <a:fld id="{B10D5614-B734-4280-8F57-1D4947433C97}" type="slidenum">
              <a:rPr lang="en-US" smtClean="0"/>
              <a:pPr/>
              <a:t>38</a:t>
            </a:fld>
            <a:endParaRPr lang="en-US" dirty="0"/>
          </a:p>
        </p:txBody>
      </p:sp>
    </p:spTree>
    <p:extLst>
      <p:ext uri="{BB962C8B-B14F-4D97-AF65-F5344CB8AC3E}">
        <p14:creationId xmlns:p14="http://schemas.microsoft.com/office/powerpoint/2010/main" val="250817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8.4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文件存储空间管理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37</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空闲块链</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54" name="矩形 53"/>
          <p:cNvSpPr/>
          <p:nvPr/>
        </p:nvSpPr>
        <p:spPr>
          <a:xfrm>
            <a:off x="604414" y="1700808"/>
            <a:ext cx="8032801" cy="230832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b="1" dirty="0">
                <a:solidFill>
                  <a:srgbClr val="000000"/>
                </a:solidFill>
                <a:latin typeface="华文中宋" panose="02010600040101010101" pitchFamily="2" charset="-122"/>
                <a:ea typeface="华文中宋" panose="02010600040101010101" pitchFamily="2" charset="-122"/>
              </a:rPr>
              <a:t>分配空闲区</a:t>
            </a:r>
            <a:endParaRPr lang="en-US" altLang="zh-CN" sz="1600"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sz="1600" b="1" dirty="0">
                <a:solidFill>
                  <a:srgbClr val="000000"/>
                </a:solidFill>
                <a:latin typeface="华文中宋" panose="02010600040101010101" pitchFamily="2" charset="-122"/>
                <a:ea typeface="华文中宋" panose="02010600040101010101" pitchFamily="2" charset="-122"/>
              </a:rPr>
              <a:t>系统初始化时先把文件资源表信息读入内存</a:t>
            </a:r>
          </a:p>
          <a:p>
            <a:pPr marL="742950" lvl="1" indent="-285750">
              <a:lnSpc>
                <a:spcPct val="150000"/>
              </a:lnSpc>
              <a:buFont typeface="Arial" panose="020B0604020202020204" pitchFamily="34" charset="0"/>
              <a:buChar char="•"/>
            </a:pPr>
            <a:r>
              <a:rPr lang="zh-CN" altLang="en-US" sz="1600" b="1" dirty="0">
                <a:solidFill>
                  <a:srgbClr val="000000"/>
                </a:solidFill>
                <a:latin typeface="华文中宋" panose="02010600040101010101" pitchFamily="2" charset="-122"/>
                <a:ea typeface="华文中宋" panose="02010600040101010101" pitchFamily="2" charset="-122"/>
              </a:rPr>
              <a:t>用栈管理该组空闲块信息，从栈顶分配，直到分配到最后一块时，将前一组的信息读入内存</a:t>
            </a:r>
          </a:p>
          <a:p>
            <a:pPr marL="285750" indent="-285750">
              <a:lnSpc>
                <a:spcPct val="150000"/>
              </a:lnSpc>
              <a:buFont typeface="Wingdings" panose="05000000000000000000" pitchFamily="2" charset="2"/>
              <a:buChar char="Ø"/>
            </a:pPr>
            <a:r>
              <a:rPr lang="zh-CN" altLang="en-US" sz="1600" b="1" dirty="0">
                <a:solidFill>
                  <a:srgbClr val="000000"/>
                </a:solidFill>
                <a:latin typeface="华文中宋" panose="02010600040101010101" pitchFamily="2" charset="-122"/>
                <a:ea typeface="华文中宋" panose="02010600040101010101" pitchFamily="2" charset="-122"/>
              </a:rPr>
              <a:t>回收空闲区</a:t>
            </a:r>
          </a:p>
          <a:p>
            <a:pPr marL="742950" lvl="1" indent="-285750">
              <a:lnSpc>
                <a:spcPct val="150000"/>
              </a:lnSpc>
              <a:buFont typeface="Arial" panose="020B0604020202020204" pitchFamily="34" charset="0"/>
              <a:buChar char="•"/>
            </a:pPr>
            <a:r>
              <a:rPr lang="zh-CN" altLang="en-US" sz="1600" b="1" dirty="0">
                <a:solidFill>
                  <a:srgbClr val="000000"/>
                </a:solidFill>
                <a:latin typeface="华文中宋" panose="02010600040101010101" pitchFamily="2" charset="-122"/>
                <a:ea typeface="华文中宋" panose="02010600040101010101" pitchFamily="2" charset="-122"/>
              </a:rPr>
              <a:t>回收时仍然用栈管理</a:t>
            </a:r>
          </a:p>
        </p:txBody>
      </p:sp>
      <p:sp>
        <p:nvSpPr>
          <p:cNvPr id="4" name="灯片编号占位符 3">
            <a:extLst>
              <a:ext uri="{FF2B5EF4-FFF2-40B4-BE49-F238E27FC236}">
                <a16:creationId xmlns:a16="http://schemas.microsoft.com/office/drawing/2014/main" id="{E8FEFD87-65DA-486A-9F75-247321F626B5}"/>
              </a:ext>
            </a:extLst>
          </p:cNvPr>
          <p:cNvSpPr>
            <a:spLocks noGrp="1"/>
          </p:cNvSpPr>
          <p:nvPr>
            <p:ph type="sldNum" sz="quarter" idx="12"/>
          </p:nvPr>
        </p:nvSpPr>
        <p:spPr/>
        <p:txBody>
          <a:bodyPr/>
          <a:lstStyle/>
          <a:p>
            <a:fld id="{B10D5614-B734-4280-8F57-1D4947433C97}" type="slidenum">
              <a:rPr lang="en-US" smtClean="0"/>
              <a:pPr/>
              <a:t>39</a:t>
            </a:fld>
            <a:endParaRPr lang="en-US" dirty="0"/>
          </a:p>
        </p:txBody>
      </p:sp>
    </p:spTree>
    <p:extLst>
      <p:ext uri="{BB962C8B-B14F-4D97-AF65-F5344CB8AC3E}">
        <p14:creationId xmlns:p14="http://schemas.microsoft.com/office/powerpoint/2010/main" val="65029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文件系统的概念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03</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文件系统的主要工作</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8" name="Rectangle 3"/>
          <p:cNvSpPr txBox="1">
            <a:spLocks noChangeArrowheads="1"/>
          </p:cNvSpPr>
          <p:nvPr/>
        </p:nvSpPr>
        <p:spPr>
          <a:xfrm>
            <a:off x="512794" y="1700808"/>
            <a:ext cx="8288058" cy="46805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900"/>
              </a:lnSpc>
              <a:buFont typeface="+mj-lt"/>
              <a:buAutoNum type="arabicPeriod"/>
            </a:pPr>
            <a:r>
              <a:rPr lang="zh-CN" altLang="en-US" sz="1800" b="1" dirty="0">
                <a:solidFill>
                  <a:srgbClr val="000000"/>
                </a:solidFill>
                <a:latin typeface="华文中宋" panose="02010600040101010101" pitchFamily="2" charset="-122"/>
                <a:ea typeface="华文中宋" panose="02010600040101010101" pitchFamily="2" charset="-122"/>
              </a:rPr>
              <a:t>文件存储空间管理 </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ts val="2900"/>
              </a:lnSpc>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外存空间的分配与回收</a:t>
            </a:r>
            <a:endParaRPr lang="en-US" altLang="zh-CN" sz="1800" b="1" dirty="0">
              <a:solidFill>
                <a:srgbClr val="000000"/>
              </a:solidFill>
              <a:latin typeface="华文中宋" panose="02010600040101010101" pitchFamily="2" charset="-122"/>
              <a:ea typeface="华文中宋" panose="02010600040101010101" pitchFamily="2" charset="-122"/>
            </a:endParaRPr>
          </a:p>
          <a:p>
            <a:pPr>
              <a:lnSpc>
                <a:spcPts val="2900"/>
              </a:lnSpc>
              <a:buFont typeface="+mj-lt"/>
              <a:buAutoNum type="arabicPeriod"/>
            </a:pPr>
            <a:r>
              <a:rPr lang="zh-CN" altLang="en-US" sz="1800" b="1" dirty="0">
                <a:solidFill>
                  <a:srgbClr val="FF0000"/>
                </a:solidFill>
                <a:latin typeface="华文中宋" panose="02010600040101010101" pitchFamily="2" charset="-122"/>
                <a:ea typeface="华文中宋" panose="02010600040101010101" pitchFamily="2" charset="-122"/>
              </a:rPr>
              <a:t>逻辑文件</a:t>
            </a:r>
            <a:r>
              <a:rPr lang="zh-CN" altLang="en-US" sz="1800" b="1" dirty="0">
                <a:solidFill>
                  <a:srgbClr val="000000"/>
                </a:solidFill>
                <a:latin typeface="华文中宋" panose="02010600040101010101" pitchFamily="2" charset="-122"/>
                <a:ea typeface="华文中宋" panose="02010600040101010101" pitchFamily="2" charset="-122"/>
              </a:rPr>
              <a:t>管理</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ts val="2900"/>
              </a:lnSpc>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定义文件的逻辑结构，按名对信息进行存取和加工，独立于物理存储设备</a:t>
            </a:r>
            <a:endParaRPr lang="en-US" altLang="zh-CN" sz="1800" b="1" dirty="0">
              <a:solidFill>
                <a:srgbClr val="000000"/>
              </a:solidFill>
              <a:latin typeface="华文中宋" panose="02010600040101010101" pitchFamily="2" charset="-122"/>
              <a:ea typeface="华文中宋" panose="02010600040101010101" pitchFamily="2" charset="-122"/>
            </a:endParaRPr>
          </a:p>
          <a:p>
            <a:pPr marL="342900" lvl="1" indent="-342900">
              <a:lnSpc>
                <a:spcPts val="2900"/>
              </a:lnSpc>
              <a:buFont typeface="+mj-lt"/>
              <a:buAutoNum type="arabicPeriod" startAt="3"/>
            </a:pPr>
            <a:r>
              <a:rPr lang="zh-CN" altLang="en-US" sz="1800" b="1" dirty="0">
                <a:solidFill>
                  <a:srgbClr val="FF0000"/>
                </a:solidFill>
                <a:latin typeface="华文中宋" panose="02010600040101010101" pitchFamily="2" charset="-122"/>
                <a:ea typeface="华文中宋" panose="02010600040101010101" pitchFamily="2" charset="-122"/>
              </a:rPr>
              <a:t>物理文件</a:t>
            </a:r>
            <a:r>
              <a:rPr lang="zh-CN" altLang="en-US" sz="1800" b="1" dirty="0">
                <a:solidFill>
                  <a:srgbClr val="000000"/>
                </a:solidFill>
                <a:latin typeface="华文中宋" panose="02010600040101010101" pitchFamily="2" charset="-122"/>
                <a:ea typeface="华文中宋" panose="02010600040101010101" pitchFamily="2" charset="-122"/>
              </a:rPr>
              <a:t>管理</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ts val="2900"/>
              </a:lnSpc>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把逻辑文件按一定顺序存放到物理存储设备上，实现逻辑文件到物理文件的转换，实现按名存取</a:t>
            </a:r>
            <a:endParaRPr lang="en-US" altLang="zh-CN" sz="1800" b="1" dirty="0">
              <a:solidFill>
                <a:srgbClr val="000000"/>
              </a:solidFill>
              <a:latin typeface="华文中宋" panose="02010600040101010101" pitchFamily="2" charset="-122"/>
              <a:ea typeface="华文中宋" panose="02010600040101010101" pitchFamily="2" charset="-122"/>
            </a:endParaRPr>
          </a:p>
          <a:p>
            <a:pPr>
              <a:lnSpc>
                <a:spcPts val="2900"/>
              </a:lnSpc>
              <a:buFont typeface="+mj-lt"/>
              <a:buAutoNum type="arabicPeriod" startAt="4"/>
            </a:pPr>
            <a:r>
              <a:rPr lang="zh-CN" altLang="en-US" sz="1800" b="1" dirty="0">
                <a:solidFill>
                  <a:srgbClr val="000000"/>
                </a:solidFill>
                <a:latin typeface="华文中宋" panose="02010600040101010101" pitchFamily="2" charset="-122"/>
                <a:ea typeface="华文中宋" panose="02010600040101010101" pitchFamily="2" charset="-122"/>
              </a:rPr>
              <a:t>文件目录管理 </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ts val="2900"/>
              </a:lnSpc>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对文件目录加以组织，实现按名存取、文件共享，提供快速的目录文件检索手段</a:t>
            </a:r>
            <a:endParaRPr lang="en-US" altLang="zh-CN" sz="1800" b="1" dirty="0">
              <a:solidFill>
                <a:srgbClr val="000000"/>
              </a:solidFill>
              <a:latin typeface="华文中宋" panose="02010600040101010101" pitchFamily="2" charset="-122"/>
              <a:ea typeface="华文中宋" panose="02010600040101010101" pitchFamily="2" charset="-122"/>
            </a:endParaRPr>
          </a:p>
          <a:p>
            <a:pPr>
              <a:lnSpc>
                <a:spcPts val="2900"/>
              </a:lnSpc>
              <a:buFont typeface="+mj-lt"/>
              <a:buAutoNum type="arabicPeriod" startAt="4"/>
            </a:pPr>
            <a:r>
              <a:rPr lang="zh-CN" altLang="en-US" sz="1800" b="1" dirty="0">
                <a:solidFill>
                  <a:srgbClr val="000000"/>
                </a:solidFill>
                <a:latin typeface="华文中宋" panose="02010600040101010101" pitchFamily="2" charset="-122"/>
                <a:ea typeface="华文中宋" panose="02010600040101010101" pitchFamily="2" charset="-122"/>
              </a:rPr>
              <a:t>文件共享和安全的管理 </a:t>
            </a:r>
          </a:p>
        </p:txBody>
      </p:sp>
      <p:sp>
        <p:nvSpPr>
          <p:cNvPr id="4" name="灯片编号占位符 3">
            <a:extLst>
              <a:ext uri="{FF2B5EF4-FFF2-40B4-BE49-F238E27FC236}">
                <a16:creationId xmlns:a16="http://schemas.microsoft.com/office/drawing/2014/main" id="{C961E2BF-3EAA-46AE-8CE5-E5E02D0C228F}"/>
              </a:ext>
            </a:extLst>
          </p:cNvPr>
          <p:cNvSpPr>
            <a:spLocks noGrp="1"/>
          </p:cNvSpPr>
          <p:nvPr>
            <p:ph type="sldNum" sz="quarter" idx="12"/>
          </p:nvPr>
        </p:nvSpPr>
        <p:spPr/>
        <p:txBody>
          <a:bodyPr/>
          <a:lstStyle/>
          <a:p>
            <a:fld id="{B10D5614-B734-4280-8F57-1D4947433C97}" type="slidenum">
              <a:rPr lang="en-US" smtClean="0"/>
              <a:pPr/>
              <a:t>4</a:t>
            </a:fld>
            <a:endParaRPr lang="en-US" dirty="0"/>
          </a:p>
        </p:txBody>
      </p:sp>
    </p:spTree>
    <p:extLst>
      <p:ext uri="{BB962C8B-B14F-4D97-AF65-F5344CB8AC3E}">
        <p14:creationId xmlns:p14="http://schemas.microsoft.com/office/powerpoint/2010/main" val="351731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8.4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文件存储空间管理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38</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空闲块链</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8" name="TextBox 7"/>
          <p:cNvSpPr txBox="1"/>
          <p:nvPr/>
        </p:nvSpPr>
        <p:spPr>
          <a:xfrm>
            <a:off x="5286380" y="714356"/>
            <a:ext cx="2571768" cy="338554"/>
          </a:xfrm>
          <a:prstGeom prst="rect">
            <a:avLst/>
          </a:prstGeom>
          <a:noFill/>
        </p:spPr>
        <p:txBody>
          <a:bodyPr wrap="square" rtlCol="0">
            <a:spAutoFit/>
          </a:bodyPr>
          <a:lstStyle/>
          <a:p>
            <a:r>
              <a:rPr lang="zh-CN" altLang="en-US" sz="1600" b="1" dirty="0">
                <a:solidFill>
                  <a:srgbClr val="FF0000"/>
                </a:solidFill>
                <a:latin typeface="华文中宋" pitchFamily="2" charset="-122"/>
                <a:ea typeface="华文中宋" pitchFamily="2" charset="-122"/>
              </a:rPr>
              <a:t>临界资源：</a:t>
            </a:r>
            <a:r>
              <a:rPr lang="en-US" altLang="zh-CN" sz="1600" b="1" dirty="0">
                <a:solidFill>
                  <a:srgbClr val="FF0000"/>
                </a:solidFill>
                <a:latin typeface="华文中宋" pitchFamily="2" charset="-122"/>
                <a:ea typeface="华文中宋" pitchFamily="2" charset="-122"/>
              </a:rPr>
              <a:t>PV</a:t>
            </a:r>
            <a:r>
              <a:rPr lang="zh-CN" altLang="en-US" sz="1600" b="1" dirty="0">
                <a:solidFill>
                  <a:srgbClr val="FF0000"/>
                </a:solidFill>
                <a:latin typeface="华文中宋" pitchFamily="2" charset="-122"/>
                <a:ea typeface="华文中宋" pitchFamily="2" charset="-122"/>
              </a:rPr>
              <a:t>操作</a:t>
            </a:r>
          </a:p>
        </p:txBody>
      </p:sp>
      <p:pic>
        <p:nvPicPr>
          <p:cNvPr id="4" name="图片 3">
            <a:extLst>
              <a:ext uri="{FF2B5EF4-FFF2-40B4-BE49-F238E27FC236}">
                <a16:creationId xmlns:a16="http://schemas.microsoft.com/office/drawing/2014/main" id="{394C2E9A-4D10-462B-833F-F68552087EB2}"/>
              </a:ext>
            </a:extLst>
          </p:cNvPr>
          <p:cNvPicPr>
            <a:picLocks noChangeAspect="1"/>
          </p:cNvPicPr>
          <p:nvPr/>
        </p:nvPicPr>
        <p:blipFill>
          <a:blip r:embed="rId2"/>
          <a:stretch>
            <a:fillRect/>
          </a:stretch>
        </p:blipFill>
        <p:spPr>
          <a:xfrm>
            <a:off x="53752" y="1798202"/>
            <a:ext cx="9036496" cy="5027378"/>
          </a:xfrm>
          <a:prstGeom prst="rect">
            <a:avLst/>
          </a:prstGeom>
        </p:spPr>
      </p:pic>
      <p:sp>
        <p:nvSpPr>
          <p:cNvPr id="5" name="灯片编号占位符 4">
            <a:extLst>
              <a:ext uri="{FF2B5EF4-FFF2-40B4-BE49-F238E27FC236}">
                <a16:creationId xmlns:a16="http://schemas.microsoft.com/office/drawing/2014/main" id="{2670C87B-716F-421B-9A88-03B7612E057D}"/>
              </a:ext>
            </a:extLst>
          </p:cNvPr>
          <p:cNvSpPr>
            <a:spLocks noGrp="1"/>
          </p:cNvSpPr>
          <p:nvPr>
            <p:ph type="sldNum" sz="quarter" idx="12"/>
          </p:nvPr>
        </p:nvSpPr>
        <p:spPr/>
        <p:txBody>
          <a:bodyPr/>
          <a:lstStyle/>
          <a:p>
            <a:fld id="{B10D5614-B734-4280-8F57-1D4947433C97}" type="slidenum">
              <a:rPr lang="en-US" smtClean="0"/>
              <a:pPr/>
              <a:t>40</a:t>
            </a:fld>
            <a:endParaRPr lang="en-US" dirty="0"/>
          </a:p>
        </p:txBody>
      </p:sp>
    </p:spTree>
    <p:extLst>
      <p:ext uri="{BB962C8B-B14F-4D97-AF65-F5344CB8AC3E}">
        <p14:creationId xmlns:p14="http://schemas.microsoft.com/office/powerpoint/2010/main" val="311659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8.4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文件存储空间管理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39</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位示图</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3" name="矩形 2"/>
          <p:cNvSpPr/>
          <p:nvPr/>
        </p:nvSpPr>
        <p:spPr>
          <a:xfrm>
            <a:off x="604414" y="1833155"/>
            <a:ext cx="8032801" cy="1289777"/>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为所要管理的磁盘设置一张位示图。位示图的大小有磁盘的总块数决定，每一个盘块与位示图的一个二进制位对应。如果盘块是空闲的，对应位为“</a:t>
            </a:r>
            <a:r>
              <a:rPr lang="en-US" altLang="zh-CN" b="1" dirty="0">
                <a:solidFill>
                  <a:srgbClr val="000000"/>
                </a:solidFill>
                <a:latin typeface="华文中宋" panose="02010600040101010101" pitchFamily="2" charset="-122"/>
                <a:ea typeface="华文中宋" panose="02010600040101010101" pitchFamily="2" charset="-122"/>
              </a:rPr>
              <a:t>0”</a:t>
            </a:r>
            <a:r>
              <a:rPr lang="zh-CN" altLang="en-US" b="1" dirty="0">
                <a:solidFill>
                  <a:srgbClr val="000000"/>
                </a:solidFill>
                <a:latin typeface="华文中宋" panose="02010600040101010101" pitchFamily="2" charset="-122"/>
                <a:ea typeface="华文中宋" panose="02010600040101010101" pitchFamily="2" charset="-122"/>
              </a:rPr>
              <a:t>；如果盘块已分配出去，对应位为“</a:t>
            </a:r>
            <a:r>
              <a:rPr lang="en-US" altLang="zh-CN" b="1" dirty="0">
                <a:solidFill>
                  <a:srgbClr val="000000"/>
                </a:solidFill>
                <a:latin typeface="华文中宋" panose="02010600040101010101" pitchFamily="2" charset="-122"/>
                <a:ea typeface="华文中宋" panose="02010600040101010101" pitchFamily="2" charset="-122"/>
              </a:rPr>
              <a:t>1”</a:t>
            </a:r>
            <a:endParaRPr lang="zh-CN" altLang="en-US" b="1" dirty="0">
              <a:solidFill>
                <a:srgbClr val="000000"/>
              </a:solidFill>
              <a:latin typeface="华文中宋" panose="02010600040101010101" pitchFamily="2" charset="-122"/>
              <a:ea typeface="华文中宋" panose="02010600040101010101" pitchFamily="2" charset="-122"/>
            </a:endParaRPr>
          </a:p>
        </p:txBody>
      </p:sp>
      <p:grpSp>
        <p:nvGrpSpPr>
          <p:cNvPr id="9" name="Group 4"/>
          <p:cNvGrpSpPr>
            <a:grpSpLocks/>
          </p:cNvGrpSpPr>
          <p:nvPr/>
        </p:nvGrpSpPr>
        <p:grpSpPr bwMode="auto">
          <a:xfrm>
            <a:off x="857224" y="3643314"/>
            <a:ext cx="7762875" cy="2351088"/>
            <a:chOff x="-3" y="-3"/>
            <a:chExt cx="4614" cy="3372"/>
          </a:xfrm>
        </p:grpSpPr>
        <p:grpSp>
          <p:nvGrpSpPr>
            <p:cNvPr id="12" name="Group 5"/>
            <p:cNvGrpSpPr>
              <a:grpSpLocks/>
            </p:cNvGrpSpPr>
            <p:nvPr/>
          </p:nvGrpSpPr>
          <p:grpSpPr bwMode="auto">
            <a:xfrm>
              <a:off x="0" y="0"/>
              <a:ext cx="4608" cy="3366"/>
              <a:chOff x="0" y="0"/>
              <a:chExt cx="4608" cy="3366"/>
            </a:xfrm>
          </p:grpSpPr>
          <p:grpSp>
            <p:nvGrpSpPr>
              <p:cNvPr id="15" name="Group 6"/>
              <p:cNvGrpSpPr>
                <a:grpSpLocks/>
              </p:cNvGrpSpPr>
              <p:nvPr/>
            </p:nvGrpSpPr>
            <p:grpSpPr bwMode="auto">
              <a:xfrm>
                <a:off x="0" y="0"/>
                <a:ext cx="288" cy="374"/>
                <a:chOff x="0" y="0"/>
                <a:chExt cx="288" cy="374"/>
              </a:xfrm>
            </p:grpSpPr>
            <p:sp>
              <p:nvSpPr>
                <p:cNvPr id="445" name="Rectangle 7"/>
                <p:cNvSpPr>
                  <a:spLocks noChangeArrowheads="1"/>
                </p:cNvSpPr>
                <p:nvPr/>
              </p:nvSpPr>
              <p:spPr bwMode="auto">
                <a:xfrm>
                  <a:off x="43" y="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        </a:t>
                  </a:r>
                </a:p>
                <a:p>
                  <a:pPr algn="just"/>
                  <a:endParaRPr lang="zh-CN" altLang="en-US" sz="1400" b="1">
                    <a:solidFill>
                      <a:srgbClr val="000000"/>
                    </a:solidFill>
                    <a:latin typeface="Times New Roman" pitchFamily="18" charset="0"/>
                    <a:ea typeface="宋体" charset="-122"/>
                  </a:endParaRPr>
                </a:p>
              </p:txBody>
            </p:sp>
            <p:sp>
              <p:nvSpPr>
                <p:cNvPr id="446" name="Rectangle 8"/>
                <p:cNvSpPr>
                  <a:spLocks noChangeArrowheads="1"/>
                </p:cNvSpPr>
                <p:nvPr/>
              </p:nvSpPr>
              <p:spPr bwMode="auto">
                <a:xfrm>
                  <a:off x="0" y="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6" name="Group 9"/>
              <p:cNvGrpSpPr>
                <a:grpSpLocks/>
              </p:cNvGrpSpPr>
              <p:nvPr/>
            </p:nvGrpSpPr>
            <p:grpSpPr bwMode="auto">
              <a:xfrm>
                <a:off x="288" y="0"/>
                <a:ext cx="288" cy="374"/>
                <a:chOff x="288" y="0"/>
                <a:chExt cx="288" cy="374"/>
              </a:xfrm>
            </p:grpSpPr>
            <p:sp>
              <p:nvSpPr>
                <p:cNvPr id="443" name="Rectangle 10"/>
                <p:cNvSpPr>
                  <a:spLocks noChangeArrowheads="1"/>
                </p:cNvSpPr>
                <p:nvPr/>
              </p:nvSpPr>
              <p:spPr bwMode="auto">
                <a:xfrm>
                  <a:off x="331" y="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444" name="Rectangle 11"/>
                <p:cNvSpPr>
                  <a:spLocks noChangeArrowheads="1"/>
                </p:cNvSpPr>
                <p:nvPr/>
              </p:nvSpPr>
              <p:spPr bwMode="auto">
                <a:xfrm>
                  <a:off x="288" y="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7" name="Group 12"/>
              <p:cNvGrpSpPr>
                <a:grpSpLocks/>
              </p:cNvGrpSpPr>
              <p:nvPr/>
            </p:nvGrpSpPr>
            <p:grpSpPr bwMode="auto">
              <a:xfrm>
                <a:off x="576" y="0"/>
                <a:ext cx="288" cy="374"/>
                <a:chOff x="576" y="0"/>
                <a:chExt cx="288" cy="374"/>
              </a:xfrm>
            </p:grpSpPr>
            <p:sp>
              <p:nvSpPr>
                <p:cNvPr id="441" name="Rectangle 13"/>
                <p:cNvSpPr>
                  <a:spLocks noChangeArrowheads="1"/>
                </p:cNvSpPr>
                <p:nvPr/>
              </p:nvSpPr>
              <p:spPr bwMode="auto">
                <a:xfrm>
                  <a:off x="619" y="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442" name="Rectangle 14"/>
                <p:cNvSpPr>
                  <a:spLocks noChangeArrowheads="1"/>
                </p:cNvSpPr>
                <p:nvPr/>
              </p:nvSpPr>
              <p:spPr bwMode="auto">
                <a:xfrm>
                  <a:off x="576" y="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8" name="Group 15"/>
              <p:cNvGrpSpPr>
                <a:grpSpLocks/>
              </p:cNvGrpSpPr>
              <p:nvPr/>
            </p:nvGrpSpPr>
            <p:grpSpPr bwMode="auto">
              <a:xfrm>
                <a:off x="864" y="0"/>
                <a:ext cx="288" cy="374"/>
                <a:chOff x="864" y="0"/>
                <a:chExt cx="288" cy="374"/>
              </a:xfrm>
            </p:grpSpPr>
            <p:sp>
              <p:nvSpPr>
                <p:cNvPr id="439" name="Rectangle 16"/>
                <p:cNvSpPr>
                  <a:spLocks noChangeArrowheads="1"/>
                </p:cNvSpPr>
                <p:nvPr/>
              </p:nvSpPr>
              <p:spPr bwMode="auto">
                <a:xfrm>
                  <a:off x="907" y="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440" name="Rectangle 17"/>
                <p:cNvSpPr>
                  <a:spLocks noChangeArrowheads="1"/>
                </p:cNvSpPr>
                <p:nvPr/>
              </p:nvSpPr>
              <p:spPr bwMode="auto">
                <a:xfrm>
                  <a:off x="864" y="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9" name="Group 18"/>
              <p:cNvGrpSpPr>
                <a:grpSpLocks/>
              </p:cNvGrpSpPr>
              <p:nvPr/>
            </p:nvGrpSpPr>
            <p:grpSpPr bwMode="auto">
              <a:xfrm>
                <a:off x="1152" y="0"/>
                <a:ext cx="288" cy="374"/>
                <a:chOff x="1152" y="0"/>
                <a:chExt cx="288" cy="374"/>
              </a:xfrm>
            </p:grpSpPr>
            <p:sp>
              <p:nvSpPr>
                <p:cNvPr id="437" name="Rectangle 19"/>
                <p:cNvSpPr>
                  <a:spLocks noChangeArrowheads="1"/>
                </p:cNvSpPr>
                <p:nvPr/>
              </p:nvSpPr>
              <p:spPr bwMode="auto">
                <a:xfrm>
                  <a:off x="1195" y="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438" name="Rectangle 20"/>
                <p:cNvSpPr>
                  <a:spLocks noChangeArrowheads="1"/>
                </p:cNvSpPr>
                <p:nvPr/>
              </p:nvSpPr>
              <p:spPr bwMode="auto">
                <a:xfrm>
                  <a:off x="1152" y="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20" name="Group 21"/>
              <p:cNvGrpSpPr>
                <a:grpSpLocks/>
              </p:cNvGrpSpPr>
              <p:nvPr/>
            </p:nvGrpSpPr>
            <p:grpSpPr bwMode="auto">
              <a:xfrm>
                <a:off x="1440" y="0"/>
                <a:ext cx="288" cy="374"/>
                <a:chOff x="1440" y="0"/>
                <a:chExt cx="288" cy="374"/>
              </a:xfrm>
            </p:grpSpPr>
            <p:sp>
              <p:nvSpPr>
                <p:cNvPr id="435" name="Rectangle 22"/>
                <p:cNvSpPr>
                  <a:spLocks noChangeArrowheads="1"/>
                </p:cNvSpPr>
                <p:nvPr/>
              </p:nvSpPr>
              <p:spPr bwMode="auto">
                <a:xfrm>
                  <a:off x="1483" y="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436" name="Rectangle 23"/>
                <p:cNvSpPr>
                  <a:spLocks noChangeArrowheads="1"/>
                </p:cNvSpPr>
                <p:nvPr/>
              </p:nvSpPr>
              <p:spPr bwMode="auto">
                <a:xfrm>
                  <a:off x="1440" y="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21" name="Group 24"/>
              <p:cNvGrpSpPr>
                <a:grpSpLocks/>
              </p:cNvGrpSpPr>
              <p:nvPr/>
            </p:nvGrpSpPr>
            <p:grpSpPr bwMode="auto">
              <a:xfrm>
                <a:off x="1728" y="0"/>
                <a:ext cx="288" cy="374"/>
                <a:chOff x="1728" y="0"/>
                <a:chExt cx="288" cy="374"/>
              </a:xfrm>
            </p:grpSpPr>
            <p:sp>
              <p:nvSpPr>
                <p:cNvPr id="433" name="Rectangle 25"/>
                <p:cNvSpPr>
                  <a:spLocks noChangeArrowheads="1"/>
                </p:cNvSpPr>
                <p:nvPr/>
              </p:nvSpPr>
              <p:spPr bwMode="auto">
                <a:xfrm>
                  <a:off x="1771" y="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434" name="Rectangle 26"/>
                <p:cNvSpPr>
                  <a:spLocks noChangeArrowheads="1"/>
                </p:cNvSpPr>
                <p:nvPr/>
              </p:nvSpPr>
              <p:spPr bwMode="auto">
                <a:xfrm>
                  <a:off x="1728" y="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22" name="Group 27"/>
              <p:cNvGrpSpPr>
                <a:grpSpLocks/>
              </p:cNvGrpSpPr>
              <p:nvPr/>
            </p:nvGrpSpPr>
            <p:grpSpPr bwMode="auto">
              <a:xfrm>
                <a:off x="2016" y="0"/>
                <a:ext cx="288" cy="374"/>
                <a:chOff x="2016" y="0"/>
                <a:chExt cx="288" cy="374"/>
              </a:xfrm>
            </p:grpSpPr>
            <p:sp>
              <p:nvSpPr>
                <p:cNvPr id="431" name="Rectangle 28"/>
                <p:cNvSpPr>
                  <a:spLocks noChangeArrowheads="1"/>
                </p:cNvSpPr>
                <p:nvPr/>
              </p:nvSpPr>
              <p:spPr bwMode="auto">
                <a:xfrm>
                  <a:off x="2059" y="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432" name="Rectangle 29"/>
                <p:cNvSpPr>
                  <a:spLocks noChangeArrowheads="1"/>
                </p:cNvSpPr>
                <p:nvPr/>
              </p:nvSpPr>
              <p:spPr bwMode="auto">
                <a:xfrm>
                  <a:off x="2016" y="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23" name="Group 30"/>
              <p:cNvGrpSpPr>
                <a:grpSpLocks/>
              </p:cNvGrpSpPr>
              <p:nvPr/>
            </p:nvGrpSpPr>
            <p:grpSpPr bwMode="auto">
              <a:xfrm>
                <a:off x="2304" y="0"/>
                <a:ext cx="288" cy="374"/>
                <a:chOff x="2304" y="0"/>
                <a:chExt cx="288" cy="374"/>
              </a:xfrm>
            </p:grpSpPr>
            <p:sp>
              <p:nvSpPr>
                <p:cNvPr id="429" name="Rectangle 31"/>
                <p:cNvSpPr>
                  <a:spLocks noChangeArrowheads="1"/>
                </p:cNvSpPr>
                <p:nvPr/>
              </p:nvSpPr>
              <p:spPr bwMode="auto">
                <a:xfrm>
                  <a:off x="2347" y="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430" name="Rectangle 32"/>
                <p:cNvSpPr>
                  <a:spLocks noChangeArrowheads="1"/>
                </p:cNvSpPr>
                <p:nvPr/>
              </p:nvSpPr>
              <p:spPr bwMode="auto">
                <a:xfrm>
                  <a:off x="2304" y="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24" name="Group 33"/>
              <p:cNvGrpSpPr>
                <a:grpSpLocks/>
              </p:cNvGrpSpPr>
              <p:nvPr/>
            </p:nvGrpSpPr>
            <p:grpSpPr bwMode="auto">
              <a:xfrm>
                <a:off x="2592" y="0"/>
                <a:ext cx="288" cy="374"/>
                <a:chOff x="2592" y="0"/>
                <a:chExt cx="288" cy="374"/>
              </a:xfrm>
            </p:grpSpPr>
            <p:sp>
              <p:nvSpPr>
                <p:cNvPr id="427" name="Rectangle 34"/>
                <p:cNvSpPr>
                  <a:spLocks noChangeArrowheads="1"/>
                </p:cNvSpPr>
                <p:nvPr/>
              </p:nvSpPr>
              <p:spPr bwMode="auto">
                <a:xfrm>
                  <a:off x="2635" y="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428" name="Rectangle 35"/>
                <p:cNvSpPr>
                  <a:spLocks noChangeArrowheads="1"/>
                </p:cNvSpPr>
                <p:nvPr/>
              </p:nvSpPr>
              <p:spPr bwMode="auto">
                <a:xfrm>
                  <a:off x="2592" y="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25" name="Group 36"/>
              <p:cNvGrpSpPr>
                <a:grpSpLocks/>
              </p:cNvGrpSpPr>
              <p:nvPr/>
            </p:nvGrpSpPr>
            <p:grpSpPr bwMode="auto">
              <a:xfrm>
                <a:off x="2880" y="0"/>
                <a:ext cx="288" cy="374"/>
                <a:chOff x="2880" y="0"/>
                <a:chExt cx="288" cy="374"/>
              </a:xfrm>
            </p:grpSpPr>
            <p:sp>
              <p:nvSpPr>
                <p:cNvPr id="425" name="Rectangle 37"/>
                <p:cNvSpPr>
                  <a:spLocks noChangeArrowheads="1"/>
                </p:cNvSpPr>
                <p:nvPr/>
              </p:nvSpPr>
              <p:spPr bwMode="auto">
                <a:xfrm>
                  <a:off x="2923" y="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426" name="Rectangle 38"/>
                <p:cNvSpPr>
                  <a:spLocks noChangeArrowheads="1"/>
                </p:cNvSpPr>
                <p:nvPr/>
              </p:nvSpPr>
              <p:spPr bwMode="auto">
                <a:xfrm>
                  <a:off x="2880" y="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26" name="Group 39"/>
              <p:cNvGrpSpPr>
                <a:grpSpLocks/>
              </p:cNvGrpSpPr>
              <p:nvPr/>
            </p:nvGrpSpPr>
            <p:grpSpPr bwMode="auto">
              <a:xfrm>
                <a:off x="3168" y="0"/>
                <a:ext cx="288" cy="374"/>
                <a:chOff x="3168" y="0"/>
                <a:chExt cx="288" cy="374"/>
              </a:xfrm>
            </p:grpSpPr>
            <p:sp>
              <p:nvSpPr>
                <p:cNvPr id="423" name="Rectangle 40"/>
                <p:cNvSpPr>
                  <a:spLocks noChangeArrowheads="1"/>
                </p:cNvSpPr>
                <p:nvPr/>
              </p:nvSpPr>
              <p:spPr bwMode="auto">
                <a:xfrm>
                  <a:off x="3211" y="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424" name="Rectangle 41"/>
                <p:cNvSpPr>
                  <a:spLocks noChangeArrowheads="1"/>
                </p:cNvSpPr>
                <p:nvPr/>
              </p:nvSpPr>
              <p:spPr bwMode="auto">
                <a:xfrm>
                  <a:off x="3168" y="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27" name="Group 42"/>
              <p:cNvGrpSpPr>
                <a:grpSpLocks/>
              </p:cNvGrpSpPr>
              <p:nvPr/>
            </p:nvGrpSpPr>
            <p:grpSpPr bwMode="auto">
              <a:xfrm>
                <a:off x="3456" y="0"/>
                <a:ext cx="288" cy="374"/>
                <a:chOff x="3456" y="0"/>
                <a:chExt cx="288" cy="374"/>
              </a:xfrm>
            </p:grpSpPr>
            <p:sp>
              <p:nvSpPr>
                <p:cNvPr id="421" name="Rectangle 43"/>
                <p:cNvSpPr>
                  <a:spLocks noChangeArrowheads="1"/>
                </p:cNvSpPr>
                <p:nvPr/>
              </p:nvSpPr>
              <p:spPr bwMode="auto">
                <a:xfrm>
                  <a:off x="3499" y="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422" name="Rectangle 44"/>
                <p:cNvSpPr>
                  <a:spLocks noChangeArrowheads="1"/>
                </p:cNvSpPr>
                <p:nvPr/>
              </p:nvSpPr>
              <p:spPr bwMode="auto">
                <a:xfrm>
                  <a:off x="3456" y="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28" name="Group 45"/>
              <p:cNvGrpSpPr>
                <a:grpSpLocks/>
              </p:cNvGrpSpPr>
              <p:nvPr/>
            </p:nvGrpSpPr>
            <p:grpSpPr bwMode="auto">
              <a:xfrm>
                <a:off x="3744" y="0"/>
                <a:ext cx="288" cy="374"/>
                <a:chOff x="3744" y="0"/>
                <a:chExt cx="288" cy="374"/>
              </a:xfrm>
            </p:grpSpPr>
            <p:sp>
              <p:nvSpPr>
                <p:cNvPr id="419" name="Rectangle 46"/>
                <p:cNvSpPr>
                  <a:spLocks noChangeArrowheads="1"/>
                </p:cNvSpPr>
                <p:nvPr/>
              </p:nvSpPr>
              <p:spPr bwMode="auto">
                <a:xfrm>
                  <a:off x="3787" y="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420" name="Rectangle 47"/>
                <p:cNvSpPr>
                  <a:spLocks noChangeArrowheads="1"/>
                </p:cNvSpPr>
                <p:nvPr/>
              </p:nvSpPr>
              <p:spPr bwMode="auto">
                <a:xfrm>
                  <a:off x="3744" y="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29" name="Group 48"/>
              <p:cNvGrpSpPr>
                <a:grpSpLocks/>
              </p:cNvGrpSpPr>
              <p:nvPr/>
            </p:nvGrpSpPr>
            <p:grpSpPr bwMode="auto">
              <a:xfrm>
                <a:off x="4032" y="0"/>
                <a:ext cx="288" cy="374"/>
                <a:chOff x="4032" y="0"/>
                <a:chExt cx="288" cy="374"/>
              </a:xfrm>
            </p:grpSpPr>
            <p:sp>
              <p:nvSpPr>
                <p:cNvPr id="417" name="Rectangle 49"/>
                <p:cNvSpPr>
                  <a:spLocks noChangeArrowheads="1"/>
                </p:cNvSpPr>
                <p:nvPr/>
              </p:nvSpPr>
              <p:spPr bwMode="auto">
                <a:xfrm>
                  <a:off x="4075" y="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418" name="Rectangle 50"/>
                <p:cNvSpPr>
                  <a:spLocks noChangeArrowheads="1"/>
                </p:cNvSpPr>
                <p:nvPr/>
              </p:nvSpPr>
              <p:spPr bwMode="auto">
                <a:xfrm>
                  <a:off x="4032" y="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30" name="Group 51"/>
              <p:cNvGrpSpPr>
                <a:grpSpLocks/>
              </p:cNvGrpSpPr>
              <p:nvPr/>
            </p:nvGrpSpPr>
            <p:grpSpPr bwMode="auto">
              <a:xfrm>
                <a:off x="4320" y="0"/>
                <a:ext cx="288" cy="374"/>
                <a:chOff x="4320" y="0"/>
                <a:chExt cx="288" cy="374"/>
              </a:xfrm>
            </p:grpSpPr>
            <p:sp>
              <p:nvSpPr>
                <p:cNvPr id="415" name="Rectangle 52"/>
                <p:cNvSpPr>
                  <a:spLocks noChangeArrowheads="1"/>
                </p:cNvSpPr>
                <p:nvPr/>
              </p:nvSpPr>
              <p:spPr bwMode="auto">
                <a:xfrm>
                  <a:off x="4363" y="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416" name="Rectangle 53"/>
                <p:cNvSpPr>
                  <a:spLocks noChangeArrowheads="1"/>
                </p:cNvSpPr>
                <p:nvPr/>
              </p:nvSpPr>
              <p:spPr bwMode="auto">
                <a:xfrm>
                  <a:off x="4320" y="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31" name="Group 54"/>
              <p:cNvGrpSpPr>
                <a:grpSpLocks/>
              </p:cNvGrpSpPr>
              <p:nvPr/>
            </p:nvGrpSpPr>
            <p:grpSpPr bwMode="auto">
              <a:xfrm>
                <a:off x="0" y="374"/>
                <a:ext cx="288" cy="374"/>
                <a:chOff x="0" y="374"/>
                <a:chExt cx="288" cy="374"/>
              </a:xfrm>
            </p:grpSpPr>
            <p:sp>
              <p:nvSpPr>
                <p:cNvPr id="413" name="Rectangle 55"/>
                <p:cNvSpPr>
                  <a:spLocks noChangeArrowheads="1"/>
                </p:cNvSpPr>
                <p:nvPr/>
              </p:nvSpPr>
              <p:spPr bwMode="auto">
                <a:xfrm>
                  <a:off x="43" y="37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        </a:t>
                  </a:r>
                </a:p>
                <a:p>
                  <a:pPr algn="just"/>
                  <a:endParaRPr lang="zh-CN" altLang="en-US" sz="1400" b="1">
                    <a:solidFill>
                      <a:srgbClr val="000000"/>
                    </a:solidFill>
                    <a:latin typeface="Times New Roman" pitchFamily="18" charset="0"/>
                    <a:ea typeface="宋体" charset="-122"/>
                  </a:endParaRPr>
                </a:p>
              </p:txBody>
            </p:sp>
            <p:sp>
              <p:nvSpPr>
                <p:cNvPr id="414" name="Rectangle 56"/>
                <p:cNvSpPr>
                  <a:spLocks noChangeArrowheads="1"/>
                </p:cNvSpPr>
                <p:nvPr/>
              </p:nvSpPr>
              <p:spPr bwMode="auto">
                <a:xfrm>
                  <a:off x="0" y="37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32" name="Group 57"/>
              <p:cNvGrpSpPr>
                <a:grpSpLocks/>
              </p:cNvGrpSpPr>
              <p:nvPr/>
            </p:nvGrpSpPr>
            <p:grpSpPr bwMode="auto">
              <a:xfrm>
                <a:off x="288" y="374"/>
                <a:ext cx="288" cy="374"/>
                <a:chOff x="288" y="374"/>
                <a:chExt cx="288" cy="374"/>
              </a:xfrm>
            </p:grpSpPr>
            <p:sp>
              <p:nvSpPr>
                <p:cNvPr id="411" name="Rectangle 58"/>
                <p:cNvSpPr>
                  <a:spLocks noChangeArrowheads="1"/>
                </p:cNvSpPr>
                <p:nvPr/>
              </p:nvSpPr>
              <p:spPr bwMode="auto">
                <a:xfrm>
                  <a:off x="331" y="37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412" name="Rectangle 59"/>
                <p:cNvSpPr>
                  <a:spLocks noChangeArrowheads="1"/>
                </p:cNvSpPr>
                <p:nvPr/>
              </p:nvSpPr>
              <p:spPr bwMode="auto">
                <a:xfrm>
                  <a:off x="288" y="37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33" name="Group 60"/>
              <p:cNvGrpSpPr>
                <a:grpSpLocks/>
              </p:cNvGrpSpPr>
              <p:nvPr/>
            </p:nvGrpSpPr>
            <p:grpSpPr bwMode="auto">
              <a:xfrm>
                <a:off x="576" y="374"/>
                <a:ext cx="288" cy="374"/>
                <a:chOff x="576" y="374"/>
                <a:chExt cx="288" cy="374"/>
              </a:xfrm>
            </p:grpSpPr>
            <p:sp>
              <p:nvSpPr>
                <p:cNvPr id="409" name="Rectangle 61"/>
                <p:cNvSpPr>
                  <a:spLocks noChangeArrowheads="1"/>
                </p:cNvSpPr>
                <p:nvPr/>
              </p:nvSpPr>
              <p:spPr bwMode="auto">
                <a:xfrm>
                  <a:off x="619" y="37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410" name="Rectangle 62"/>
                <p:cNvSpPr>
                  <a:spLocks noChangeArrowheads="1"/>
                </p:cNvSpPr>
                <p:nvPr/>
              </p:nvSpPr>
              <p:spPr bwMode="auto">
                <a:xfrm>
                  <a:off x="576" y="37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34" name="Group 63"/>
              <p:cNvGrpSpPr>
                <a:grpSpLocks/>
              </p:cNvGrpSpPr>
              <p:nvPr/>
            </p:nvGrpSpPr>
            <p:grpSpPr bwMode="auto">
              <a:xfrm>
                <a:off x="864" y="374"/>
                <a:ext cx="288" cy="374"/>
                <a:chOff x="864" y="374"/>
                <a:chExt cx="288" cy="374"/>
              </a:xfrm>
            </p:grpSpPr>
            <p:sp>
              <p:nvSpPr>
                <p:cNvPr id="407" name="Rectangle 64"/>
                <p:cNvSpPr>
                  <a:spLocks noChangeArrowheads="1"/>
                </p:cNvSpPr>
                <p:nvPr/>
              </p:nvSpPr>
              <p:spPr bwMode="auto">
                <a:xfrm>
                  <a:off x="907" y="37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408" name="Rectangle 65"/>
                <p:cNvSpPr>
                  <a:spLocks noChangeArrowheads="1"/>
                </p:cNvSpPr>
                <p:nvPr/>
              </p:nvSpPr>
              <p:spPr bwMode="auto">
                <a:xfrm>
                  <a:off x="864" y="37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35" name="Group 66"/>
              <p:cNvGrpSpPr>
                <a:grpSpLocks/>
              </p:cNvGrpSpPr>
              <p:nvPr/>
            </p:nvGrpSpPr>
            <p:grpSpPr bwMode="auto">
              <a:xfrm>
                <a:off x="1152" y="374"/>
                <a:ext cx="288" cy="374"/>
                <a:chOff x="1152" y="374"/>
                <a:chExt cx="288" cy="374"/>
              </a:xfrm>
            </p:grpSpPr>
            <p:sp>
              <p:nvSpPr>
                <p:cNvPr id="405" name="Rectangle 67"/>
                <p:cNvSpPr>
                  <a:spLocks noChangeArrowheads="1"/>
                </p:cNvSpPr>
                <p:nvPr/>
              </p:nvSpPr>
              <p:spPr bwMode="auto">
                <a:xfrm>
                  <a:off x="1195" y="37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406" name="Rectangle 68"/>
                <p:cNvSpPr>
                  <a:spLocks noChangeArrowheads="1"/>
                </p:cNvSpPr>
                <p:nvPr/>
              </p:nvSpPr>
              <p:spPr bwMode="auto">
                <a:xfrm>
                  <a:off x="1152" y="37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36" name="Group 69"/>
              <p:cNvGrpSpPr>
                <a:grpSpLocks/>
              </p:cNvGrpSpPr>
              <p:nvPr/>
            </p:nvGrpSpPr>
            <p:grpSpPr bwMode="auto">
              <a:xfrm>
                <a:off x="1440" y="374"/>
                <a:ext cx="288" cy="374"/>
                <a:chOff x="1440" y="374"/>
                <a:chExt cx="288" cy="374"/>
              </a:xfrm>
            </p:grpSpPr>
            <p:sp>
              <p:nvSpPr>
                <p:cNvPr id="403" name="Rectangle 70"/>
                <p:cNvSpPr>
                  <a:spLocks noChangeArrowheads="1"/>
                </p:cNvSpPr>
                <p:nvPr/>
              </p:nvSpPr>
              <p:spPr bwMode="auto">
                <a:xfrm>
                  <a:off x="1483" y="37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404" name="Rectangle 71"/>
                <p:cNvSpPr>
                  <a:spLocks noChangeArrowheads="1"/>
                </p:cNvSpPr>
                <p:nvPr/>
              </p:nvSpPr>
              <p:spPr bwMode="auto">
                <a:xfrm>
                  <a:off x="1440" y="37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37" name="Group 72"/>
              <p:cNvGrpSpPr>
                <a:grpSpLocks/>
              </p:cNvGrpSpPr>
              <p:nvPr/>
            </p:nvGrpSpPr>
            <p:grpSpPr bwMode="auto">
              <a:xfrm>
                <a:off x="1728" y="374"/>
                <a:ext cx="288" cy="374"/>
                <a:chOff x="1728" y="374"/>
                <a:chExt cx="288" cy="374"/>
              </a:xfrm>
            </p:grpSpPr>
            <p:sp>
              <p:nvSpPr>
                <p:cNvPr id="401" name="Rectangle 73"/>
                <p:cNvSpPr>
                  <a:spLocks noChangeArrowheads="1"/>
                </p:cNvSpPr>
                <p:nvPr/>
              </p:nvSpPr>
              <p:spPr bwMode="auto">
                <a:xfrm>
                  <a:off x="1771" y="37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402" name="Rectangle 74"/>
                <p:cNvSpPr>
                  <a:spLocks noChangeArrowheads="1"/>
                </p:cNvSpPr>
                <p:nvPr/>
              </p:nvSpPr>
              <p:spPr bwMode="auto">
                <a:xfrm>
                  <a:off x="1728" y="37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38" name="Group 75"/>
              <p:cNvGrpSpPr>
                <a:grpSpLocks/>
              </p:cNvGrpSpPr>
              <p:nvPr/>
            </p:nvGrpSpPr>
            <p:grpSpPr bwMode="auto">
              <a:xfrm>
                <a:off x="2016" y="374"/>
                <a:ext cx="288" cy="374"/>
                <a:chOff x="2016" y="374"/>
                <a:chExt cx="288" cy="374"/>
              </a:xfrm>
            </p:grpSpPr>
            <p:sp>
              <p:nvSpPr>
                <p:cNvPr id="399" name="Rectangle 76"/>
                <p:cNvSpPr>
                  <a:spLocks noChangeArrowheads="1"/>
                </p:cNvSpPr>
                <p:nvPr/>
              </p:nvSpPr>
              <p:spPr bwMode="auto">
                <a:xfrm>
                  <a:off x="2059" y="37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400" name="Rectangle 77"/>
                <p:cNvSpPr>
                  <a:spLocks noChangeArrowheads="1"/>
                </p:cNvSpPr>
                <p:nvPr/>
              </p:nvSpPr>
              <p:spPr bwMode="auto">
                <a:xfrm>
                  <a:off x="2016" y="37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39" name="Group 78"/>
              <p:cNvGrpSpPr>
                <a:grpSpLocks/>
              </p:cNvGrpSpPr>
              <p:nvPr/>
            </p:nvGrpSpPr>
            <p:grpSpPr bwMode="auto">
              <a:xfrm>
                <a:off x="2304" y="374"/>
                <a:ext cx="288" cy="374"/>
                <a:chOff x="2304" y="374"/>
                <a:chExt cx="288" cy="374"/>
              </a:xfrm>
            </p:grpSpPr>
            <p:sp>
              <p:nvSpPr>
                <p:cNvPr id="397" name="Rectangle 79"/>
                <p:cNvSpPr>
                  <a:spLocks noChangeArrowheads="1"/>
                </p:cNvSpPr>
                <p:nvPr/>
              </p:nvSpPr>
              <p:spPr bwMode="auto">
                <a:xfrm>
                  <a:off x="2347" y="37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98" name="Rectangle 80"/>
                <p:cNvSpPr>
                  <a:spLocks noChangeArrowheads="1"/>
                </p:cNvSpPr>
                <p:nvPr/>
              </p:nvSpPr>
              <p:spPr bwMode="auto">
                <a:xfrm>
                  <a:off x="2304" y="37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40" name="Group 81"/>
              <p:cNvGrpSpPr>
                <a:grpSpLocks/>
              </p:cNvGrpSpPr>
              <p:nvPr/>
            </p:nvGrpSpPr>
            <p:grpSpPr bwMode="auto">
              <a:xfrm>
                <a:off x="2592" y="374"/>
                <a:ext cx="288" cy="374"/>
                <a:chOff x="2592" y="374"/>
                <a:chExt cx="288" cy="374"/>
              </a:xfrm>
            </p:grpSpPr>
            <p:sp>
              <p:nvSpPr>
                <p:cNvPr id="395" name="Rectangle 82"/>
                <p:cNvSpPr>
                  <a:spLocks noChangeArrowheads="1"/>
                </p:cNvSpPr>
                <p:nvPr/>
              </p:nvSpPr>
              <p:spPr bwMode="auto">
                <a:xfrm>
                  <a:off x="2635" y="37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96" name="Rectangle 83"/>
                <p:cNvSpPr>
                  <a:spLocks noChangeArrowheads="1"/>
                </p:cNvSpPr>
                <p:nvPr/>
              </p:nvSpPr>
              <p:spPr bwMode="auto">
                <a:xfrm>
                  <a:off x="2592" y="37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41" name="Group 84"/>
              <p:cNvGrpSpPr>
                <a:grpSpLocks/>
              </p:cNvGrpSpPr>
              <p:nvPr/>
            </p:nvGrpSpPr>
            <p:grpSpPr bwMode="auto">
              <a:xfrm>
                <a:off x="2880" y="374"/>
                <a:ext cx="288" cy="374"/>
                <a:chOff x="2880" y="374"/>
                <a:chExt cx="288" cy="374"/>
              </a:xfrm>
            </p:grpSpPr>
            <p:sp>
              <p:nvSpPr>
                <p:cNvPr id="393" name="Rectangle 85"/>
                <p:cNvSpPr>
                  <a:spLocks noChangeArrowheads="1"/>
                </p:cNvSpPr>
                <p:nvPr/>
              </p:nvSpPr>
              <p:spPr bwMode="auto">
                <a:xfrm>
                  <a:off x="2923" y="37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94" name="Rectangle 86"/>
                <p:cNvSpPr>
                  <a:spLocks noChangeArrowheads="1"/>
                </p:cNvSpPr>
                <p:nvPr/>
              </p:nvSpPr>
              <p:spPr bwMode="auto">
                <a:xfrm>
                  <a:off x="2880" y="37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42" name="Group 87"/>
              <p:cNvGrpSpPr>
                <a:grpSpLocks/>
              </p:cNvGrpSpPr>
              <p:nvPr/>
            </p:nvGrpSpPr>
            <p:grpSpPr bwMode="auto">
              <a:xfrm>
                <a:off x="3168" y="374"/>
                <a:ext cx="288" cy="374"/>
                <a:chOff x="3168" y="374"/>
                <a:chExt cx="288" cy="374"/>
              </a:xfrm>
            </p:grpSpPr>
            <p:sp>
              <p:nvSpPr>
                <p:cNvPr id="391" name="Rectangle 88"/>
                <p:cNvSpPr>
                  <a:spLocks noChangeArrowheads="1"/>
                </p:cNvSpPr>
                <p:nvPr/>
              </p:nvSpPr>
              <p:spPr bwMode="auto">
                <a:xfrm>
                  <a:off x="3211" y="37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92" name="Rectangle 89"/>
                <p:cNvSpPr>
                  <a:spLocks noChangeArrowheads="1"/>
                </p:cNvSpPr>
                <p:nvPr/>
              </p:nvSpPr>
              <p:spPr bwMode="auto">
                <a:xfrm>
                  <a:off x="3168" y="37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43" name="Group 90"/>
              <p:cNvGrpSpPr>
                <a:grpSpLocks/>
              </p:cNvGrpSpPr>
              <p:nvPr/>
            </p:nvGrpSpPr>
            <p:grpSpPr bwMode="auto">
              <a:xfrm>
                <a:off x="3456" y="374"/>
                <a:ext cx="288" cy="374"/>
                <a:chOff x="3456" y="374"/>
                <a:chExt cx="288" cy="374"/>
              </a:xfrm>
            </p:grpSpPr>
            <p:sp>
              <p:nvSpPr>
                <p:cNvPr id="389" name="Rectangle 91"/>
                <p:cNvSpPr>
                  <a:spLocks noChangeArrowheads="1"/>
                </p:cNvSpPr>
                <p:nvPr/>
              </p:nvSpPr>
              <p:spPr bwMode="auto">
                <a:xfrm>
                  <a:off x="3499" y="37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90" name="Rectangle 92"/>
                <p:cNvSpPr>
                  <a:spLocks noChangeArrowheads="1"/>
                </p:cNvSpPr>
                <p:nvPr/>
              </p:nvSpPr>
              <p:spPr bwMode="auto">
                <a:xfrm>
                  <a:off x="3456" y="37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44" name="Group 93"/>
              <p:cNvGrpSpPr>
                <a:grpSpLocks/>
              </p:cNvGrpSpPr>
              <p:nvPr/>
            </p:nvGrpSpPr>
            <p:grpSpPr bwMode="auto">
              <a:xfrm>
                <a:off x="3744" y="374"/>
                <a:ext cx="288" cy="374"/>
                <a:chOff x="3744" y="374"/>
                <a:chExt cx="288" cy="374"/>
              </a:xfrm>
            </p:grpSpPr>
            <p:sp>
              <p:nvSpPr>
                <p:cNvPr id="387" name="Rectangle 94"/>
                <p:cNvSpPr>
                  <a:spLocks noChangeArrowheads="1"/>
                </p:cNvSpPr>
                <p:nvPr/>
              </p:nvSpPr>
              <p:spPr bwMode="auto">
                <a:xfrm>
                  <a:off x="3787" y="37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88" name="Rectangle 95"/>
                <p:cNvSpPr>
                  <a:spLocks noChangeArrowheads="1"/>
                </p:cNvSpPr>
                <p:nvPr/>
              </p:nvSpPr>
              <p:spPr bwMode="auto">
                <a:xfrm>
                  <a:off x="3744" y="37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45" name="Group 96"/>
              <p:cNvGrpSpPr>
                <a:grpSpLocks/>
              </p:cNvGrpSpPr>
              <p:nvPr/>
            </p:nvGrpSpPr>
            <p:grpSpPr bwMode="auto">
              <a:xfrm>
                <a:off x="4032" y="374"/>
                <a:ext cx="288" cy="374"/>
                <a:chOff x="4032" y="374"/>
                <a:chExt cx="288" cy="374"/>
              </a:xfrm>
            </p:grpSpPr>
            <p:sp>
              <p:nvSpPr>
                <p:cNvPr id="385" name="Rectangle 97"/>
                <p:cNvSpPr>
                  <a:spLocks noChangeArrowheads="1"/>
                </p:cNvSpPr>
                <p:nvPr/>
              </p:nvSpPr>
              <p:spPr bwMode="auto">
                <a:xfrm>
                  <a:off x="4075" y="37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86" name="Rectangle 98"/>
                <p:cNvSpPr>
                  <a:spLocks noChangeArrowheads="1"/>
                </p:cNvSpPr>
                <p:nvPr/>
              </p:nvSpPr>
              <p:spPr bwMode="auto">
                <a:xfrm>
                  <a:off x="4032" y="37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46" name="Group 99"/>
              <p:cNvGrpSpPr>
                <a:grpSpLocks/>
              </p:cNvGrpSpPr>
              <p:nvPr/>
            </p:nvGrpSpPr>
            <p:grpSpPr bwMode="auto">
              <a:xfrm>
                <a:off x="4320" y="374"/>
                <a:ext cx="288" cy="374"/>
                <a:chOff x="4320" y="374"/>
                <a:chExt cx="288" cy="374"/>
              </a:xfrm>
            </p:grpSpPr>
            <p:sp>
              <p:nvSpPr>
                <p:cNvPr id="383" name="Rectangle 100"/>
                <p:cNvSpPr>
                  <a:spLocks noChangeArrowheads="1"/>
                </p:cNvSpPr>
                <p:nvPr/>
              </p:nvSpPr>
              <p:spPr bwMode="auto">
                <a:xfrm>
                  <a:off x="4363" y="37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84" name="Rectangle 101"/>
                <p:cNvSpPr>
                  <a:spLocks noChangeArrowheads="1"/>
                </p:cNvSpPr>
                <p:nvPr/>
              </p:nvSpPr>
              <p:spPr bwMode="auto">
                <a:xfrm>
                  <a:off x="4320" y="37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47" name="Group 102"/>
              <p:cNvGrpSpPr>
                <a:grpSpLocks/>
              </p:cNvGrpSpPr>
              <p:nvPr/>
            </p:nvGrpSpPr>
            <p:grpSpPr bwMode="auto">
              <a:xfrm>
                <a:off x="0" y="748"/>
                <a:ext cx="288" cy="374"/>
                <a:chOff x="0" y="748"/>
                <a:chExt cx="288" cy="374"/>
              </a:xfrm>
            </p:grpSpPr>
            <p:sp>
              <p:nvSpPr>
                <p:cNvPr id="381" name="Rectangle 103"/>
                <p:cNvSpPr>
                  <a:spLocks noChangeArrowheads="1"/>
                </p:cNvSpPr>
                <p:nvPr/>
              </p:nvSpPr>
              <p:spPr bwMode="auto">
                <a:xfrm>
                  <a:off x="43" y="74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82" name="Rectangle 104"/>
                <p:cNvSpPr>
                  <a:spLocks noChangeArrowheads="1"/>
                </p:cNvSpPr>
                <p:nvPr/>
              </p:nvSpPr>
              <p:spPr bwMode="auto">
                <a:xfrm>
                  <a:off x="0" y="74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48" name="Group 105"/>
              <p:cNvGrpSpPr>
                <a:grpSpLocks/>
              </p:cNvGrpSpPr>
              <p:nvPr/>
            </p:nvGrpSpPr>
            <p:grpSpPr bwMode="auto">
              <a:xfrm>
                <a:off x="288" y="748"/>
                <a:ext cx="288" cy="374"/>
                <a:chOff x="288" y="748"/>
                <a:chExt cx="288" cy="374"/>
              </a:xfrm>
            </p:grpSpPr>
            <p:sp>
              <p:nvSpPr>
                <p:cNvPr id="379" name="Rectangle 106"/>
                <p:cNvSpPr>
                  <a:spLocks noChangeArrowheads="1"/>
                </p:cNvSpPr>
                <p:nvPr/>
              </p:nvSpPr>
              <p:spPr bwMode="auto">
                <a:xfrm>
                  <a:off x="331" y="74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80" name="Rectangle 107"/>
                <p:cNvSpPr>
                  <a:spLocks noChangeArrowheads="1"/>
                </p:cNvSpPr>
                <p:nvPr/>
              </p:nvSpPr>
              <p:spPr bwMode="auto">
                <a:xfrm>
                  <a:off x="288" y="74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49" name="Group 108"/>
              <p:cNvGrpSpPr>
                <a:grpSpLocks/>
              </p:cNvGrpSpPr>
              <p:nvPr/>
            </p:nvGrpSpPr>
            <p:grpSpPr bwMode="auto">
              <a:xfrm>
                <a:off x="576" y="748"/>
                <a:ext cx="288" cy="374"/>
                <a:chOff x="576" y="748"/>
                <a:chExt cx="288" cy="374"/>
              </a:xfrm>
            </p:grpSpPr>
            <p:sp>
              <p:nvSpPr>
                <p:cNvPr id="377" name="Rectangle 109"/>
                <p:cNvSpPr>
                  <a:spLocks noChangeArrowheads="1"/>
                </p:cNvSpPr>
                <p:nvPr/>
              </p:nvSpPr>
              <p:spPr bwMode="auto">
                <a:xfrm>
                  <a:off x="619" y="74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78" name="Rectangle 110"/>
                <p:cNvSpPr>
                  <a:spLocks noChangeArrowheads="1"/>
                </p:cNvSpPr>
                <p:nvPr/>
              </p:nvSpPr>
              <p:spPr bwMode="auto">
                <a:xfrm>
                  <a:off x="576" y="74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50" name="Group 111"/>
              <p:cNvGrpSpPr>
                <a:grpSpLocks/>
              </p:cNvGrpSpPr>
              <p:nvPr/>
            </p:nvGrpSpPr>
            <p:grpSpPr bwMode="auto">
              <a:xfrm>
                <a:off x="864" y="748"/>
                <a:ext cx="288" cy="374"/>
                <a:chOff x="864" y="748"/>
                <a:chExt cx="288" cy="374"/>
              </a:xfrm>
            </p:grpSpPr>
            <p:sp>
              <p:nvSpPr>
                <p:cNvPr id="375" name="Rectangle 112"/>
                <p:cNvSpPr>
                  <a:spLocks noChangeArrowheads="1"/>
                </p:cNvSpPr>
                <p:nvPr/>
              </p:nvSpPr>
              <p:spPr bwMode="auto">
                <a:xfrm>
                  <a:off x="907" y="74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76" name="Rectangle 113"/>
                <p:cNvSpPr>
                  <a:spLocks noChangeArrowheads="1"/>
                </p:cNvSpPr>
                <p:nvPr/>
              </p:nvSpPr>
              <p:spPr bwMode="auto">
                <a:xfrm>
                  <a:off x="864" y="74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51" name="Group 114"/>
              <p:cNvGrpSpPr>
                <a:grpSpLocks/>
              </p:cNvGrpSpPr>
              <p:nvPr/>
            </p:nvGrpSpPr>
            <p:grpSpPr bwMode="auto">
              <a:xfrm>
                <a:off x="1152" y="748"/>
                <a:ext cx="288" cy="374"/>
                <a:chOff x="1152" y="748"/>
                <a:chExt cx="288" cy="374"/>
              </a:xfrm>
            </p:grpSpPr>
            <p:sp>
              <p:nvSpPr>
                <p:cNvPr id="373" name="Rectangle 115"/>
                <p:cNvSpPr>
                  <a:spLocks noChangeArrowheads="1"/>
                </p:cNvSpPr>
                <p:nvPr/>
              </p:nvSpPr>
              <p:spPr bwMode="auto">
                <a:xfrm>
                  <a:off x="1195" y="74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74" name="Rectangle 116"/>
                <p:cNvSpPr>
                  <a:spLocks noChangeArrowheads="1"/>
                </p:cNvSpPr>
                <p:nvPr/>
              </p:nvSpPr>
              <p:spPr bwMode="auto">
                <a:xfrm>
                  <a:off x="1152" y="74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52" name="Group 117"/>
              <p:cNvGrpSpPr>
                <a:grpSpLocks/>
              </p:cNvGrpSpPr>
              <p:nvPr/>
            </p:nvGrpSpPr>
            <p:grpSpPr bwMode="auto">
              <a:xfrm>
                <a:off x="1440" y="748"/>
                <a:ext cx="288" cy="374"/>
                <a:chOff x="1440" y="748"/>
                <a:chExt cx="288" cy="374"/>
              </a:xfrm>
            </p:grpSpPr>
            <p:sp>
              <p:nvSpPr>
                <p:cNvPr id="371" name="Rectangle 118"/>
                <p:cNvSpPr>
                  <a:spLocks noChangeArrowheads="1"/>
                </p:cNvSpPr>
                <p:nvPr/>
              </p:nvSpPr>
              <p:spPr bwMode="auto">
                <a:xfrm>
                  <a:off x="1483" y="74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72" name="Rectangle 119"/>
                <p:cNvSpPr>
                  <a:spLocks noChangeArrowheads="1"/>
                </p:cNvSpPr>
                <p:nvPr/>
              </p:nvSpPr>
              <p:spPr bwMode="auto">
                <a:xfrm>
                  <a:off x="1440" y="74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53" name="Group 120"/>
              <p:cNvGrpSpPr>
                <a:grpSpLocks/>
              </p:cNvGrpSpPr>
              <p:nvPr/>
            </p:nvGrpSpPr>
            <p:grpSpPr bwMode="auto">
              <a:xfrm>
                <a:off x="1728" y="748"/>
                <a:ext cx="288" cy="374"/>
                <a:chOff x="1728" y="748"/>
                <a:chExt cx="288" cy="374"/>
              </a:xfrm>
            </p:grpSpPr>
            <p:sp>
              <p:nvSpPr>
                <p:cNvPr id="369" name="Rectangle 121"/>
                <p:cNvSpPr>
                  <a:spLocks noChangeArrowheads="1"/>
                </p:cNvSpPr>
                <p:nvPr/>
              </p:nvSpPr>
              <p:spPr bwMode="auto">
                <a:xfrm>
                  <a:off x="1771" y="74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70" name="Rectangle 122"/>
                <p:cNvSpPr>
                  <a:spLocks noChangeArrowheads="1"/>
                </p:cNvSpPr>
                <p:nvPr/>
              </p:nvSpPr>
              <p:spPr bwMode="auto">
                <a:xfrm>
                  <a:off x="1728" y="74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54" name="Group 123"/>
              <p:cNvGrpSpPr>
                <a:grpSpLocks/>
              </p:cNvGrpSpPr>
              <p:nvPr/>
            </p:nvGrpSpPr>
            <p:grpSpPr bwMode="auto">
              <a:xfrm>
                <a:off x="2016" y="748"/>
                <a:ext cx="288" cy="374"/>
                <a:chOff x="2016" y="748"/>
                <a:chExt cx="288" cy="374"/>
              </a:xfrm>
            </p:grpSpPr>
            <p:sp>
              <p:nvSpPr>
                <p:cNvPr id="367" name="Rectangle 124"/>
                <p:cNvSpPr>
                  <a:spLocks noChangeArrowheads="1"/>
                </p:cNvSpPr>
                <p:nvPr/>
              </p:nvSpPr>
              <p:spPr bwMode="auto">
                <a:xfrm>
                  <a:off x="2059" y="74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68" name="Rectangle 125"/>
                <p:cNvSpPr>
                  <a:spLocks noChangeArrowheads="1"/>
                </p:cNvSpPr>
                <p:nvPr/>
              </p:nvSpPr>
              <p:spPr bwMode="auto">
                <a:xfrm>
                  <a:off x="2016" y="74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55" name="Group 126"/>
              <p:cNvGrpSpPr>
                <a:grpSpLocks/>
              </p:cNvGrpSpPr>
              <p:nvPr/>
            </p:nvGrpSpPr>
            <p:grpSpPr bwMode="auto">
              <a:xfrm>
                <a:off x="2304" y="748"/>
                <a:ext cx="288" cy="374"/>
                <a:chOff x="2304" y="748"/>
                <a:chExt cx="288" cy="374"/>
              </a:xfrm>
            </p:grpSpPr>
            <p:sp>
              <p:nvSpPr>
                <p:cNvPr id="365" name="Rectangle 127"/>
                <p:cNvSpPr>
                  <a:spLocks noChangeArrowheads="1"/>
                </p:cNvSpPr>
                <p:nvPr/>
              </p:nvSpPr>
              <p:spPr bwMode="auto">
                <a:xfrm>
                  <a:off x="2347" y="74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66" name="Rectangle 128"/>
                <p:cNvSpPr>
                  <a:spLocks noChangeArrowheads="1"/>
                </p:cNvSpPr>
                <p:nvPr/>
              </p:nvSpPr>
              <p:spPr bwMode="auto">
                <a:xfrm>
                  <a:off x="2304" y="74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56" name="Group 129"/>
              <p:cNvGrpSpPr>
                <a:grpSpLocks/>
              </p:cNvGrpSpPr>
              <p:nvPr/>
            </p:nvGrpSpPr>
            <p:grpSpPr bwMode="auto">
              <a:xfrm>
                <a:off x="2592" y="748"/>
                <a:ext cx="288" cy="374"/>
                <a:chOff x="2592" y="748"/>
                <a:chExt cx="288" cy="374"/>
              </a:xfrm>
            </p:grpSpPr>
            <p:sp>
              <p:nvSpPr>
                <p:cNvPr id="363" name="Rectangle 130"/>
                <p:cNvSpPr>
                  <a:spLocks noChangeArrowheads="1"/>
                </p:cNvSpPr>
                <p:nvPr/>
              </p:nvSpPr>
              <p:spPr bwMode="auto">
                <a:xfrm>
                  <a:off x="2635" y="74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64" name="Rectangle 131"/>
                <p:cNvSpPr>
                  <a:spLocks noChangeArrowheads="1"/>
                </p:cNvSpPr>
                <p:nvPr/>
              </p:nvSpPr>
              <p:spPr bwMode="auto">
                <a:xfrm>
                  <a:off x="2592" y="74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57" name="Group 132"/>
              <p:cNvGrpSpPr>
                <a:grpSpLocks/>
              </p:cNvGrpSpPr>
              <p:nvPr/>
            </p:nvGrpSpPr>
            <p:grpSpPr bwMode="auto">
              <a:xfrm>
                <a:off x="2880" y="748"/>
                <a:ext cx="288" cy="374"/>
                <a:chOff x="2880" y="748"/>
                <a:chExt cx="288" cy="374"/>
              </a:xfrm>
            </p:grpSpPr>
            <p:sp>
              <p:nvSpPr>
                <p:cNvPr id="361" name="Rectangle 133"/>
                <p:cNvSpPr>
                  <a:spLocks noChangeArrowheads="1"/>
                </p:cNvSpPr>
                <p:nvPr/>
              </p:nvSpPr>
              <p:spPr bwMode="auto">
                <a:xfrm>
                  <a:off x="2923" y="74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62" name="Rectangle 134"/>
                <p:cNvSpPr>
                  <a:spLocks noChangeArrowheads="1"/>
                </p:cNvSpPr>
                <p:nvPr/>
              </p:nvSpPr>
              <p:spPr bwMode="auto">
                <a:xfrm>
                  <a:off x="2880" y="74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58" name="Group 135"/>
              <p:cNvGrpSpPr>
                <a:grpSpLocks/>
              </p:cNvGrpSpPr>
              <p:nvPr/>
            </p:nvGrpSpPr>
            <p:grpSpPr bwMode="auto">
              <a:xfrm>
                <a:off x="3168" y="748"/>
                <a:ext cx="288" cy="374"/>
                <a:chOff x="3168" y="748"/>
                <a:chExt cx="288" cy="374"/>
              </a:xfrm>
            </p:grpSpPr>
            <p:sp>
              <p:nvSpPr>
                <p:cNvPr id="359" name="Rectangle 136"/>
                <p:cNvSpPr>
                  <a:spLocks noChangeArrowheads="1"/>
                </p:cNvSpPr>
                <p:nvPr/>
              </p:nvSpPr>
              <p:spPr bwMode="auto">
                <a:xfrm>
                  <a:off x="3211" y="74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60" name="Rectangle 137"/>
                <p:cNvSpPr>
                  <a:spLocks noChangeArrowheads="1"/>
                </p:cNvSpPr>
                <p:nvPr/>
              </p:nvSpPr>
              <p:spPr bwMode="auto">
                <a:xfrm>
                  <a:off x="3168" y="74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59" name="Group 138"/>
              <p:cNvGrpSpPr>
                <a:grpSpLocks/>
              </p:cNvGrpSpPr>
              <p:nvPr/>
            </p:nvGrpSpPr>
            <p:grpSpPr bwMode="auto">
              <a:xfrm>
                <a:off x="3456" y="748"/>
                <a:ext cx="288" cy="374"/>
                <a:chOff x="3456" y="748"/>
                <a:chExt cx="288" cy="374"/>
              </a:xfrm>
            </p:grpSpPr>
            <p:sp>
              <p:nvSpPr>
                <p:cNvPr id="357" name="Rectangle 139"/>
                <p:cNvSpPr>
                  <a:spLocks noChangeArrowheads="1"/>
                </p:cNvSpPr>
                <p:nvPr/>
              </p:nvSpPr>
              <p:spPr bwMode="auto">
                <a:xfrm>
                  <a:off x="3499" y="74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58" name="Rectangle 140"/>
                <p:cNvSpPr>
                  <a:spLocks noChangeArrowheads="1"/>
                </p:cNvSpPr>
                <p:nvPr/>
              </p:nvSpPr>
              <p:spPr bwMode="auto">
                <a:xfrm>
                  <a:off x="3456" y="74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60" name="Group 141"/>
              <p:cNvGrpSpPr>
                <a:grpSpLocks/>
              </p:cNvGrpSpPr>
              <p:nvPr/>
            </p:nvGrpSpPr>
            <p:grpSpPr bwMode="auto">
              <a:xfrm>
                <a:off x="3744" y="748"/>
                <a:ext cx="288" cy="374"/>
                <a:chOff x="3744" y="748"/>
                <a:chExt cx="288" cy="374"/>
              </a:xfrm>
            </p:grpSpPr>
            <p:sp>
              <p:nvSpPr>
                <p:cNvPr id="355" name="Rectangle 142"/>
                <p:cNvSpPr>
                  <a:spLocks noChangeArrowheads="1"/>
                </p:cNvSpPr>
                <p:nvPr/>
              </p:nvSpPr>
              <p:spPr bwMode="auto">
                <a:xfrm>
                  <a:off x="3787" y="74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56" name="Rectangle 143"/>
                <p:cNvSpPr>
                  <a:spLocks noChangeArrowheads="1"/>
                </p:cNvSpPr>
                <p:nvPr/>
              </p:nvSpPr>
              <p:spPr bwMode="auto">
                <a:xfrm>
                  <a:off x="3744" y="74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61" name="Group 144"/>
              <p:cNvGrpSpPr>
                <a:grpSpLocks/>
              </p:cNvGrpSpPr>
              <p:nvPr/>
            </p:nvGrpSpPr>
            <p:grpSpPr bwMode="auto">
              <a:xfrm>
                <a:off x="4032" y="748"/>
                <a:ext cx="288" cy="374"/>
                <a:chOff x="4032" y="748"/>
                <a:chExt cx="288" cy="374"/>
              </a:xfrm>
            </p:grpSpPr>
            <p:sp>
              <p:nvSpPr>
                <p:cNvPr id="353" name="Rectangle 145"/>
                <p:cNvSpPr>
                  <a:spLocks noChangeArrowheads="1"/>
                </p:cNvSpPr>
                <p:nvPr/>
              </p:nvSpPr>
              <p:spPr bwMode="auto">
                <a:xfrm>
                  <a:off x="4075" y="74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54" name="Rectangle 146"/>
                <p:cNvSpPr>
                  <a:spLocks noChangeArrowheads="1"/>
                </p:cNvSpPr>
                <p:nvPr/>
              </p:nvSpPr>
              <p:spPr bwMode="auto">
                <a:xfrm>
                  <a:off x="4032" y="74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62" name="Group 147"/>
              <p:cNvGrpSpPr>
                <a:grpSpLocks/>
              </p:cNvGrpSpPr>
              <p:nvPr/>
            </p:nvGrpSpPr>
            <p:grpSpPr bwMode="auto">
              <a:xfrm>
                <a:off x="4320" y="748"/>
                <a:ext cx="288" cy="374"/>
                <a:chOff x="4320" y="748"/>
                <a:chExt cx="288" cy="374"/>
              </a:xfrm>
            </p:grpSpPr>
            <p:sp>
              <p:nvSpPr>
                <p:cNvPr id="351" name="Rectangle 148"/>
                <p:cNvSpPr>
                  <a:spLocks noChangeArrowheads="1"/>
                </p:cNvSpPr>
                <p:nvPr/>
              </p:nvSpPr>
              <p:spPr bwMode="auto">
                <a:xfrm>
                  <a:off x="4363" y="74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52" name="Rectangle 149"/>
                <p:cNvSpPr>
                  <a:spLocks noChangeArrowheads="1"/>
                </p:cNvSpPr>
                <p:nvPr/>
              </p:nvSpPr>
              <p:spPr bwMode="auto">
                <a:xfrm>
                  <a:off x="4320" y="74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63" name="Group 150"/>
              <p:cNvGrpSpPr>
                <a:grpSpLocks/>
              </p:cNvGrpSpPr>
              <p:nvPr/>
            </p:nvGrpSpPr>
            <p:grpSpPr bwMode="auto">
              <a:xfrm>
                <a:off x="0" y="1122"/>
                <a:ext cx="288" cy="374"/>
                <a:chOff x="0" y="1122"/>
                <a:chExt cx="288" cy="374"/>
              </a:xfrm>
            </p:grpSpPr>
            <p:sp>
              <p:nvSpPr>
                <p:cNvPr id="349" name="Rectangle 151"/>
                <p:cNvSpPr>
                  <a:spLocks noChangeArrowheads="1"/>
                </p:cNvSpPr>
                <p:nvPr/>
              </p:nvSpPr>
              <p:spPr bwMode="auto">
                <a:xfrm>
                  <a:off x="43" y="112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50" name="Rectangle 152"/>
                <p:cNvSpPr>
                  <a:spLocks noChangeArrowheads="1"/>
                </p:cNvSpPr>
                <p:nvPr/>
              </p:nvSpPr>
              <p:spPr bwMode="auto">
                <a:xfrm>
                  <a:off x="0" y="112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64" name="Group 153"/>
              <p:cNvGrpSpPr>
                <a:grpSpLocks/>
              </p:cNvGrpSpPr>
              <p:nvPr/>
            </p:nvGrpSpPr>
            <p:grpSpPr bwMode="auto">
              <a:xfrm>
                <a:off x="288" y="1122"/>
                <a:ext cx="288" cy="374"/>
                <a:chOff x="288" y="1122"/>
                <a:chExt cx="288" cy="374"/>
              </a:xfrm>
            </p:grpSpPr>
            <p:sp>
              <p:nvSpPr>
                <p:cNvPr id="347" name="Rectangle 154"/>
                <p:cNvSpPr>
                  <a:spLocks noChangeArrowheads="1"/>
                </p:cNvSpPr>
                <p:nvPr/>
              </p:nvSpPr>
              <p:spPr bwMode="auto">
                <a:xfrm>
                  <a:off x="331" y="112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48" name="Rectangle 155"/>
                <p:cNvSpPr>
                  <a:spLocks noChangeArrowheads="1"/>
                </p:cNvSpPr>
                <p:nvPr/>
              </p:nvSpPr>
              <p:spPr bwMode="auto">
                <a:xfrm>
                  <a:off x="288" y="112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65" name="Group 156"/>
              <p:cNvGrpSpPr>
                <a:grpSpLocks/>
              </p:cNvGrpSpPr>
              <p:nvPr/>
            </p:nvGrpSpPr>
            <p:grpSpPr bwMode="auto">
              <a:xfrm>
                <a:off x="576" y="1122"/>
                <a:ext cx="288" cy="374"/>
                <a:chOff x="576" y="1122"/>
                <a:chExt cx="288" cy="374"/>
              </a:xfrm>
            </p:grpSpPr>
            <p:sp>
              <p:nvSpPr>
                <p:cNvPr id="345" name="Rectangle 157"/>
                <p:cNvSpPr>
                  <a:spLocks noChangeArrowheads="1"/>
                </p:cNvSpPr>
                <p:nvPr/>
              </p:nvSpPr>
              <p:spPr bwMode="auto">
                <a:xfrm>
                  <a:off x="619" y="112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46" name="Rectangle 158"/>
                <p:cNvSpPr>
                  <a:spLocks noChangeArrowheads="1"/>
                </p:cNvSpPr>
                <p:nvPr/>
              </p:nvSpPr>
              <p:spPr bwMode="auto">
                <a:xfrm>
                  <a:off x="576" y="112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66" name="Group 159"/>
              <p:cNvGrpSpPr>
                <a:grpSpLocks/>
              </p:cNvGrpSpPr>
              <p:nvPr/>
            </p:nvGrpSpPr>
            <p:grpSpPr bwMode="auto">
              <a:xfrm>
                <a:off x="864" y="1122"/>
                <a:ext cx="288" cy="374"/>
                <a:chOff x="864" y="1122"/>
                <a:chExt cx="288" cy="374"/>
              </a:xfrm>
            </p:grpSpPr>
            <p:sp>
              <p:nvSpPr>
                <p:cNvPr id="343" name="Rectangle 160"/>
                <p:cNvSpPr>
                  <a:spLocks noChangeArrowheads="1"/>
                </p:cNvSpPr>
                <p:nvPr/>
              </p:nvSpPr>
              <p:spPr bwMode="auto">
                <a:xfrm>
                  <a:off x="907" y="112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44" name="Rectangle 161"/>
                <p:cNvSpPr>
                  <a:spLocks noChangeArrowheads="1"/>
                </p:cNvSpPr>
                <p:nvPr/>
              </p:nvSpPr>
              <p:spPr bwMode="auto">
                <a:xfrm>
                  <a:off x="864" y="112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67" name="Group 162"/>
              <p:cNvGrpSpPr>
                <a:grpSpLocks/>
              </p:cNvGrpSpPr>
              <p:nvPr/>
            </p:nvGrpSpPr>
            <p:grpSpPr bwMode="auto">
              <a:xfrm>
                <a:off x="1152" y="1122"/>
                <a:ext cx="288" cy="374"/>
                <a:chOff x="1152" y="1122"/>
                <a:chExt cx="288" cy="374"/>
              </a:xfrm>
            </p:grpSpPr>
            <p:sp>
              <p:nvSpPr>
                <p:cNvPr id="341" name="Rectangle 163"/>
                <p:cNvSpPr>
                  <a:spLocks noChangeArrowheads="1"/>
                </p:cNvSpPr>
                <p:nvPr/>
              </p:nvSpPr>
              <p:spPr bwMode="auto">
                <a:xfrm>
                  <a:off x="1195" y="112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42" name="Rectangle 164"/>
                <p:cNvSpPr>
                  <a:spLocks noChangeArrowheads="1"/>
                </p:cNvSpPr>
                <p:nvPr/>
              </p:nvSpPr>
              <p:spPr bwMode="auto">
                <a:xfrm>
                  <a:off x="1152" y="112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68" name="Group 165"/>
              <p:cNvGrpSpPr>
                <a:grpSpLocks/>
              </p:cNvGrpSpPr>
              <p:nvPr/>
            </p:nvGrpSpPr>
            <p:grpSpPr bwMode="auto">
              <a:xfrm>
                <a:off x="1440" y="1122"/>
                <a:ext cx="288" cy="374"/>
                <a:chOff x="1440" y="1122"/>
                <a:chExt cx="288" cy="374"/>
              </a:xfrm>
            </p:grpSpPr>
            <p:sp>
              <p:nvSpPr>
                <p:cNvPr id="339" name="Rectangle 166"/>
                <p:cNvSpPr>
                  <a:spLocks noChangeArrowheads="1"/>
                </p:cNvSpPr>
                <p:nvPr/>
              </p:nvSpPr>
              <p:spPr bwMode="auto">
                <a:xfrm>
                  <a:off x="1483" y="112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40" name="Rectangle 167"/>
                <p:cNvSpPr>
                  <a:spLocks noChangeArrowheads="1"/>
                </p:cNvSpPr>
                <p:nvPr/>
              </p:nvSpPr>
              <p:spPr bwMode="auto">
                <a:xfrm>
                  <a:off x="1440" y="112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69" name="Group 168"/>
              <p:cNvGrpSpPr>
                <a:grpSpLocks/>
              </p:cNvGrpSpPr>
              <p:nvPr/>
            </p:nvGrpSpPr>
            <p:grpSpPr bwMode="auto">
              <a:xfrm>
                <a:off x="1728" y="1122"/>
                <a:ext cx="288" cy="374"/>
                <a:chOff x="1728" y="1122"/>
                <a:chExt cx="288" cy="374"/>
              </a:xfrm>
            </p:grpSpPr>
            <p:sp>
              <p:nvSpPr>
                <p:cNvPr id="337" name="Rectangle 169"/>
                <p:cNvSpPr>
                  <a:spLocks noChangeArrowheads="1"/>
                </p:cNvSpPr>
                <p:nvPr/>
              </p:nvSpPr>
              <p:spPr bwMode="auto">
                <a:xfrm>
                  <a:off x="1771" y="112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38" name="Rectangle 170"/>
                <p:cNvSpPr>
                  <a:spLocks noChangeArrowheads="1"/>
                </p:cNvSpPr>
                <p:nvPr/>
              </p:nvSpPr>
              <p:spPr bwMode="auto">
                <a:xfrm>
                  <a:off x="1728" y="112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70" name="Group 171"/>
              <p:cNvGrpSpPr>
                <a:grpSpLocks/>
              </p:cNvGrpSpPr>
              <p:nvPr/>
            </p:nvGrpSpPr>
            <p:grpSpPr bwMode="auto">
              <a:xfrm>
                <a:off x="2016" y="1122"/>
                <a:ext cx="288" cy="374"/>
                <a:chOff x="2016" y="1122"/>
                <a:chExt cx="288" cy="374"/>
              </a:xfrm>
            </p:grpSpPr>
            <p:sp>
              <p:nvSpPr>
                <p:cNvPr id="335" name="Rectangle 172"/>
                <p:cNvSpPr>
                  <a:spLocks noChangeArrowheads="1"/>
                </p:cNvSpPr>
                <p:nvPr/>
              </p:nvSpPr>
              <p:spPr bwMode="auto">
                <a:xfrm>
                  <a:off x="2059" y="112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36" name="Rectangle 173"/>
                <p:cNvSpPr>
                  <a:spLocks noChangeArrowheads="1"/>
                </p:cNvSpPr>
                <p:nvPr/>
              </p:nvSpPr>
              <p:spPr bwMode="auto">
                <a:xfrm>
                  <a:off x="2016" y="112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71" name="Group 174"/>
              <p:cNvGrpSpPr>
                <a:grpSpLocks/>
              </p:cNvGrpSpPr>
              <p:nvPr/>
            </p:nvGrpSpPr>
            <p:grpSpPr bwMode="auto">
              <a:xfrm>
                <a:off x="2304" y="1122"/>
                <a:ext cx="288" cy="374"/>
                <a:chOff x="2304" y="1122"/>
                <a:chExt cx="288" cy="374"/>
              </a:xfrm>
            </p:grpSpPr>
            <p:sp>
              <p:nvSpPr>
                <p:cNvPr id="333" name="Rectangle 175"/>
                <p:cNvSpPr>
                  <a:spLocks noChangeArrowheads="1"/>
                </p:cNvSpPr>
                <p:nvPr/>
              </p:nvSpPr>
              <p:spPr bwMode="auto">
                <a:xfrm>
                  <a:off x="2347" y="112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34" name="Rectangle 176"/>
                <p:cNvSpPr>
                  <a:spLocks noChangeArrowheads="1"/>
                </p:cNvSpPr>
                <p:nvPr/>
              </p:nvSpPr>
              <p:spPr bwMode="auto">
                <a:xfrm>
                  <a:off x="2304" y="112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72" name="Group 177"/>
              <p:cNvGrpSpPr>
                <a:grpSpLocks/>
              </p:cNvGrpSpPr>
              <p:nvPr/>
            </p:nvGrpSpPr>
            <p:grpSpPr bwMode="auto">
              <a:xfrm>
                <a:off x="2592" y="1122"/>
                <a:ext cx="288" cy="374"/>
                <a:chOff x="2592" y="1122"/>
                <a:chExt cx="288" cy="374"/>
              </a:xfrm>
            </p:grpSpPr>
            <p:sp>
              <p:nvSpPr>
                <p:cNvPr id="331" name="Rectangle 178"/>
                <p:cNvSpPr>
                  <a:spLocks noChangeArrowheads="1"/>
                </p:cNvSpPr>
                <p:nvPr/>
              </p:nvSpPr>
              <p:spPr bwMode="auto">
                <a:xfrm>
                  <a:off x="2635" y="112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32" name="Rectangle 179"/>
                <p:cNvSpPr>
                  <a:spLocks noChangeArrowheads="1"/>
                </p:cNvSpPr>
                <p:nvPr/>
              </p:nvSpPr>
              <p:spPr bwMode="auto">
                <a:xfrm>
                  <a:off x="2592" y="112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73" name="Group 180"/>
              <p:cNvGrpSpPr>
                <a:grpSpLocks/>
              </p:cNvGrpSpPr>
              <p:nvPr/>
            </p:nvGrpSpPr>
            <p:grpSpPr bwMode="auto">
              <a:xfrm>
                <a:off x="2880" y="1122"/>
                <a:ext cx="288" cy="374"/>
                <a:chOff x="2880" y="1122"/>
                <a:chExt cx="288" cy="374"/>
              </a:xfrm>
            </p:grpSpPr>
            <p:sp>
              <p:nvSpPr>
                <p:cNvPr id="329" name="Rectangle 181"/>
                <p:cNvSpPr>
                  <a:spLocks noChangeArrowheads="1"/>
                </p:cNvSpPr>
                <p:nvPr/>
              </p:nvSpPr>
              <p:spPr bwMode="auto">
                <a:xfrm>
                  <a:off x="2923" y="112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30" name="Rectangle 182"/>
                <p:cNvSpPr>
                  <a:spLocks noChangeArrowheads="1"/>
                </p:cNvSpPr>
                <p:nvPr/>
              </p:nvSpPr>
              <p:spPr bwMode="auto">
                <a:xfrm>
                  <a:off x="2880" y="112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74" name="Group 183"/>
              <p:cNvGrpSpPr>
                <a:grpSpLocks/>
              </p:cNvGrpSpPr>
              <p:nvPr/>
            </p:nvGrpSpPr>
            <p:grpSpPr bwMode="auto">
              <a:xfrm>
                <a:off x="3168" y="1122"/>
                <a:ext cx="288" cy="374"/>
                <a:chOff x="3168" y="1122"/>
                <a:chExt cx="288" cy="374"/>
              </a:xfrm>
            </p:grpSpPr>
            <p:sp>
              <p:nvSpPr>
                <p:cNvPr id="327" name="Rectangle 184"/>
                <p:cNvSpPr>
                  <a:spLocks noChangeArrowheads="1"/>
                </p:cNvSpPr>
                <p:nvPr/>
              </p:nvSpPr>
              <p:spPr bwMode="auto">
                <a:xfrm>
                  <a:off x="3211" y="112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28" name="Rectangle 185"/>
                <p:cNvSpPr>
                  <a:spLocks noChangeArrowheads="1"/>
                </p:cNvSpPr>
                <p:nvPr/>
              </p:nvSpPr>
              <p:spPr bwMode="auto">
                <a:xfrm>
                  <a:off x="3168" y="112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75" name="Group 186"/>
              <p:cNvGrpSpPr>
                <a:grpSpLocks/>
              </p:cNvGrpSpPr>
              <p:nvPr/>
            </p:nvGrpSpPr>
            <p:grpSpPr bwMode="auto">
              <a:xfrm>
                <a:off x="3456" y="1122"/>
                <a:ext cx="288" cy="374"/>
                <a:chOff x="3456" y="1122"/>
                <a:chExt cx="288" cy="374"/>
              </a:xfrm>
            </p:grpSpPr>
            <p:sp>
              <p:nvSpPr>
                <p:cNvPr id="325" name="Rectangle 187"/>
                <p:cNvSpPr>
                  <a:spLocks noChangeArrowheads="1"/>
                </p:cNvSpPr>
                <p:nvPr/>
              </p:nvSpPr>
              <p:spPr bwMode="auto">
                <a:xfrm>
                  <a:off x="3499" y="112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26" name="Rectangle 188"/>
                <p:cNvSpPr>
                  <a:spLocks noChangeArrowheads="1"/>
                </p:cNvSpPr>
                <p:nvPr/>
              </p:nvSpPr>
              <p:spPr bwMode="auto">
                <a:xfrm>
                  <a:off x="3456" y="112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76" name="Group 189"/>
              <p:cNvGrpSpPr>
                <a:grpSpLocks/>
              </p:cNvGrpSpPr>
              <p:nvPr/>
            </p:nvGrpSpPr>
            <p:grpSpPr bwMode="auto">
              <a:xfrm>
                <a:off x="3744" y="1122"/>
                <a:ext cx="288" cy="374"/>
                <a:chOff x="3744" y="1122"/>
                <a:chExt cx="288" cy="374"/>
              </a:xfrm>
            </p:grpSpPr>
            <p:sp>
              <p:nvSpPr>
                <p:cNvPr id="323" name="Rectangle 190"/>
                <p:cNvSpPr>
                  <a:spLocks noChangeArrowheads="1"/>
                </p:cNvSpPr>
                <p:nvPr/>
              </p:nvSpPr>
              <p:spPr bwMode="auto">
                <a:xfrm>
                  <a:off x="3787" y="112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24" name="Rectangle 191"/>
                <p:cNvSpPr>
                  <a:spLocks noChangeArrowheads="1"/>
                </p:cNvSpPr>
                <p:nvPr/>
              </p:nvSpPr>
              <p:spPr bwMode="auto">
                <a:xfrm>
                  <a:off x="3744" y="112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77" name="Group 192"/>
              <p:cNvGrpSpPr>
                <a:grpSpLocks/>
              </p:cNvGrpSpPr>
              <p:nvPr/>
            </p:nvGrpSpPr>
            <p:grpSpPr bwMode="auto">
              <a:xfrm>
                <a:off x="4032" y="1122"/>
                <a:ext cx="288" cy="374"/>
                <a:chOff x="4032" y="1122"/>
                <a:chExt cx="288" cy="374"/>
              </a:xfrm>
            </p:grpSpPr>
            <p:sp>
              <p:nvSpPr>
                <p:cNvPr id="321" name="Rectangle 193"/>
                <p:cNvSpPr>
                  <a:spLocks noChangeArrowheads="1"/>
                </p:cNvSpPr>
                <p:nvPr/>
              </p:nvSpPr>
              <p:spPr bwMode="auto">
                <a:xfrm>
                  <a:off x="4075" y="112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22" name="Rectangle 194"/>
                <p:cNvSpPr>
                  <a:spLocks noChangeArrowheads="1"/>
                </p:cNvSpPr>
                <p:nvPr/>
              </p:nvSpPr>
              <p:spPr bwMode="auto">
                <a:xfrm>
                  <a:off x="4032" y="112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78" name="Group 195"/>
              <p:cNvGrpSpPr>
                <a:grpSpLocks/>
              </p:cNvGrpSpPr>
              <p:nvPr/>
            </p:nvGrpSpPr>
            <p:grpSpPr bwMode="auto">
              <a:xfrm>
                <a:off x="4320" y="1122"/>
                <a:ext cx="288" cy="374"/>
                <a:chOff x="4320" y="1122"/>
                <a:chExt cx="288" cy="374"/>
              </a:xfrm>
            </p:grpSpPr>
            <p:sp>
              <p:nvSpPr>
                <p:cNvPr id="319" name="Rectangle 196"/>
                <p:cNvSpPr>
                  <a:spLocks noChangeArrowheads="1"/>
                </p:cNvSpPr>
                <p:nvPr/>
              </p:nvSpPr>
              <p:spPr bwMode="auto">
                <a:xfrm>
                  <a:off x="4363" y="112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20" name="Rectangle 197"/>
                <p:cNvSpPr>
                  <a:spLocks noChangeArrowheads="1"/>
                </p:cNvSpPr>
                <p:nvPr/>
              </p:nvSpPr>
              <p:spPr bwMode="auto">
                <a:xfrm>
                  <a:off x="4320" y="112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79" name="Group 198"/>
              <p:cNvGrpSpPr>
                <a:grpSpLocks/>
              </p:cNvGrpSpPr>
              <p:nvPr/>
            </p:nvGrpSpPr>
            <p:grpSpPr bwMode="auto">
              <a:xfrm>
                <a:off x="0" y="1496"/>
                <a:ext cx="288" cy="374"/>
                <a:chOff x="0" y="1496"/>
                <a:chExt cx="288" cy="374"/>
              </a:xfrm>
            </p:grpSpPr>
            <p:sp>
              <p:nvSpPr>
                <p:cNvPr id="317" name="Rectangle 199"/>
                <p:cNvSpPr>
                  <a:spLocks noChangeArrowheads="1"/>
                </p:cNvSpPr>
                <p:nvPr/>
              </p:nvSpPr>
              <p:spPr bwMode="auto">
                <a:xfrm>
                  <a:off x="43" y="1496"/>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        </a:t>
                  </a:r>
                </a:p>
                <a:p>
                  <a:pPr algn="just"/>
                  <a:endParaRPr lang="zh-CN" altLang="en-US" sz="1400" b="1">
                    <a:solidFill>
                      <a:srgbClr val="000000"/>
                    </a:solidFill>
                    <a:latin typeface="Times New Roman" pitchFamily="18" charset="0"/>
                    <a:ea typeface="宋体" charset="-122"/>
                  </a:endParaRPr>
                </a:p>
              </p:txBody>
            </p:sp>
            <p:sp>
              <p:nvSpPr>
                <p:cNvPr id="318" name="Rectangle 200"/>
                <p:cNvSpPr>
                  <a:spLocks noChangeArrowheads="1"/>
                </p:cNvSpPr>
                <p:nvPr/>
              </p:nvSpPr>
              <p:spPr bwMode="auto">
                <a:xfrm>
                  <a:off x="0" y="1496"/>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80" name="Group 201"/>
              <p:cNvGrpSpPr>
                <a:grpSpLocks/>
              </p:cNvGrpSpPr>
              <p:nvPr/>
            </p:nvGrpSpPr>
            <p:grpSpPr bwMode="auto">
              <a:xfrm>
                <a:off x="288" y="1496"/>
                <a:ext cx="288" cy="374"/>
                <a:chOff x="288" y="1496"/>
                <a:chExt cx="288" cy="374"/>
              </a:xfrm>
            </p:grpSpPr>
            <p:sp>
              <p:nvSpPr>
                <p:cNvPr id="315" name="Rectangle 202"/>
                <p:cNvSpPr>
                  <a:spLocks noChangeArrowheads="1"/>
                </p:cNvSpPr>
                <p:nvPr/>
              </p:nvSpPr>
              <p:spPr bwMode="auto">
                <a:xfrm>
                  <a:off x="331" y="1496"/>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16" name="Rectangle 203"/>
                <p:cNvSpPr>
                  <a:spLocks noChangeArrowheads="1"/>
                </p:cNvSpPr>
                <p:nvPr/>
              </p:nvSpPr>
              <p:spPr bwMode="auto">
                <a:xfrm>
                  <a:off x="288" y="1496"/>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81" name="Group 204"/>
              <p:cNvGrpSpPr>
                <a:grpSpLocks/>
              </p:cNvGrpSpPr>
              <p:nvPr/>
            </p:nvGrpSpPr>
            <p:grpSpPr bwMode="auto">
              <a:xfrm>
                <a:off x="576" y="1496"/>
                <a:ext cx="288" cy="374"/>
                <a:chOff x="576" y="1496"/>
                <a:chExt cx="288" cy="374"/>
              </a:xfrm>
            </p:grpSpPr>
            <p:sp>
              <p:nvSpPr>
                <p:cNvPr id="313" name="Rectangle 205"/>
                <p:cNvSpPr>
                  <a:spLocks noChangeArrowheads="1"/>
                </p:cNvSpPr>
                <p:nvPr/>
              </p:nvSpPr>
              <p:spPr bwMode="auto">
                <a:xfrm>
                  <a:off x="619" y="1496"/>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14" name="Rectangle 206"/>
                <p:cNvSpPr>
                  <a:spLocks noChangeArrowheads="1"/>
                </p:cNvSpPr>
                <p:nvPr/>
              </p:nvSpPr>
              <p:spPr bwMode="auto">
                <a:xfrm>
                  <a:off x="576" y="1496"/>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82" name="Group 207"/>
              <p:cNvGrpSpPr>
                <a:grpSpLocks/>
              </p:cNvGrpSpPr>
              <p:nvPr/>
            </p:nvGrpSpPr>
            <p:grpSpPr bwMode="auto">
              <a:xfrm>
                <a:off x="864" y="1496"/>
                <a:ext cx="288" cy="374"/>
                <a:chOff x="864" y="1496"/>
                <a:chExt cx="288" cy="374"/>
              </a:xfrm>
            </p:grpSpPr>
            <p:sp>
              <p:nvSpPr>
                <p:cNvPr id="311" name="Rectangle 208"/>
                <p:cNvSpPr>
                  <a:spLocks noChangeArrowheads="1"/>
                </p:cNvSpPr>
                <p:nvPr/>
              </p:nvSpPr>
              <p:spPr bwMode="auto">
                <a:xfrm>
                  <a:off x="907" y="1496"/>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12" name="Rectangle 209"/>
                <p:cNvSpPr>
                  <a:spLocks noChangeArrowheads="1"/>
                </p:cNvSpPr>
                <p:nvPr/>
              </p:nvSpPr>
              <p:spPr bwMode="auto">
                <a:xfrm>
                  <a:off x="864" y="1496"/>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83" name="Group 210"/>
              <p:cNvGrpSpPr>
                <a:grpSpLocks/>
              </p:cNvGrpSpPr>
              <p:nvPr/>
            </p:nvGrpSpPr>
            <p:grpSpPr bwMode="auto">
              <a:xfrm>
                <a:off x="1152" y="1496"/>
                <a:ext cx="288" cy="374"/>
                <a:chOff x="1152" y="1496"/>
                <a:chExt cx="288" cy="374"/>
              </a:xfrm>
            </p:grpSpPr>
            <p:sp>
              <p:nvSpPr>
                <p:cNvPr id="309" name="Rectangle 211"/>
                <p:cNvSpPr>
                  <a:spLocks noChangeArrowheads="1"/>
                </p:cNvSpPr>
                <p:nvPr/>
              </p:nvSpPr>
              <p:spPr bwMode="auto">
                <a:xfrm>
                  <a:off x="1195" y="1496"/>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10" name="Rectangle 212"/>
                <p:cNvSpPr>
                  <a:spLocks noChangeArrowheads="1"/>
                </p:cNvSpPr>
                <p:nvPr/>
              </p:nvSpPr>
              <p:spPr bwMode="auto">
                <a:xfrm>
                  <a:off x="1152" y="1496"/>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84" name="Group 213"/>
              <p:cNvGrpSpPr>
                <a:grpSpLocks/>
              </p:cNvGrpSpPr>
              <p:nvPr/>
            </p:nvGrpSpPr>
            <p:grpSpPr bwMode="auto">
              <a:xfrm>
                <a:off x="1440" y="1496"/>
                <a:ext cx="288" cy="374"/>
                <a:chOff x="1440" y="1496"/>
                <a:chExt cx="288" cy="374"/>
              </a:xfrm>
            </p:grpSpPr>
            <p:sp>
              <p:nvSpPr>
                <p:cNvPr id="307" name="Rectangle 214"/>
                <p:cNvSpPr>
                  <a:spLocks noChangeArrowheads="1"/>
                </p:cNvSpPr>
                <p:nvPr/>
              </p:nvSpPr>
              <p:spPr bwMode="auto">
                <a:xfrm>
                  <a:off x="1483" y="1496"/>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08" name="Rectangle 215"/>
                <p:cNvSpPr>
                  <a:spLocks noChangeArrowheads="1"/>
                </p:cNvSpPr>
                <p:nvPr/>
              </p:nvSpPr>
              <p:spPr bwMode="auto">
                <a:xfrm>
                  <a:off x="1440" y="1496"/>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85" name="Group 216"/>
              <p:cNvGrpSpPr>
                <a:grpSpLocks/>
              </p:cNvGrpSpPr>
              <p:nvPr/>
            </p:nvGrpSpPr>
            <p:grpSpPr bwMode="auto">
              <a:xfrm>
                <a:off x="1728" y="1496"/>
                <a:ext cx="288" cy="374"/>
                <a:chOff x="1728" y="1496"/>
                <a:chExt cx="288" cy="374"/>
              </a:xfrm>
            </p:grpSpPr>
            <p:sp>
              <p:nvSpPr>
                <p:cNvPr id="305" name="Rectangle 217"/>
                <p:cNvSpPr>
                  <a:spLocks noChangeArrowheads="1"/>
                </p:cNvSpPr>
                <p:nvPr/>
              </p:nvSpPr>
              <p:spPr bwMode="auto">
                <a:xfrm>
                  <a:off x="1771" y="1496"/>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306" name="Rectangle 218"/>
                <p:cNvSpPr>
                  <a:spLocks noChangeArrowheads="1"/>
                </p:cNvSpPr>
                <p:nvPr/>
              </p:nvSpPr>
              <p:spPr bwMode="auto">
                <a:xfrm>
                  <a:off x="1728" y="1496"/>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86" name="Group 219"/>
              <p:cNvGrpSpPr>
                <a:grpSpLocks/>
              </p:cNvGrpSpPr>
              <p:nvPr/>
            </p:nvGrpSpPr>
            <p:grpSpPr bwMode="auto">
              <a:xfrm>
                <a:off x="2016" y="1496"/>
                <a:ext cx="288" cy="374"/>
                <a:chOff x="2016" y="1496"/>
                <a:chExt cx="288" cy="374"/>
              </a:xfrm>
            </p:grpSpPr>
            <p:sp>
              <p:nvSpPr>
                <p:cNvPr id="303" name="Rectangle 220"/>
                <p:cNvSpPr>
                  <a:spLocks noChangeArrowheads="1"/>
                </p:cNvSpPr>
                <p:nvPr/>
              </p:nvSpPr>
              <p:spPr bwMode="auto">
                <a:xfrm>
                  <a:off x="2059" y="1496"/>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04" name="Rectangle 221"/>
                <p:cNvSpPr>
                  <a:spLocks noChangeArrowheads="1"/>
                </p:cNvSpPr>
                <p:nvPr/>
              </p:nvSpPr>
              <p:spPr bwMode="auto">
                <a:xfrm>
                  <a:off x="2016" y="1496"/>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87" name="Group 222"/>
              <p:cNvGrpSpPr>
                <a:grpSpLocks/>
              </p:cNvGrpSpPr>
              <p:nvPr/>
            </p:nvGrpSpPr>
            <p:grpSpPr bwMode="auto">
              <a:xfrm>
                <a:off x="2304" y="1496"/>
                <a:ext cx="288" cy="374"/>
                <a:chOff x="2304" y="1496"/>
                <a:chExt cx="288" cy="374"/>
              </a:xfrm>
            </p:grpSpPr>
            <p:sp>
              <p:nvSpPr>
                <p:cNvPr id="301" name="Rectangle 223"/>
                <p:cNvSpPr>
                  <a:spLocks noChangeArrowheads="1"/>
                </p:cNvSpPr>
                <p:nvPr/>
              </p:nvSpPr>
              <p:spPr bwMode="auto">
                <a:xfrm>
                  <a:off x="2347" y="1496"/>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02" name="Rectangle 224"/>
                <p:cNvSpPr>
                  <a:spLocks noChangeArrowheads="1"/>
                </p:cNvSpPr>
                <p:nvPr/>
              </p:nvSpPr>
              <p:spPr bwMode="auto">
                <a:xfrm>
                  <a:off x="2304" y="1496"/>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88" name="Group 225"/>
              <p:cNvGrpSpPr>
                <a:grpSpLocks/>
              </p:cNvGrpSpPr>
              <p:nvPr/>
            </p:nvGrpSpPr>
            <p:grpSpPr bwMode="auto">
              <a:xfrm>
                <a:off x="2592" y="1496"/>
                <a:ext cx="288" cy="374"/>
                <a:chOff x="2592" y="1496"/>
                <a:chExt cx="288" cy="374"/>
              </a:xfrm>
            </p:grpSpPr>
            <p:sp>
              <p:nvSpPr>
                <p:cNvPr id="299" name="Rectangle 226"/>
                <p:cNvSpPr>
                  <a:spLocks noChangeArrowheads="1"/>
                </p:cNvSpPr>
                <p:nvPr/>
              </p:nvSpPr>
              <p:spPr bwMode="auto">
                <a:xfrm>
                  <a:off x="2635" y="1496"/>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300" name="Rectangle 227"/>
                <p:cNvSpPr>
                  <a:spLocks noChangeArrowheads="1"/>
                </p:cNvSpPr>
                <p:nvPr/>
              </p:nvSpPr>
              <p:spPr bwMode="auto">
                <a:xfrm>
                  <a:off x="2592" y="1496"/>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89" name="Group 228"/>
              <p:cNvGrpSpPr>
                <a:grpSpLocks/>
              </p:cNvGrpSpPr>
              <p:nvPr/>
            </p:nvGrpSpPr>
            <p:grpSpPr bwMode="auto">
              <a:xfrm>
                <a:off x="2880" y="1496"/>
                <a:ext cx="288" cy="374"/>
                <a:chOff x="2880" y="1496"/>
                <a:chExt cx="288" cy="374"/>
              </a:xfrm>
            </p:grpSpPr>
            <p:sp>
              <p:nvSpPr>
                <p:cNvPr id="297" name="Rectangle 229"/>
                <p:cNvSpPr>
                  <a:spLocks noChangeArrowheads="1"/>
                </p:cNvSpPr>
                <p:nvPr/>
              </p:nvSpPr>
              <p:spPr bwMode="auto">
                <a:xfrm>
                  <a:off x="2923" y="1496"/>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98" name="Rectangle 230"/>
                <p:cNvSpPr>
                  <a:spLocks noChangeArrowheads="1"/>
                </p:cNvSpPr>
                <p:nvPr/>
              </p:nvSpPr>
              <p:spPr bwMode="auto">
                <a:xfrm>
                  <a:off x="2880" y="1496"/>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90" name="Group 231"/>
              <p:cNvGrpSpPr>
                <a:grpSpLocks/>
              </p:cNvGrpSpPr>
              <p:nvPr/>
            </p:nvGrpSpPr>
            <p:grpSpPr bwMode="auto">
              <a:xfrm>
                <a:off x="3168" y="1496"/>
                <a:ext cx="288" cy="374"/>
                <a:chOff x="3168" y="1496"/>
                <a:chExt cx="288" cy="374"/>
              </a:xfrm>
            </p:grpSpPr>
            <p:sp>
              <p:nvSpPr>
                <p:cNvPr id="295" name="Rectangle 232"/>
                <p:cNvSpPr>
                  <a:spLocks noChangeArrowheads="1"/>
                </p:cNvSpPr>
                <p:nvPr/>
              </p:nvSpPr>
              <p:spPr bwMode="auto">
                <a:xfrm>
                  <a:off x="3211" y="1496"/>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96" name="Rectangle 233"/>
                <p:cNvSpPr>
                  <a:spLocks noChangeArrowheads="1"/>
                </p:cNvSpPr>
                <p:nvPr/>
              </p:nvSpPr>
              <p:spPr bwMode="auto">
                <a:xfrm>
                  <a:off x="3168" y="1496"/>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91" name="Group 234"/>
              <p:cNvGrpSpPr>
                <a:grpSpLocks/>
              </p:cNvGrpSpPr>
              <p:nvPr/>
            </p:nvGrpSpPr>
            <p:grpSpPr bwMode="auto">
              <a:xfrm>
                <a:off x="3456" y="1496"/>
                <a:ext cx="288" cy="374"/>
                <a:chOff x="3456" y="1496"/>
                <a:chExt cx="288" cy="374"/>
              </a:xfrm>
            </p:grpSpPr>
            <p:sp>
              <p:nvSpPr>
                <p:cNvPr id="293" name="Rectangle 235"/>
                <p:cNvSpPr>
                  <a:spLocks noChangeArrowheads="1"/>
                </p:cNvSpPr>
                <p:nvPr/>
              </p:nvSpPr>
              <p:spPr bwMode="auto">
                <a:xfrm>
                  <a:off x="3499" y="1496"/>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94" name="Rectangle 236"/>
                <p:cNvSpPr>
                  <a:spLocks noChangeArrowheads="1"/>
                </p:cNvSpPr>
                <p:nvPr/>
              </p:nvSpPr>
              <p:spPr bwMode="auto">
                <a:xfrm>
                  <a:off x="3456" y="1496"/>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92" name="Group 237"/>
              <p:cNvGrpSpPr>
                <a:grpSpLocks/>
              </p:cNvGrpSpPr>
              <p:nvPr/>
            </p:nvGrpSpPr>
            <p:grpSpPr bwMode="auto">
              <a:xfrm>
                <a:off x="3744" y="1496"/>
                <a:ext cx="288" cy="374"/>
                <a:chOff x="3744" y="1496"/>
                <a:chExt cx="288" cy="374"/>
              </a:xfrm>
            </p:grpSpPr>
            <p:sp>
              <p:nvSpPr>
                <p:cNvPr id="291" name="Rectangle 238"/>
                <p:cNvSpPr>
                  <a:spLocks noChangeArrowheads="1"/>
                </p:cNvSpPr>
                <p:nvPr/>
              </p:nvSpPr>
              <p:spPr bwMode="auto">
                <a:xfrm>
                  <a:off x="3787" y="1496"/>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92" name="Rectangle 239"/>
                <p:cNvSpPr>
                  <a:spLocks noChangeArrowheads="1"/>
                </p:cNvSpPr>
                <p:nvPr/>
              </p:nvSpPr>
              <p:spPr bwMode="auto">
                <a:xfrm>
                  <a:off x="3744" y="1496"/>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93" name="Group 240"/>
              <p:cNvGrpSpPr>
                <a:grpSpLocks/>
              </p:cNvGrpSpPr>
              <p:nvPr/>
            </p:nvGrpSpPr>
            <p:grpSpPr bwMode="auto">
              <a:xfrm>
                <a:off x="4032" y="1496"/>
                <a:ext cx="288" cy="374"/>
                <a:chOff x="4032" y="1496"/>
                <a:chExt cx="288" cy="374"/>
              </a:xfrm>
            </p:grpSpPr>
            <p:sp>
              <p:nvSpPr>
                <p:cNvPr id="289" name="Rectangle 241"/>
                <p:cNvSpPr>
                  <a:spLocks noChangeArrowheads="1"/>
                </p:cNvSpPr>
                <p:nvPr/>
              </p:nvSpPr>
              <p:spPr bwMode="auto">
                <a:xfrm>
                  <a:off x="4075" y="1496"/>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90" name="Rectangle 242"/>
                <p:cNvSpPr>
                  <a:spLocks noChangeArrowheads="1"/>
                </p:cNvSpPr>
                <p:nvPr/>
              </p:nvSpPr>
              <p:spPr bwMode="auto">
                <a:xfrm>
                  <a:off x="4032" y="1496"/>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94" name="Group 243"/>
              <p:cNvGrpSpPr>
                <a:grpSpLocks/>
              </p:cNvGrpSpPr>
              <p:nvPr/>
            </p:nvGrpSpPr>
            <p:grpSpPr bwMode="auto">
              <a:xfrm>
                <a:off x="4320" y="1496"/>
                <a:ext cx="288" cy="374"/>
                <a:chOff x="4320" y="1496"/>
                <a:chExt cx="288" cy="374"/>
              </a:xfrm>
            </p:grpSpPr>
            <p:sp>
              <p:nvSpPr>
                <p:cNvPr id="287" name="Rectangle 244"/>
                <p:cNvSpPr>
                  <a:spLocks noChangeArrowheads="1"/>
                </p:cNvSpPr>
                <p:nvPr/>
              </p:nvSpPr>
              <p:spPr bwMode="auto">
                <a:xfrm>
                  <a:off x="4363" y="1496"/>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88" name="Rectangle 245"/>
                <p:cNvSpPr>
                  <a:spLocks noChangeArrowheads="1"/>
                </p:cNvSpPr>
                <p:nvPr/>
              </p:nvSpPr>
              <p:spPr bwMode="auto">
                <a:xfrm>
                  <a:off x="4320" y="1496"/>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95" name="Group 246"/>
              <p:cNvGrpSpPr>
                <a:grpSpLocks/>
              </p:cNvGrpSpPr>
              <p:nvPr/>
            </p:nvGrpSpPr>
            <p:grpSpPr bwMode="auto">
              <a:xfrm>
                <a:off x="0" y="1870"/>
                <a:ext cx="288" cy="374"/>
                <a:chOff x="0" y="1870"/>
                <a:chExt cx="288" cy="374"/>
              </a:xfrm>
            </p:grpSpPr>
            <p:sp>
              <p:nvSpPr>
                <p:cNvPr id="285" name="Rectangle 247"/>
                <p:cNvSpPr>
                  <a:spLocks noChangeArrowheads="1"/>
                </p:cNvSpPr>
                <p:nvPr/>
              </p:nvSpPr>
              <p:spPr bwMode="auto">
                <a:xfrm>
                  <a:off x="43" y="187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        </a:t>
                  </a:r>
                </a:p>
                <a:p>
                  <a:pPr algn="just"/>
                  <a:endParaRPr lang="zh-CN" altLang="en-US" sz="1400" b="1">
                    <a:solidFill>
                      <a:srgbClr val="000000"/>
                    </a:solidFill>
                    <a:latin typeface="Times New Roman" pitchFamily="18" charset="0"/>
                    <a:ea typeface="宋体" charset="-122"/>
                  </a:endParaRPr>
                </a:p>
              </p:txBody>
            </p:sp>
            <p:sp>
              <p:nvSpPr>
                <p:cNvPr id="286" name="Rectangle 248"/>
                <p:cNvSpPr>
                  <a:spLocks noChangeArrowheads="1"/>
                </p:cNvSpPr>
                <p:nvPr/>
              </p:nvSpPr>
              <p:spPr bwMode="auto">
                <a:xfrm>
                  <a:off x="0" y="187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96" name="Group 249"/>
              <p:cNvGrpSpPr>
                <a:grpSpLocks/>
              </p:cNvGrpSpPr>
              <p:nvPr/>
            </p:nvGrpSpPr>
            <p:grpSpPr bwMode="auto">
              <a:xfrm>
                <a:off x="288" y="1870"/>
                <a:ext cx="288" cy="374"/>
                <a:chOff x="288" y="1870"/>
                <a:chExt cx="288" cy="374"/>
              </a:xfrm>
            </p:grpSpPr>
            <p:sp>
              <p:nvSpPr>
                <p:cNvPr id="283" name="Rectangle 250"/>
                <p:cNvSpPr>
                  <a:spLocks noChangeArrowheads="1"/>
                </p:cNvSpPr>
                <p:nvPr/>
              </p:nvSpPr>
              <p:spPr bwMode="auto">
                <a:xfrm>
                  <a:off x="331" y="187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84" name="Rectangle 251"/>
                <p:cNvSpPr>
                  <a:spLocks noChangeArrowheads="1"/>
                </p:cNvSpPr>
                <p:nvPr/>
              </p:nvSpPr>
              <p:spPr bwMode="auto">
                <a:xfrm>
                  <a:off x="288" y="187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97" name="Group 252"/>
              <p:cNvGrpSpPr>
                <a:grpSpLocks/>
              </p:cNvGrpSpPr>
              <p:nvPr/>
            </p:nvGrpSpPr>
            <p:grpSpPr bwMode="auto">
              <a:xfrm>
                <a:off x="576" y="1870"/>
                <a:ext cx="288" cy="374"/>
                <a:chOff x="576" y="1870"/>
                <a:chExt cx="288" cy="374"/>
              </a:xfrm>
            </p:grpSpPr>
            <p:sp>
              <p:nvSpPr>
                <p:cNvPr id="281" name="Rectangle 253"/>
                <p:cNvSpPr>
                  <a:spLocks noChangeArrowheads="1"/>
                </p:cNvSpPr>
                <p:nvPr/>
              </p:nvSpPr>
              <p:spPr bwMode="auto">
                <a:xfrm>
                  <a:off x="619" y="187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82" name="Rectangle 254"/>
                <p:cNvSpPr>
                  <a:spLocks noChangeArrowheads="1"/>
                </p:cNvSpPr>
                <p:nvPr/>
              </p:nvSpPr>
              <p:spPr bwMode="auto">
                <a:xfrm>
                  <a:off x="576" y="187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98" name="Group 255"/>
              <p:cNvGrpSpPr>
                <a:grpSpLocks/>
              </p:cNvGrpSpPr>
              <p:nvPr/>
            </p:nvGrpSpPr>
            <p:grpSpPr bwMode="auto">
              <a:xfrm>
                <a:off x="864" y="1870"/>
                <a:ext cx="288" cy="374"/>
                <a:chOff x="864" y="1870"/>
                <a:chExt cx="288" cy="374"/>
              </a:xfrm>
            </p:grpSpPr>
            <p:sp>
              <p:nvSpPr>
                <p:cNvPr id="279" name="Rectangle 256"/>
                <p:cNvSpPr>
                  <a:spLocks noChangeArrowheads="1"/>
                </p:cNvSpPr>
                <p:nvPr/>
              </p:nvSpPr>
              <p:spPr bwMode="auto">
                <a:xfrm>
                  <a:off x="907" y="187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80" name="Rectangle 257"/>
                <p:cNvSpPr>
                  <a:spLocks noChangeArrowheads="1"/>
                </p:cNvSpPr>
                <p:nvPr/>
              </p:nvSpPr>
              <p:spPr bwMode="auto">
                <a:xfrm>
                  <a:off x="864" y="187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99" name="Group 258"/>
              <p:cNvGrpSpPr>
                <a:grpSpLocks/>
              </p:cNvGrpSpPr>
              <p:nvPr/>
            </p:nvGrpSpPr>
            <p:grpSpPr bwMode="auto">
              <a:xfrm>
                <a:off x="1152" y="1870"/>
                <a:ext cx="288" cy="374"/>
                <a:chOff x="1152" y="1870"/>
                <a:chExt cx="288" cy="374"/>
              </a:xfrm>
            </p:grpSpPr>
            <p:sp>
              <p:nvSpPr>
                <p:cNvPr id="277" name="Rectangle 259"/>
                <p:cNvSpPr>
                  <a:spLocks noChangeArrowheads="1"/>
                </p:cNvSpPr>
                <p:nvPr/>
              </p:nvSpPr>
              <p:spPr bwMode="auto">
                <a:xfrm>
                  <a:off x="1195" y="187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78" name="Rectangle 260"/>
                <p:cNvSpPr>
                  <a:spLocks noChangeArrowheads="1"/>
                </p:cNvSpPr>
                <p:nvPr/>
              </p:nvSpPr>
              <p:spPr bwMode="auto">
                <a:xfrm>
                  <a:off x="1152" y="187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00" name="Group 261"/>
              <p:cNvGrpSpPr>
                <a:grpSpLocks/>
              </p:cNvGrpSpPr>
              <p:nvPr/>
            </p:nvGrpSpPr>
            <p:grpSpPr bwMode="auto">
              <a:xfrm>
                <a:off x="1440" y="1870"/>
                <a:ext cx="288" cy="374"/>
                <a:chOff x="1440" y="1870"/>
                <a:chExt cx="288" cy="374"/>
              </a:xfrm>
            </p:grpSpPr>
            <p:sp>
              <p:nvSpPr>
                <p:cNvPr id="275" name="Rectangle 262"/>
                <p:cNvSpPr>
                  <a:spLocks noChangeArrowheads="1"/>
                </p:cNvSpPr>
                <p:nvPr/>
              </p:nvSpPr>
              <p:spPr bwMode="auto">
                <a:xfrm>
                  <a:off x="1483" y="187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76" name="Rectangle 263"/>
                <p:cNvSpPr>
                  <a:spLocks noChangeArrowheads="1"/>
                </p:cNvSpPr>
                <p:nvPr/>
              </p:nvSpPr>
              <p:spPr bwMode="auto">
                <a:xfrm>
                  <a:off x="1440" y="187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01" name="Group 264"/>
              <p:cNvGrpSpPr>
                <a:grpSpLocks/>
              </p:cNvGrpSpPr>
              <p:nvPr/>
            </p:nvGrpSpPr>
            <p:grpSpPr bwMode="auto">
              <a:xfrm>
                <a:off x="1728" y="1870"/>
                <a:ext cx="288" cy="374"/>
                <a:chOff x="1728" y="1870"/>
                <a:chExt cx="288" cy="374"/>
              </a:xfrm>
            </p:grpSpPr>
            <p:sp>
              <p:nvSpPr>
                <p:cNvPr id="273" name="Rectangle 265"/>
                <p:cNvSpPr>
                  <a:spLocks noChangeArrowheads="1"/>
                </p:cNvSpPr>
                <p:nvPr/>
              </p:nvSpPr>
              <p:spPr bwMode="auto">
                <a:xfrm>
                  <a:off x="1771" y="187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74" name="Rectangle 266"/>
                <p:cNvSpPr>
                  <a:spLocks noChangeArrowheads="1"/>
                </p:cNvSpPr>
                <p:nvPr/>
              </p:nvSpPr>
              <p:spPr bwMode="auto">
                <a:xfrm>
                  <a:off x="1728" y="187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02" name="Group 267"/>
              <p:cNvGrpSpPr>
                <a:grpSpLocks/>
              </p:cNvGrpSpPr>
              <p:nvPr/>
            </p:nvGrpSpPr>
            <p:grpSpPr bwMode="auto">
              <a:xfrm>
                <a:off x="2016" y="1870"/>
                <a:ext cx="288" cy="374"/>
                <a:chOff x="2016" y="1870"/>
                <a:chExt cx="288" cy="374"/>
              </a:xfrm>
            </p:grpSpPr>
            <p:sp>
              <p:nvSpPr>
                <p:cNvPr id="271" name="Rectangle 268"/>
                <p:cNvSpPr>
                  <a:spLocks noChangeArrowheads="1"/>
                </p:cNvSpPr>
                <p:nvPr/>
              </p:nvSpPr>
              <p:spPr bwMode="auto">
                <a:xfrm>
                  <a:off x="2059" y="187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72" name="Rectangle 269"/>
                <p:cNvSpPr>
                  <a:spLocks noChangeArrowheads="1"/>
                </p:cNvSpPr>
                <p:nvPr/>
              </p:nvSpPr>
              <p:spPr bwMode="auto">
                <a:xfrm>
                  <a:off x="2016" y="187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03" name="Group 270"/>
              <p:cNvGrpSpPr>
                <a:grpSpLocks/>
              </p:cNvGrpSpPr>
              <p:nvPr/>
            </p:nvGrpSpPr>
            <p:grpSpPr bwMode="auto">
              <a:xfrm>
                <a:off x="2304" y="1870"/>
                <a:ext cx="288" cy="374"/>
                <a:chOff x="2304" y="1870"/>
                <a:chExt cx="288" cy="374"/>
              </a:xfrm>
            </p:grpSpPr>
            <p:sp>
              <p:nvSpPr>
                <p:cNvPr id="269" name="Rectangle 271"/>
                <p:cNvSpPr>
                  <a:spLocks noChangeArrowheads="1"/>
                </p:cNvSpPr>
                <p:nvPr/>
              </p:nvSpPr>
              <p:spPr bwMode="auto">
                <a:xfrm>
                  <a:off x="2347" y="187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70" name="Rectangle 272"/>
                <p:cNvSpPr>
                  <a:spLocks noChangeArrowheads="1"/>
                </p:cNvSpPr>
                <p:nvPr/>
              </p:nvSpPr>
              <p:spPr bwMode="auto">
                <a:xfrm>
                  <a:off x="2304" y="187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04" name="Group 273"/>
              <p:cNvGrpSpPr>
                <a:grpSpLocks/>
              </p:cNvGrpSpPr>
              <p:nvPr/>
            </p:nvGrpSpPr>
            <p:grpSpPr bwMode="auto">
              <a:xfrm>
                <a:off x="2592" y="1870"/>
                <a:ext cx="288" cy="374"/>
                <a:chOff x="2592" y="1870"/>
                <a:chExt cx="288" cy="374"/>
              </a:xfrm>
            </p:grpSpPr>
            <p:sp>
              <p:nvSpPr>
                <p:cNvPr id="267" name="Rectangle 274"/>
                <p:cNvSpPr>
                  <a:spLocks noChangeArrowheads="1"/>
                </p:cNvSpPr>
                <p:nvPr/>
              </p:nvSpPr>
              <p:spPr bwMode="auto">
                <a:xfrm>
                  <a:off x="2635" y="187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68" name="Rectangle 275"/>
                <p:cNvSpPr>
                  <a:spLocks noChangeArrowheads="1"/>
                </p:cNvSpPr>
                <p:nvPr/>
              </p:nvSpPr>
              <p:spPr bwMode="auto">
                <a:xfrm>
                  <a:off x="2592" y="187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05" name="Group 276"/>
              <p:cNvGrpSpPr>
                <a:grpSpLocks/>
              </p:cNvGrpSpPr>
              <p:nvPr/>
            </p:nvGrpSpPr>
            <p:grpSpPr bwMode="auto">
              <a:xfrm>
                <a:off x="2880" y="1870"/>
                <a:ext cx="288" cy="374"/>
                <a:chOff x="2880" y="1870"/>
                <a:chExt cx="288" cy="374"/>
              </a:xfrm>
            </p:grpSpPr>
            <p:sp>
              <p:nvSpPr>
                <p:cNvPr id="265" name="Rectangle 277"/>
                <p:cNvSpPr>
                  <a:spLocks noChangeArrowheads="1"/>
                </p:cNvSpPr>
                <p:nvPr/>
              </p:nvSpPr>
              <p:spPr bwMode="auto">
                <a:xfrm>
                  <a:off x="2923" y="187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66" name="Rectangle 278"/>
                <p:cNvSpPr>
                  <a:spLocks noChangeArrowheads="1"/>
                </p:cNvSpPr>
                <p:nvPr/>
              </p:nvSpPr>
              <p:spPr bwMode="auto">
                <a:xfrm>
                  <a:off x="2880" y="187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06" name="Group 279"/>
              <p:cNvGrpSpPr>
                <a:grpSpLocks/>
              </p:cNvGrpSpPr>
              <p:nvPr/>
            </p:nvGrpSpPr>
            <p:grpSpPr bwMode="auto">
              <a:xfrm>
                <a:off x="3168" y="1870"/>
                <a:ext cx="288" cy="374"/>
                <a:chOff x="3168" y="1870"/>
                <a:chExt cx="288" cy="374"/>
              </a:xfrm>
            </p:grpSpPr>
            <p:sp>
              <p:nvSpPr>
                <p:cNvPr id="263" name="Rectangle 280"/>
                <p:cNvSpPr>
                  <a:spLocks noChangeArrowheads="1"/>
                </p:cNvSpPr>
                <p:nvPr/>
              </p:nvSpPr>
              <p:spPr bwMode="auto">
                <a:xfrm>
                  <a:off x="3211" y="187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64" name="Rectangle 281"/>
                <p:cNvSpPr>
                  <a:spLocks noChangeArrowheads="1"/>
                </p:cNvSpPr>
                <p:nvPr/>
              </p:nvSpPr>
              <p:spPr bwMode="auto">
                <a:xfrm>
                  <a:off x="3168" y="187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07" name="Group 282"/>
              <p:cNvGrpSpPr>
                <a:grpSpLocks/>
              </p:cNvGrpSpPr>
              <p:nvPr/>
            </p:nvGrpSpPr>
            <p:grpSpPr bwMode="auto">
              <a:xfrm>
                <a:off x="3456" y="1870"/>
                <a:ext cx="288" cy="374"/>
                <a:chOff x="3456" y="1870"/>
                <a:chExt cx="288" cy="374"/>
              </a:xfrm>
            </p:grpSpPr>
            <p:sp>
              <p:nvSpPr>
                <p:cNvPr id="261" name="Rectangle 283"/>
                <p:cNvSpPr>
                  <a:spLocks noChangeArrowheads="1"/>
                </p:cNvSpPr>
                <p:nvPr/>
              </p:nvSpPr>
              <p:spPr bwMode="auto">
                <a:xfrm>
                  <a:off x="3499" y="187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62" name="Rectangle 284"/>
                <p:cNvSpPr>
                  <a:spLocks noChangeArrowheads="1"/>
                </p:cNvSpPr>
                <p:nvPr/>
              </p:nvSpPr>
              <p:spPr bwMode="auto">
                <a:xfrm>
                  <a:off x="3456" y="187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08" name="Group 285"/>
              <p:cNvGrpSpPr>
                <a:grpSpLocks/>
              </p:cNvGrpSpPr>
              <p:nvPr/>
            </p:nvGrpSpPr>
            <p:grpSpPr bwMode="auto">
              <a:xfrm>
                <a:off x="3744" y="1870"/>
                <a:ext cx="288" cy="374"/>
                <a:chOff x="3744" y="1870"/>
                <a:chExt cx="288" cy="374"/>
              </a:xfrm>
            </p:grpSpPr>
            <p:sp>
              <p:nvSpPr>
                <p:cNvPr id="259" name="Rectangle 286"/>
                <p:cNvSpPr>
                  <a:spLocks noChangeArrowheads="1"/>
                </p:cNvSpPr>
                <p:nvPr/>
              </p:nvSpPr>
              <p:spPr bwMode="auto">
                <a:xfrm>
                  <a:off x="3787" y="187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60" name="Rectangle 287"/>
                <p:cNvSpPr>
                  <a:spLocks noChangeArrowheads="1"/>
                </p:cNvSpPr>
                <p:nvPr/>
              </p:nvSpPr>
              <p:spPr bwMode="auto">
                <a:xfrm>
                  <a:off x="3744" y="187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09" name="Group 288"/>
              <p:cNvGrpSpPr>
                <a:grpSpLocks/>
              </p:cNvGrpSpPr>
              <p:nvPr/>
            </p:nvGrpSpPr>
            <p:grpSpPr bwMode="auto">
              <a:xfrm>
                <a:off x="4032" y="1870"/>
                <a:ext cx="288" cy="374"/>
                <a:chOff x="4032" y="1870"/>
                <a:chExt cx="288" cy="374"/>
              </a:xfrm>
            </p:grpSpPr>
            <p:sp>
              <p:nvSpPr>
                <p:cNvPr id="257" name="Rectangle 289"/>
                <p:cNvSpPr>
                  <a:spLocks noChangeArrowheads="1"/>
                </p:cNvSpPr>
                <p:nvPr/>
              </p:nvSpPr>
              <p:spPr bwMode="auto">
                <a:xfrm>
                  <a:off x="4075" y="187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58" name="Rectangle 290"/>
                <p:cNvSpPr>
                  <a:spLocks noChangeArrowheads="1"/>
                </p:cNvSpPr>
                <p:nvPr/>
              </p:nvSpPr>
              <p:spPr bwMode="auto">
                <a:xfrm>
                  <a:off x="4032" y="187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10" name="Group 291"/>
              <p:cNvGrpSpPr>
                <a:grpSpLocks/>
              </p:cNvGrpSpPr>
              <p:nvPr/>
            </p:nvGrpSpPr>
            <p:grpSpPr bwMode="auto">
              <a:xfrm>
                <a:off x="4320" y="1870"/>
                <a:ext cx="288" cy="374"/>
                <a:chOff x="4320" y="1870"/>
                <a:chExt cx="288" cy="374"/>
              </a:xfrm>
            </p:grpSpPr>
            <p:sp>
              <p:nvSpPr>
                <p:cNvPr id="255" name="Rectangle 292"/>
                <p:cNvSpPr>
                  <a:spLocks noChangeArrowheads="1"/>
                </p:cNvSpPr>
                <p:nvPr/>
              </p:nvSpPr>
              <p:spPr bwMode="auto">
                <a:xfrm>
                  <a:off x="4363" y="1870"/>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56" name="Rectangle 293"/>
                <p:cNvSpPr>
                  <a:spLocks noChangeArrowheads="1"/>
                </p:cNvSpPr>
                <p:nvPr/>
              </p:nvSpPr>
              <p:spPr bwMode="auto">
                <a:xfrm>
                  <a:off x="4320" y="1870"/>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11" name="Group 294"/>
              <p:cNvGrpSpPr>
                <a:grpSpLocks/>
              </p:cNvGrpSpPr>
              <p:nvPr/>
            </p:nvGrpSpPr>
            <p:grpSpPr bwMode="auto">
              <a:xfrm>
                <a:off x="0" y="2244"/>
                <a:ext cx="288" cy="374"/>
                <a:chOff x="0" y="2244"/>
                <a:chExt cx="288" cy="374"/>
              </a:xfrm>
            </p:grpSpPr>
            <p:sp>
              <p:nvSpPr>
                <p:cNvPr id="253" name="Rectangle 295"/>
                <p:cNvSpPr>
                  <a:spLocks noChangeArrowheads="1"/>
                </p:cNvSpPr>
                <p:nvPr/>
              </p:nvSpPr>
              <p:spPr bwMode="auto">
                <a:xfrm>
                  <a:off x="43" y="224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54" name="Rectangle 296"/>
                <p:cNvSpPr>
                  <a:spLocks noChangeArrowheads="1"/>
                </p:cNvSpPr>
                <p:nvPr/>
              </p:nvSpPr>
              <p:spPr bwMode="auto">
                <a:xfrm>
                  <a:off x="0" y="224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12" name="Group 297"/>
              <p:cNvGrpSpPr>
                <a:grpSpLocks/>
              </p:cNvGrpSpPr>
              <p:nvPr/>
            </p:nvGrpSpPr>
            <p:grpSpPr bwMode="auto">
              <a:xfrm>
                <a:off x="288" y="2244"/>
                <a:ext cx="288" cy="374"/>
                <a:chOff x="288" y="2244"/>
                <a:chExt cx="288" cy="374"/>
              </a:xfrm>
            </p:grpSpPr>
            <p:sp>
              <p:nvSpPr>
                <p:cNvPr id="251" name="Rectangle 298"/>
                <p:cNvSpPr>
                  <a:spLocks noChangeArrowheads="1"/>
                </p:cNvSpPr>
                <p:nvPr/>
              </p:nvSpPr>
              <p:spPr bwMode="auto">
                <a:xfrm>
                  <a:off x="331" y="224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52" name="Rectangle 299"/>
                <p:cNvSpPr>
                  <a:spLocks noChangeArrowheads="1"/>
                </p:cNvSpPr>
                <p:nvPr/>
              </p:nvSpPr>
              <p:spPr bwMode="auto">
                <a:xfrm>
                  <a:off x="288" y="224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13" name="Group 300"/>
              <p:cNvGrpSpPr>
                <a:grpSpLocks/>
              </p:cNvGrpSpPr>
              <p:nvPr/>
            </p:nvGrpSpPr>
            <p:grpSpPr bwMode="auto">
              <a:xfrm>
                <a:off x="576" y="2244"/>
                <a:ext cx="288" cy="374"/>
                <a:chOff x="576" y="2244"/>
                <a:chExt cx="288" cy="374"/>
              </a:xfrm>
            </p:grpSpPr>
            <p:sp>
              <p:nvSpPr>
                <p:cNvPr id="249" name="Rectangle 301"/>
                <p:cNvSpPr>
                  <a:spLocks noChangeArrowheads="1"/>
                </p:cNvSpPr>
                <p:nvPr/>
              </p:nvSpPr>
              <p:spPr bwMode="auto">
                <a:xfrm>
                  <a:off x="619" y="224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50" name="Rectangle 302"/>
                <p:cNvSpPr>
                  <a:spLocks noChangeArrowheads="1"/>
                </p:cNvSpPr>
                <p:nvPr/>
              </p:nvSpPr>
              <p:spPr bwMode="auto">
                <a:xfrm>
                  <a:off x="576" y="224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14" name="Group 303"/>
              <p:cNvGrpSpPr>
                <a:grpSpLocks/>
              </p:cNvGrpSpPr>
              <p:nvPr/>
            </p:nvGrpSpPr>
            <p:grpSpPr bwMode="auto">
              <a:xfrm>
                <a:off x="864" y="2244"/>
                <a:ext cx="288" cy="374"/>
                <a:chOff x="864" y="2244"/>
                <a:chExt cx="288" cy="374"/>
              </a:xfrm>
            </p:grpSpPr>
            <p:sp>
              <p:nvSpPr>
                <p:cNvPr id="247" name="Rectangle 304"/>
                <p:cNvSpPr>
                  <a:spLocks noChangeArrowheads="1"/>
                </p:cNvSpPr>
                <p:nvPr/>
              </p:nvSpPr>
              <p:spPr bwMode="auto">
                <a:xfrm>
                  <a:off x="907" y="224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48" name="Rectangle 305"/>
                <p:cNvSpPr>
                  <a:spLocks noChangeArrowheads="1"/>
                </p:cNvSpPr>
                <p:nvPr/>
              </p:nvSpPr>
              <p:spPr bwMode="auto">
                <a:xfrm>
                  <a:off x="864" y="224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15" name="Group 306"/>
              <p:cNvGrpSpPr>
                <a:grpSpLocks/>
              </p:cNvGrpSpPr>
              <p:nvPr/>
            </p:nvGrpSpPr>
            <p:grpSpPr bwMode="auto">
              <a:xfrm>
                <a:off x="1152" y="2244"/>
                <a:ext cx="288" cy="374"/>
                <a:chOff x="1152" y="2244"/>
                <a:chExt cx="288" cy="374"/>
              </a:xfrm>
            </p:grpSpPr>
            <p:sp>
              <p:nvSpPr>
                <p:cNvPr id="245" name="Rectangle 307"/>
                <p:cNvSpPr>
                  <a:spLocks noChangeArrowheads="1"/>
                </p:cNvSpPr>
                <p:nvPr/>
              </p:nvSpPr>
              <p:spPr bwMode="auto">
                <a:xfrm>
                  <a:off x="1195" y="224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46" name="Rectangle 308"/>
                <p:cNvSpPr>
                  <a:spLocks noChangeArrowheads="1"/>
                </p:cNvSpPr>
                <p:nvPr/>
              </p:nvSpPr>
              <p:spPr bwMode="auto">
                <a:xfrm>
                  <a:off x="1152" y="224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16" name="Group 309"/>
              <p:cNvGrpSpPr>
                <a:grpSpLocks/>
              </p:cNvGrpSpPr>
              <p:nvPr/>
            </p:nvGrpSpPr>
            <p:grpSpPr bwMode="auto">
              <a:xfrm>
                <a:off x="1440" y="2244"/>
                <a:ext cx="288" cy="374"/>
                <a:chOff x="1440" y="2244"/>
                <a:chExt cx="288" cy="374"/>
              </a:xfrm>
            </p:grpSpPr>
            <p:sp>
              <p:nvSpPr>
                <p:cNvPr id="243" name="Rectangle 310"/>
                <p:cNvSpPr>
                  <a:spLocks noChangeArrowheads="1"/>
                </p:cNvSpPr>
                <p:nvPr/>
              </p:nvSpPr>
              <p:spPr bwMode="auto">
                <a:xfrm>
                  <a:off x="1483" y="224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44" name="Rectangle 311"/>
                <p:cNvSpPr>
                  <a:spLocks noChangeArrowheads="1"/>
                </p:cNvSpPr>
                <p:nvPr/>
              </p:nvSpPr>
              <p:spPr bwMode="auto">
                <a:xfrm>
                  <a:off x="1440" y="224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17" name="Group 312"/>
              <p:cNvGrpSpPr>
                <a:grpSpLocks/>
              </p:cNvGrpSpPr>
              <p:nvPr/>
            </p:nvGrpSpPr>
            <p:grpSpPr bwMode="auto">
              <a:xfrm>
                <a:off x="1728" y="2244"/>
                <a:ext cx="288" cy="374"/>
                <a:chOff x="1728" y="2244"/>
                <a:chExt cx="288" cy="374"/>
              </a:xfrm>
            </p:grpSpPr>
            <p:sp>
              <p:nvSpPr>
                <p:cNvPr id="241" name="Rectangle 313"/>
                <p:cNvSpPr>
                  <a:spLocks noChangeArrowheads="1"/>
                </p:cNvSpPr>
                <p:nvPr/>
              </p:nvSpPr>
              <p:spPr bwMode="auto">
                <a:xfrm>
                  <a:off x="1771" y="224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42" name="Rectangle 314"/>
                <p:cNvSpPr>
                  <a:spLocks noChangeArrowheads="1"/>
                </p:cNvSpPr>
                <p:nvPr/>
              </p:nvSpPr>
              <p:spPr bwMode="auto">
                <a:xfrm>
                  <a:off x="1728" y="224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18" name="Group 315"/>
              <p:cNvGrpSpPr>
                <a:grpSpLocks/>
              </p:cNvGrpSpPr>
              <p:nvPr/>
            </p:nvGrpSpPr>
            <p:grpSpPr bwMode="auto">
              <a:xfrm>
                <a:off x="2016" y="2244"/>
                <a:ext cx="288" cy="374"/>
                <a:chOff x="2016" y="2244"/>
                <a:chExt cx="288" cy="374"/>
              </a:xfrm>
            </p:grpSpPr>
            <p:sp>
              <p:nvSpPr>
                <p:cNvPr id="239" name="Rectangle 316"/>
                <p:cNvSpPr>
                  <a:spLocks noChangeArrowheads="1"/>
                </p:cNvSpPr>
                <p:nvPr/>
              </p:nvSpPr>
              <p:spPr bwMode="auto">
                <a:xfrm>
                  <a:off x="2059" y="224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40" name="Rectangle 317"/>
                <p:cNvSpPr>
                  <a:spLocks noChangeArrowheads="1"/>
                </p:cNvSpPr>
                <p:nvPr/>
              </p:nvSpPr>
              <p:spPr bwMode="auto">
                <a:xfrm>
                  <a:off x="2016" y="224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19" name="Group 318"/>
              <p:cNvGrpSpPr>
                <a:grpSpLocks/>
              </p:cNvGrpSpPr>
              <p:nvPr/>
            </p:nvGrpSpPr>
            <p:grpSpPr bwMode="auto">
              <a:xfrm>
                <a:off x="2304" y="2244"/>
                <a:ext cx="288" cy="374"/>
                <a:chOff x="2304" y="2244"/>
                <a:chExt cx="288" cy="374"/>
              </a:xfrm>
            </p:grpSpPr>
            <p:sp>
              <p:nvSpPr>
                <p:cNvPr id="237" name="Rectangle 319"/>
                <p:cNvSpPr>
                  <a:spLocks noChangeArrowheads="1"/>
                </p:cNvSpPr>
                <p:nvPr/>
              </p:nvSpPr>
              <p:spPr bwMode="auto">
                <a:xfrm>
                  <a:off x="2347" y="224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38" name="Rectangle 320"/>
                <p:cNvSpPr>
                  <a:spLocks noChangeArrowheads="1"/>
                </p:cNvSpPr>
                <p:nvPr/>
              </p:nvSpPr>
              <p:spPr bwMode="auto">
                <a:xfrm>
                  <a:off x="2304" y="224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20" name="Group 321"/>
              <p:cNvGrpSpPr>
                <a:grpSpLocks/>
              </p:cNvGrpSpPr>
              <p:nvPr/>
            </p:nvGrpSpPr>
            <p:grpSpPr bwMode="auto">
              <a:xfrm>
                <a:off x="2592" y="2244"/>
                <a:ext cx="288" cy="374"/>
                <a:chOff x="2592" y="2244"/>
                <a:chExt cx="288" cy="374"/>
              </a:xfrm>
            </p:grpSpPr>
            <p:sp>
              <p:nvSpPr>
                <p:cNvPr id="235" name="Rectangle 322"/>
                <p:cNvSpPr>
                  <a:spLocks noChangeArrowheads="1"/>
                </p:cNvSpPr>
                <p:nvPr/>
              </p:nvSpPr>
              <p:spPr bwMode="auto">
                <a:xfrm>
                  <a:off x="2635" y="224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36" name="Rectangle 323"/>
                <p:cNvSpPr>
                  <a:spLocks noChangeArrowheads="1"/>
                </p:cNvSpPr>
                <p:nvPr/>
              </p:nvSpPr>
              <p:spPr bwMode="auto">
                <a:xfrm>
                  <a:off x="2592" y="224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21" name="Group 324"/>
              <p:cNvGrpSpPr>
                <a:grpSpLocks/>
              </p:cNvGrpSpPr>
              <p:nvPr/>
            </p:nvGrpSpPr>
            <p:grpSpPr bwMode="auto">
              <a:xfrm>
                <a:off x="2880" y="2244"/>
                <a:ext cx="288" cy="374"/>
                <a:chOff x="2880" y="2244"/>
                <a:chExt cx="288" cy="374"/>
              </a:xfrm>
            </p:grpSpPr>
            <p:sp>
              <p:nvSpPr>
                <p:cNvPr id="233" name="Rectangle 325"/>
                <p:cNvSpPr>
                  <a:spLocks noChangeArrowheads="1"/>
                </p:cNvSpPr>
                <p:nvPr/>
              </p:nvSpPr>
              <p:spPr bwMode="auto">
                <a:xfrm>
                  <a:off x="2923" y="224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34" name="Rectangle 326"/>
                <p:cNvSpPr>
                  <a:spLocks noChangeArrowheads="1"/>
                </p:cNvSpPr>
                <p:nvPr/>
              </p:nvSpPr>
              <p:spPr bwMode="auto">
                <a:xfrm>
                  <a:off x="2880" y="224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22" name="Group 327"/>
              <p:cNvGrpSpPr>
                <a:grpSpLocks/>
              </p:cNvGrpSpPr>
              <p:nvPr/>
            </p:nvGrpSpPr>
            <p:grpSpPr bwMode="auto">
              <a:xfrm>
                <a:off x="3168" y="2244"/>
                <a:ext cx="288" cy="374"/>
                <a:chOff x="3168" y="2244"/>
                <a:chExt cx="288" cy="374"/>
              </a:xfrm>
            </p:grpSpPr>
            <p:sp>
              <p:nvSpPr>
                <p:cNvPr id="231" name="Rectangle 328"/>
                <p:cNvSpPr>
                  <a:spLocks noChangeArrowheads="1"/>
                </p:cNvSpPr>
                <p:nvPr/>
              </p:nvSpPr>
              <p:spPr bwMode="auto">
                <a:xfrm>
                  <a:off x="3211" y="224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32" name="Rectangle 329"/>
                <p:cNvSpPr>
                  <a:spLocks noChangeArrowheads="1"/>
                </p:cNvSpPr>
                <p:nvPr/>
              </p:nvSpPr>
              <p:spPr bwMode="auto">
                <a:xfrm>
                  <a:off x="3168" y="224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23" name="Group 330"/>
              <p:cNvGrpSpPr>
                <a:grpSpLocks/>
              </p:cNvGrpSpPr>
              <p:nvPr/>
            </p:nvGrpSpPr>
            <p:grpSpPr bwMode="auto">
              <a:xfrm>
                <a:off x="3456" y="2244"/>
                <a:ext cx="288" cy="374"/>
                <a:chOff x="3456" y="2244"/>
                <a:chExt cx="288" cy="374"/>
              </a:xfrm>
            </p:grpSpPr>
            <p:sp>
              <p:nvSpPr>
                <p:cNvPr id="229" name="Rectangle 331"/>
                <p:cNvSpPr>
                  <a:spLocks noChangeArrowheads="1"/>
                </p:cNvSpPr>
                <p:nvPr/>
              </p:nvSpPr>
              <p:spPr bwMode="auto">
                <a:xfrm>
                  <a:off x="3499" y="224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30" name="Rectangle 332"/>
                <p:cNvSpPr>
                  <a:spLocks noChangeArrowheads="1"/>
                </p:cNvSpPr>
                <p:nvPr/>
              </p:nvSpPr>
              <p:spPr bwMode="auto">
                <a:xfrm>
                  <a:off x="3456" y="224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24" name="Group 333"/>
              <p:cNvGrpSpPr>
                <a:grpSpLocks/>
              </p:cNvGrpSpPr>
              <p:nvPr/>
            </p:nvGrpSpPr>
            <p:grpSpPr bwMode="auto">
              <a:xfrm>
                <a:off x="3744" y="2244"/>
                <a:ext cx="288" cy="374"/>
                <a:chOff x="3744" y="2244"/>
                <a:chExt cx="288" cy="374"/>
              </a:xfrm>
            </p:grpSpPr>
            <p:sp>
              <p:nvSpPr>
                <p:cNvPr id="227" name="Rectangle 334"/>
                <p:cNvSpPr>
                  <a:spLocks noChangeArrowheads="1"/>
                </p:cNvSpPr>
                <p:nvPr/>
              </p:nvSpPr>
              <p:spPr bwMode="auto">
                <a:xfrm>
                  <a:off x="3787" y="224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28" name="Rectangle 335"/>
                <p:cNvSpPr>
                  <a:spLocks noChangeArrowheads="1"/>
                </p:cNvSpPr>
                <p:nvPr/>
              </p:nvSpPr>
              <p:spPr bwMode="auto">
                <a:xfrm>
                  <a:off x="3744" y="224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25" name="Group 336"/>
              <p:cNvGrpSpPr>
                <a:grpSpLocks/>
              </p:cNvGrpSpPr>
              <p:nvPr/>
            </p:nvGrpSpPr>
            <p:grpSpPr bwMode="auto">
              <a:xfrm>
                <a:off x="4032" y="2244"/>
                <a:ext cx="288" cy="374"/>
                <a:chOff x="4032" y="2244"/>
                <a:chExt cx="288" cy="374"/>
              </a:xfrm>
            </p:grpSpPr>
            <p:sp>
              <p:nvSpPr>
                <p:cNvPr id="225" name="Rectangle 337"/>
                <p:cNvSpPr>
                  <a:spLocks noChangeArrowheads="1"/>
                </p:cNvSpPr>
                <p:nvPr/>
              </p:nvSpPr>
              <p:spPr bwMode="auto">
                <a:xfrm>
                  <a:off x="4075" y="224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26" name="Rectangle 338"/>
                <p:cNvSpPr>
                  <a:spLocks noChangeArrowheads="1"/>
                </p:cNvSpPr>
                <p:nvPr/>
              </p:nvSpPr>
              <p:spPr bwMode="auto">
                <a:xfrm>
                  <a:off x="4032" y="224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26" name="Group 339"/>
              <p:cNvGrpSpPr>
                <a:grpSpLocks/>
              </p:cNvGrpSpPr>
              <p:nvPr/>
            </p:nvGrpSpPr>
            <p:grpSpPr bwMode="auto">
              <a:xfrm>
                <a:off x="4320" y="2244"/>
                <a:ext cx="288" cy="374"/>
                <a:chOff x="4320" y="2244"/>
                <a:chExt cx="288" cy="374"/>
              </a:xfrm>
            </p:grpSpPr>
            <p:sp>
              <p:nvSpPr>
                <p:cNvPr id="223" name="Rectangle 340"/>
                <p:cNvSpPr>
                  <a:spLocks noChangeArrowheads="1"/>
                </p:cNvSpPr>
                <p:nvPr/>
              </p:nvSpPr>
              <p:spPr bwMode="auto">
                <a:xfrm>
                  <a:off x="4363" y="2244"/>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24" name="Rectangle 341"/>
                <p:cNvSpPr>
                  <a:spLocks noChangeArrowheads="1"/>
                </p:cNvSpPr>
                <p:nvPr/>
              </p:nvSpPr>
              <p:spPr bwMode="auto">
                <a:xfrm>
                  <a:off x="4320" y="2244"/>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27" name="Group 342"/>
              <p:cNvGrpSpPr>
                <a:grpSpLocks/>
              </p:cNvGrpSpPr>
              <p:nvPr/>
            </p:nvGrpSpPr>
            <p:grpSpPr bwMode="auto">
              <a:xfrm>
                <a:off x="0" y="2618"/>
                <a:ext cx="288" cy="374"/>
                <a:chOff x="0" y="2618"/>
                <a:chExt cx="288" cy="374"/>
              </a:xfrm>
            </p:grpSpPr>
            <p:sp>
              <p:nvSpPr>
                <p:cNvPr id="221" name="Rectangle 343"/>
                <p:cNvSpPr>
                  <a:spLocks noChangeArrowheads="1"/>
                </p:cNvSpPr>
                <p:nvPr/>
              </p:nvSpPr>
              <p:spPr bwMode="auto">
                <a:xfrm>
                  <a:off x="43" y="261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22" name="Rectangle 344"/>
                <p:cNvSpPr>
                  <a:spLocks noChangeArrowheads="1"/>
                </p:cNvSpPr>
                <p:nvPr/>
              </p:nvSpPr>
              <p:spPr bwMode="auto">
                <a:xfrm>
                  <a:off x="0" y="261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28" name="Group 345"/>
              <p:cNvGrpSpPr>
                <a:grpSpLocks/>
              </p:cNvGrpSpPr>
              <p:nvPr/>
            </p:nvGrpSpPr>
            <p:grpSpPr bwMode="auto">
              <a:xfrm>
                <a:off x="288" y="2618"/>
                <a:ext cx="288" cy="374"/>
                <a:chOff x="288" y="2618"/>
                <a:chExt cx="288" cy="374"/>
              </a:xfrm>
            </p:grpSpPr>
            <p:sp>
              <p:nvSpPr>
                <p:cNvPr id="219" name="Rectangle 346"/>
                <p:cNvSpPr>
                  <a:spLocks noChangeArrowheads="1"/>
                </p:cNvSpPr>
                <p:nvPr/>
              </p:nvSpPr>
              <p:spPr bwMode="auto">
                <a:xfrm>
                  <a:off x="331" y="261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20" name="Rectangle 347"/>
                <p:cNvSpPr>
                  <a:spLocks noChangeArrowheads="1"/>
                </p:cNvSpPr>
                <p:nvPr/>
              </p:nvSpPr>
              <p:spPr bwMode="auto">
                <a:xfrm>
                  <a:off x="288" y="261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29" name="Group 348"/>
              <p:cNvGrpSpPr>
                <a:grpSpLocks/>
              </p:cNvGrpSpPr>
              <p:nvPr/>
            </p:nvGrpSpPr>
            <p:grpSpPr bwMode="auto">
              <a:xfrm>
                <a:off x="576" y="2618"/>
                <a:ext cx="288" cy="374"/>
                <a:chOff x="576" y="2618"/>
                <a:chExt cx="288" cy="374"/>
              </a:xfrm>
            </p:grpSpPr>
            <p:sp>
              <p:nvSpPr>
                <p:cNvPr id="217" name="Rectangle 349"/>
                <p:cNvSpPr>
                  <a:spLocks noChangeArrowheads="1"/>
                </p:cNvSpPr>
                <p:nvPr/>
              </p:nvSpPr>
              <p:spPr bwMode="auto">
                <a:xfrm>
                  <a:off x="619" y="261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18" name="Rectangle 350"/>
                <p:cNvSpPr>
                  <a:spLocks noChangeArrowheads="1"/>
                </p:cNvSpPr>
                <p:nvPr/>
              </p:nvSpPr>
              <p:spPr bwMode="auto">
                <a:xfrm>
                  <a:off x="576" y="261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30" name="Group 351"/>
              <p:cNvGrpSpPr>
                <a:grpSpLocks/>
              </p:cNvGrpSpPr>
              <p:nvPr/>
            </p:nvGrpSpPr>
            <p:grpSpPr bwMode="auto">
              <a:xfrm>
                <a:off x="864" y="2618"/>
                <a:ext cx="288" cy="374"/>
                <a:chOff x="864" y="2618"/>
                <a:chExt cx="288" cy="374"/>
              </a:xfrm>
            </p:grpSpPr>
            <p:sp>
              <p:nvSpPr>
                <p:cNvPr id="215" name="Rectangle 352"/>
                <p:cNvSpPr>
                  <a:spLocks noChangeArrowheads="1"/>
                </p:cNvSpPr>
                <p:nvPr/>
              </p:nvSpPr>
              <p:spPr bwMode="auto">
                <a:xfrm>
                  <a:off x="907" y="261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16" name="Rectangle 353"/>
                <p:cNvSpPr>
                  <a:spLocks noChangeArrowheads="1"/>
                </p:cNvSpPr>
                <p:nvPr/>
              </p:nvSpPr>
              <p:spPr bwMode="auto">
                <a:xfrm>
                  <a:off x="864" y="261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31" name="Group 354"/>
              <p:cNvGrpSpPr>
                <a:grpSpLocks/>
              </p:cNvGrpSpPr>
              <p:nvPr/>
            </p:nvGrpSpPr>
            <p:grpSpPr bwMode="auto">
              <a:xfrm>
                <a:off x="1152" y="2618"/>
                <a:ext cx="288" cy="374"/>
                <a:chOff x="1152" y="2618"/>
                <a:chExt cx="288" cy="374"/>
              </a:xfrm>
            </p:grpSpPr>
            <p:sp>
              <p:nvSpPr>
                <p:cNvPr id="213" name="Rectangle 355"/>
                <p:cNvSpPr>
                  <a:spLocks noChangeArrowheads="1"/>
                </p:cNvSpPr>
                <p:nvPr/>
              </p:nvSpPr>
              <p:spPr bwMode="auto">
                <a:xfrm>
                  <a:off x="1195" y="261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14" name="Rectangle 356"/>
                <p:cNvSpPr>
                  <a:spLocks noChangeArrowheads="1"/>
                </p:cNvSpPr>
                <p:nvPr/>
              </p:nvSpPr>
              <p:spPr bwMode="auto">
                <a:xfrm>
                  <a:off x="1152" y="261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32" name="Group 357"/>
              <p:cNvGrpSpPr>
                <a:grpSpLocks/>
              </p:cNvGrpSpPr>
              <p:nvPr/>
            </p:nvGrpSpPr>
            <p:grpSpPr bwMode="auto">
              <a:xfrm>
                <a:off x="1440" y="2618"/>
                <a:ext cx="288" cy="374"/>
                <a:chOff x="1440" y="2618"/>
                <a:chExt cx="288" cy="374"/>
              </a:xfrm>
            </p:grpSpPr>
            <p:sp>
              <p:nvSpPr>
                <p:cNvPr id="211" name="Rectangle 358"/>
                <p:cNvSpPr>
                  <a:spLocks noChangeArrowheads="1"/>
                </p:cNvSpPr>
                <p:nvPr/>
              </p:nvSpPr>
              <p:spPr bwMode="auto">
                <a:xfrm>
                  <a:off x="1483" y="261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12" name="Rectangle 359"/>
                <p:cNvSpPr>
                  <a:spLocks noChangeArrowheads="1"/>
                </p:cNvSpPr>
                <p:nvPr/>
              </p:nvSpPr>
              <p:spPr bwMode="auto">
                <a:xfrm>
                  <a:off x="1440" y="261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33" name="Group 360"/>
              <p:cNvGrpSpPr>
                <a:grpSpLocks/>
              </p:cNvGrpSpPr>
              <p:nvPr/>
            </p:nvGrpSpPr>
            <p:grpSpPr bwMode="auto">
              <a:xfrm>
                <a:off x="1728" y="2618"/>
                <a:ext cx="288" cy="374"/>
                <a:chOff x="1728" y="2618"/>
                <a:chExt cx="288" cy="374"/>
              </a:xfrm>
            </p:grpSpPr>
            <p:sp>
              <p:nvSpPr>
                <p:cNvPr id="209" name="Rectangle 361"/>
                <p:cNvSpPr>
                  <a:spLocks noChangeArrowheads="1"/>
                </p:cNvSpPr>
                <p:nvPr/>
              </p:nvSpPr>
              <p:spPr bwMode="auto">
                <a:xfrm>
                  <a:off x="1771" y="261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10" name="Rectangle 362"/>
                <p:cNvSpPr>
                  <a:spLocks noChangeArrowheads="1"/>
                </p:cNvSpPr>
                <p:nvPr/>
              </p:nvSpPr>
              <p:spPr bwMode="auto">
                <a:xfrm>
                  <a:off x="1728" y="261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34" name="Group 363"/>
              <p:cNvGrpSpPr>
                <a:grpSpLocks/>
              </p:cNvGrpSpPr>
              <p:nvPr/>
            </p:nvGrpSpPr>
            <p:grpSpPr bwMode="auto">
              <a:xfrm>
                <a:off x="2016" y="2618"/>
                <a:ext cx="288" cy="374"/>
                <a:chOff x="2016" y="2618"/>
                <a:chExt cx="288" cy="374"/>
              </a:xfrm>
            </p:grpSpPr>
            <p:sp>
              <p:nvSpPr>
                <p:cNvPr id="207" name="Rectangle 364"/>
                <p:cNvSpPr>
                  <a:spLocks noChangeArrowheads="1"/>
                </p:cNvSpPr>
                <p:nvPr/>
              </p:nvSpPr>
              <p:spPr bwMode="auto">
                <a:xfrm>
                  <a:off x="2059" y="261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08" name="Rectangle 365"/>
                <p:cNvSpPr>
                  <a:spLocks noChangeArrowheads="1"/>
                </p:cNvSpPr>
                <p:nvPr/>
              </p:nvSpPr>
              <p:spPr bwMode="auto">
                <a:xfrm>
                  <a:off x="2016" y="261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35" name="Group 366"/>
              <p:cNvGrpSpPr>
                <a:grpSpLocks/>
              </p:cNvGrpSpPr>
              <p:nvPr/>
            </p:nvGrpSpPr>
            <p:grpSpPr bwMode="auto">
              <a:xfrm>
                <a:off x="2304" y="2618"/>
                <a:ext cx="288" cy="374"/>
                <a:chOff x="2304" y="2618"/>
                <a:chExt cx="288" cy="374"/>
              </a:xfrm>
            </p:grpSpPr>
            <p:sp>
              <p:nvSpPr>
                <p:cNvPr id="205" name="Rectangle 367"/>
                <p:cNvSpPr>
                  <a:spLocks noChangeArrowheads="1"/>
                </p:cNvSpPr>
                <p:nvPr/>
              </p:nvSpPr>
              <p:spPr bwMode="auto">
                <a:xfrm>
                  <a:off x="2347" y="261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06" name="Rectangle 368"/>
                <p:cNvSpPr>
                  <a:spLocks noChangeArrowheads="1"/>
                </p:cNvSpPr>
                <p:nvPr/>
              </p:nvSpPr>
              <p:spPr bwMode="auto">
                <a:xfrm>
                  <a:off x="2304" y="261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36" name="Group 369"/>
              <p:cNvGrpSpPr>
                <a:grpSpLocks/>
              </p:cNvGrpSpPr>
              <p:nvPr/>
            </p:nvGrpSpPr>
            <p:grpSpPr bwMode="auto">
              <a:xfrm>
                <a:off x="2592" y="2618"/>
                <a:ext cx="288" cy="374"/>
                <a:chOff x="2592" y="2618"/>
                <a:chExt cx="288" cy="374"/>
              </a:xfrm>
            </p:grpSpPr>
            <p:sp>
              <p:nvSpPr>
                <p:cNvPr id="203" name="Rectangle 370"/>
                <p:cNvSpPr>
                  <a:spLocks noChangeArrowheads="1"/>
                </p:cNvSpPr>
                <p:nvPr/>
              </p:nvSpPr>
              <p:spPr bwMode="auto">
                <a:xfrm>
                  <a:off x="2635" y="261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204" name="Rectangle 371"/>
                <p:cNvSpPr>
                  <a:spLocks noChangeArrowheads="1"/>
                </p:cNvSpPr>
                <p:nvPr/>
              </p:nvSpPr>
              <p:spPr bwMode="auto">
                <a:xfrm>
                  <a:off x="2592" y="261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37" name="Group 372"/>
              <p:cNvGrpSpPr>
                <a:grpSpLocks/>
              </p:cNvGrpSpPr>
              <p:nvPr/>
            </p:nvGrpSpPr>
            <p:grpSpPr bwMode="auto">
              <a:xfrm>
                <a:off x="2880" y="2618"/>
                <a:ext cx="288" cy="374"/>
                <a:chOff x="2880" y="2618"/>
                <a:chExt cx="288" cy="374"/>
              </a:xfrm>
            </p:grpSpPr>
            <p:sp>
              <p:nvSpPr>
                <p:cNvPr id="201" name="Rectangle 373"/>
                <p:cNvSpPr>
                  <a:spLocks noChangeArrowheads="1"/>
                </p:cNvSpPr>
                <p:nvPr/>
              </p:nvSpPr>
              <p:spPr bwMode="auto">
                <a:xfrm>
                  <a:off x="2923" y="261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02" name="Rectangle 374"/>
                <p:cNvSpPr>
                  <a:spLocks noChangeArrowheads="1"/>
                </p:cNvSpPr>
                <p:nvPr/>
              </p:nvSpPr>
              <p:spPr bwMode="auto">
                <a:xfrm>
                  <a:off x="2880" y="261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38" name="Group 375"/>
              <p:cNvGrpSpPr>
                <a:grpSpLocks/>
              </p:cNvGrpSpPr>
              <p:nvPr/>
            </p:nvGrpSpPr>
            <p:grpSpPr bwMode="auto">
              <a:xfrm>
                <a:off x="3168" y="2618"/>
                <a:ext cx="288" cy="374"/>
                <a:chOff x="3168" y="2618"/>
                <a:chExt cx="288" cy="374"/>
              </a:xfrm>
            </p:grpSpPr>
            <p:sp>
              <p:nvSpPr>
                <p:cNvPr id="199" name="Rectangle 376"/>
                <p:cNvSpPr>
                  <a:spLocks noChangeArrowheads="1"/>
                </p:cNvSpPr>
                <p:nvPr/>
              </p:nvSpPr>
              <p:spPr bwMode="auto">
                <a:xfrm>
                  <a:off x="3211" y="261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200" name="Rectangle 377"/>
                <p:cNvSpPr>
                  <a:spLocks noChangeArrowheads="1"/>
                </p:cNvSpPr>
                <p:nvPr/>
              </p:nvSpPr>
              <p:spPr bwMode="auto">
                <a:xfrm>
                  <a:off x="3168" y="261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39" name="Group 378"/>
              <p:cNvGrpSpPr>
                <a:grpSpLocks/>
              </p:cNvGrpSpPr>
              <p:nvPr/>
            </p:nvGrpSpPr>
            <p:grpSpPr bwMode="auto">
              <a:xfrm>
                <a:off x="3456" y="2618"/>
                <a:ext cx="288" cy="374"/>
                <a:chOff x="3456" y="2618"/>
                <a:chExt cx="288" cy="374"/>
              </a:xfrm>
            </p:grpSpPr>
            <p:sp>
              <p:nvSpPr>
                <p:cNvPr id="197" name="Rectangle 379"/>
                <p:cNvSpPr>
                  <a:spLocks noChangeArrowheads="1"/>
                </p:cNvSpPr>
                <p:nvPr/>
              </p:nvSpPr>
              <p:spPr bwMode="auto">
                <a:xfrm>
                  <a:off x="3499" y="261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198" name="Rectangle 380"/>
                <p:cNvSpPr>
                  <a:spLocks noChangeArrowheads="1"/>
                </p:cNvSpPr>
                <p:nvPr/>
              </p:nvSpPr>
              <p:spPr bwMode="auto">
                <a:xfrm>
                  <a:off x="3456" y="261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40" name="Group 381"/>
              <p:cNvGrpSpPr>
                <a:grpSpLocks/>
              </p:cNvGrpSpPr>
              <p:nvPr/>
            </p:nvGrpSpPr>
            <p:grpSpPr bwMode="auto">
              <a:xfrm>
                <a:off x="3744" y="2618"/>
                <a:ext cx="288" cy="374"/>
                <a:chOff x="3744" y="2618"/>
                <a:chExt cx="288" cy="374"/>
              </a:xfrm>
            </p:grpSpPr>
            <p:sp>
              <p:nvSpPr>
                <p:cNvPr id="195" name="Rectangle 382"/>
                <p:cNvSpPr>
                  <a:spLocks noChangeArrowheads="1"/>
                </p:cNvSpPr>
                <p:nvPr/>
              </p:nvSpPr>
              <p:spPr bwMode="auto">
                <a:xfrm>
                  <a:off x="3787" y="261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196" name="Rectangle 383"/>
                <p:cNvSpPr>
                  <a:spLocks noChangeArrowheads="1"/>
                </p:cNvSpPr>
                <p:nvPr/>
              </p:nvSpPr>
              <p:spPr bwMode="auto">
                <a:xfrm>
                  <a:off x="3744" y="261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41" name="Group 384"/>
              <p:cNvGrpSpPr>
                <a:grpSpLocks/>
              </p:cNvGrpSpPr>
              <p:nvPr/>
            </p:nvGrpSpPr>
            <p:grpSpPr bwMode="auto">
              <a:xfrm>
                <a:off x="4032" y="2618"/>
                <a:ext cx="288" cy="374"/>
                <a:chOff x="4032" y="2618"/>
                <a:chExt cx="288" cy="374"/>
              </a:xfrm>
            </p:grpSpPr>
            <p:sp>
              <p:nvSpPr>
                <p:cNvPr id="193" name="Rectangle 385"/>
                <p:cNvSpPr>
                  <a:spLocks noChangeArrowheads="1"/>
                </p:cNvSpPr>
                <p:nvPr/>
              </p:nvSpPr>
              <p:spPr bwMode="auto">
                <a:xfrm>
                  <a:off x="4075" y="261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194" name="Rectangle 386"/>
                <p:cNvSpPr>
                  <a:spLocks noChangeArrowheads="1"/>
                </p:cNvSpPr>
                <p:nvPr/>
              </p:nvSpPr>
              <p:spPr bwMode="auto">
                <a:xfrm>
                  <a:off x="4032" y="261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42" name="Group 387"/>
              <p:cNvGrpSpPr>
                <a:grpSpLocks/>
              </p:cNvGrpSpPr>
              <p:nvPr/>
            </p:nvGrpSpPr>
            <p:grpSpPr bwMode="auto">
              <a:xfrm>
                <a:off x="4320" y="2618"/>
                <a:ext cx="288" cy="374"/>
                <a:chOff x="4320" y="2618"/>
                <a:chExt cx="288" cy="374"/>
              </a:xfrm>
            </p:grpSpPr>
            <p:sp>
              <p:nvSpPr>
                <p:cNvPr id="191" name="Rectangle 388"/>
                <p:cNvSpPr>
                  <a:spLocks noChangeArrowheads="1"/>
                </p:cNvSpPr>
                <p:nvPr/>
              </p:nvSpPr>
              <p:spPr bwMode="auto">
                <a:xfrm>
                  <a:off x="4363" y="2618"/>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192" name="Rectangle 389"/>
                <p:cNvSpPr>
                  <a:spLocks noChangeArrowheads="1"/>
                </p:cNvSpPr>
                <p:nvPr/>
              </p:nvSpPr>
              <p:spPr bwMode="auto">
                <a:xfrm>
                  <a:off x="4320" y="2618"/>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43" name="Group 390"/>
              <p:cNvGrpSpPr>
                <a:grpSpLocks/>
              </p:cNvGrpSpPr>
              <p:nvPr/>
            </p:nvGrpSpPr>
            <p:grpSpPr bwMode="auto">
              <a:xfrm>
                <a:off x="0" y="2992"/>
                <a:ext cx="288" cy="374"/>
                <a:chOff x="0" y="2992"/>
                <a:chExt cx="288" cy="374"/>
              </a:xfrm>
            </p:grpSpPr>
            <p:sp>
              <p:nvSpPr>
                <p:cNvPr id="189" name="Rectangle 391"/>
                <p:cNvSpPr>
                  <a:spLocks noChangeArrowheads="1"/>
                </p:cNvSpPr>
                <p:nvPr/>
              </p:nvSpPr>
              <p:spPr bwMode="auto">
                <a:xfrm>
                  <a:off x="43" y="299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190" name="Rectangle 392"/>
                <p:cNvSpPr>
                  <a:spLocks noChangeArrowheads="1"/>
                </p:cNvSpPr>
                <p:nvPr/>
              </p:nvSpPr>
              <p:spPr bwMode="auto">
                <a:xfrm>
                  <a:off x="0" y="299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44" name="Group 393"/>
              <p:cNvGrpSpPr>
                <a:grpSpLocks/>
              </p:cNvGrpSpPr>
              <p:nvPr/>
            </p:nvGrpSpPr>
            <p:grpSpPr bwMode="auto">
              <a:xfrm>
                <a:off x="288" y="2992"/>
                <a:ext cx="288" cy="374"/>
                <a:chOff x="288" y="2992"/>
                <a:chExt cx="288" cy="374"/>
              </a:xfrm>
            </p:grpSpPr>
            <p:sp>
              <p:nvSpPr>
                <p:cNvPr id="187" name="Rectangle 394"/>
                <p:cNvSpPr>
                  <a:spLocks noChangeArrowheads="1"/>
                </p:cNvSpPr>
                <p:nvPr/>
              </p:nvSpPr>
              <p:spPr bwMode="auto">
                <a:xfrm>
                  <a:off x="331" y="299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188" name="Rectangle 395"/>
                <p:cNvSpPr>
                  <a:spLocks noChangeArrowheads="1"/>
                </p:cNvSpPr>
                <p:nvPr/>
              </p:nvSpPr>
              <p:spPr bwMode="auto">
                <a:xfrm>
                  <a:off x="288" y="299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45" name="Group 396"/>
              <p:cNvGrpSpPr>
                <a:grpSpLocks/>
              </p:cNvGrpSpPr>
              <p:nvPr/>
            </p:nvGrpSpPr>
            <p:grpSpPr bwMode="auto">
              <a:xfrm>
                <a:off x="576" y="2992"/>
                <a:ext cx="288" cy="374"/>
                <a:chOff x="576" y="2992"/>
                <a:chExt cx="288" cy="374"/>
              </a:xfrm>
            </p:grpSpPr>
            <p:sp>
              <p:nvSpPr>
                <p:cNvPr id="185" name="Rectangle 397"/>
                <p:cNvSpPr>
                  <a:spLocks noChangeArrowheads="1"/>
                </p:cNvSpPr>
                <p:nvPr/>
              </p:nvSpPr>
              <p:spPr bwMode="auto">
                <a:xfrm>
                  <a:off x="619" y="299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186" name="Rectangle 398"/>
                <p:cNvSpPr>
                  <a:spLocks noChangeArrowheads="1"/>
                </p:cNvSpPr>
                <p:nvPr/>
              </p:nvSpPr>
              <p:spPr bwMode="auto">
                <a:xfrm>
                  <a:off x="576" y="299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46" name="Group 399"/>
              <p:cNvGrpSpPr>
                <a:grpSpLocks/>
              </p:cNvGrpSpPr>
              <p:nvPr/>
            </p:nvGrpSpPr>
            <p:grpSpPr bwMode="auto">
              <a:xfrm>
                <a:off x="864" y="2992"/>
                <a:ext cx="288" cy="374"/>
                <a:chOff x="864" y="2992"/>
                <a:chExt cx="288" cy="374"/>
              </a:xfrm>
            </p:grpSpPr>
            <p:sp>
              <p:nvSpPr>
                <p:cNvPr id="183" name="Rectangle 400"/>
                <p:cNvSpPr>
                  <a:spLocks noChangeArrowheads="1"/>
                </p:cNvSpPr>
                <p:nvPr/>
              </p:nvSpPr>
              <p:spPr bwMode="auto">
                <a:xfrm>
                  <a:off x="907" y="299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184" name="Rectangle 401"/>
                <p:cNvSpPr>
                  <a:spLocks noChangeArrowheads="1"/>
                </p:cNvSpPr>
                <p:nvPr/>
              </p:nvSpPr>
              <p:spPr bwMode="auto">
                <a:xfrm>
                  <a:off x="864" y="299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47" name="Group 402"/>
              <p:cNvGrpSpPr>
                <a:grpSpLocks/>
              </p:cNvGrpSpPr>
              <p:nvPr/>
            </p:nvGrpSpPr>
            <p:grpSpPr bwMode="auto">
              <a:xfrm>
                <a:off x="1152" y="2992"/>
                <a:ext cx="288" cy="374"/>
                <a:chOff x="1152" y="2992"/>
                <a:chExt cx="288" cy="374"/>
              </a:xfrm>
            </p:grpSpPr>
            <p:sp>
              <p:nvSpPr>
                <p:cNvPr id="181" name="Rectangle 403"/>
                <p:cNvSpPr>
                  <a:spLocks noChangeArrowheads="1"/>
                </p:cNvSpPr>
                <p:nvPr/>
              </p:nvSpPr>
              <p:spPr bwMode="auto">
                <a:xfrm>
                  <a:off x="1195" y="299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182" name="Rectangle 404"/>
                <p:cNvSpPr>
                  <a:spLocks noChangeArrowheads="1"/>
                </p:cNvSpPr>
                <p:nvPr/>
              </p:nvSpPr>
              <p:spPr bwMode="auto">
                <a:xfrm>
                  <a:off x="1152" y="299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48" name="Group 405"/>
              <p:cNvGrpSpPr>
                <a:grpSpLocks/>
              </p:cNvGrpSpPr>
              <p:nvPr/>
            </p:nvGrpSpPr>
            <p:grpSpPr bwMode="auto">
              <a:xfrm>
                <a:off x="1440" y="2992"/>
                <a:ext cx="288" cy="374"/>
                <a:chOff x="1440" y="2992"/>
                <a:chExt cx="288" cy="374"/>
              </a:xfrm>
            </p:grpSpPr>
            <p:sp>
              <p:nvSpPr>
                <p:cNvPr id="179" name="Rectangle 406"/>
                <p:cNvSpPr>
                  <a:spLocks noChangeArrowheads="1"/>
                </p:cNvSpPr>
                <p:nvPr/>
              </p:nvSpPr>
              <p:spPr bwMode="auto">
                <a:xfrm>
                  <a:off x="1483" y="299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180" name="Rectangle 407"/>
                <p:cNvSpPr>
                  <a:spLocks noChangeArrowheads="1"/>
                </p:cNvSpPr>
                <p:nvPr/>
              </p:nvSpPr>
              <p:spPr bwMode="auto">
                <a:xfrm>
                  <a:off x="1440" y="299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49" name="Group 408"/>
              <p:cNvGrpSpPr>
                <a:grpSpLocks/>
              </p:cNvGrpSpPr>
              <p:nvPr/>
            </p:nvGrpSpPr>
            <p:grpSpPr bwMode="auto">
              <a:xfrm>
                <a:off x="1728" y="2992"/>
                <a:ext cx="288" cy="374"/>
                <a:chOff x="1728" y="2992"/>
                <a:chExt cx="288" cy="374"/>
              </a:xfrm>
            </p:grpSpPr>
            <p:sp>
              <p:nvSpPr>
                <p:cNvPr id="177" name="Rectangle 409"/>
                <p:cNvSpPr>
                  <a:spLocks noChangeArrowheads="1"/>
                </p:cNvSpPr>
                <p:nvPr/>
              </p:nvSpPr>
              <p:spPr bwMode="auto">
                <a:xfrm>
                  <a:off x="1771" y="299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178" name="Rectangle 410"/>
                <p:cNvSpPr>
                  <a:spLocks noChangeArrowheads="1"/>
                </p:cNvSpPr>
                <p:nvPr/>
              </p:nvSpPr>
              <p:spPr bwMode="auto">
                <a:xfrm>
                  <a:off x="1728" y="299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50" name="Group 411"/>
              <p:cNvGrpSpPr>
                <a:grpSpLocks/>
              </p:cNvGrpSpPr>
              <p:nvPr/>
            </p:nvGrpSpPr>
            <p:grpSpPr bwMode="auto">
              <a:xfrm>
                <a:off x="2016" y="2992"/>
                <a:ext cx="288" cy="374"/>
                <a:chOff x="2016" y="2992"/>
                <a:chExt cx="288" cy="374"/>
              </a:xfrm>
            </p:grpSpPr>
            <p:sp>
              <p:nvSpPr>
                <p:cNvPr id="175" name="Rectangle 412"/>
                <p:cNvSpPr>
                  <a:spLocks noChangeArrowheads="1"/>
                </p:cNvSpPr>
                <p:nvPr/>
              </p:nvSpPr>
              <p:spPr bwMode="auto">
                <a:xfrm>
                  <a:off x="2059" y="299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0</a:t>
                  </a:r>
                </a:p>
                <a:p>
                  <a:pPr algn="just"/>
                  <a:endParaRPr lang="zh-CN" altLang="en-US" sz="1400" b="1">
                    <a:solidFill>
                      <a:srgbClr val="000000"/>
                    </a:solidFill>
                    <a:latin typeface="Times New Roman" pitchFamily="18" charset="0"/>
                    <a:ea typeface="宋体" charset="-122"/>
                  </a:endParaRPr>
                </a:p>
              </p:txBody>
            </p:sp>
            <p:sp>
              <p:nvSpPr>
                <p:cNvPr id="176" name="Rectangle 413"/>
                <p:cNvSpPr>
                  <a:spLocks noChangeArrowheads="1"/>
                </p:cNvSpPr>
                <p:nvPr/>
              </p:nvSpPr>
              <p:spPr bwMode="auto">
                <a:xfrm>
                  <a:off x="2016" y="299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51" name="Group 414"/>
              <p:cNvGrpSpPr>
                <a:grpSpLocks/>
              </p:cNvGrpSpPr>
              <p:nvPr/>
            </p:nvGrpSpPr>
            <p:grpSpPr bwMode="auto">
              <a:xfrm>
                <a:off x="2304" y="2992"/>
                <a:ext cx="288" cy="374"/>
                <a:chOff x="2304" y="2992"/>
                <a:chExt cx="288" cy="374"/>
              </a:xfrm>
            </p:grpSpPr>
            <p:sp>
              <p:nvSpPr>
                <p:cNvPr id="173" name="Rectangle 415"/>
                <p:cNvSpPr>
                  <a:spLocks noChangeArrowheads="1"/>
                </p:cNvSpPr>
                <p:nvPr/>
              </p:nvSpPr>
              <p:spPr bwMode="auto">
                <a:xfrm>
                  <a:off x="2347" y="299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174" name="Rectangle 416"/>
                <p:cNvSpPr>
                  <a:spLocks noChangeArrowheads="1"/>
                </p:cNvSpPr>
                <p:nvPr/>
              </p:nvSpPr>
              <p:spPr bwMode="auto">
                <a:xfrm>
                  <a:off x="2304" y="299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52" name="Group 417"/>
              <p:cNvGrpSpPr>
                <a:grpSpLocks/>
              </p:cNvGrpSpPr>
              <p:nvPr/>
            </p:nvGrpSpPr>
            <p:grpSpPr bwMode="auto">
              <a:xfrm>
                <a:off x="2592" y="2992"/>
                <a:ext cx="288" cy="374"/>
                <a:chOff x="2592" y="2992"/>
                <a:chExt cx="288" cy="374"/>
              </a:xfrm>
            </p:grpSpPr>
            <p:sp>
              <p:nvSpPr>
                <p:cNvPr id="171" name="Rectangle 418"/>
                <p:cNvSpPr>
                  <a:spLocks noChangeArrowheads="1"/>
                </p:cNvSpPr>
                <p:nvPr/>
              </p:nvSpPr>
              <p:spPr bwMode="auto">
                <a:xfrm>
                  <a:off x="2635" y="299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172" name="Rectangle 419"/>
                <p:cNvSpPr>
                  <a:spLocks noChangeArrowheads="1"/>
                </p:cNvSpPr>
                <p:nvPr/>
              </p:nvSpPr>
              <p:spPr bwMode="auto">
                <a:xfrm>
                  <a:off x="2592" y="299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53" name="Group 420"/>
              <p:cNvGrpSpPr>
                <a:grpSpLocks/>
              </p:cNvGrpSpPr>
              <p:nvPr/>
            </p:nvGrpSpPr>
            <p:grpSpPr bwMode="auto">
              <a:xfrm>
                <a:off x="2880" y="2992"/>
                <a:ext cx="288" cy="374"/>
                <a:chOff x="2880" y="2992"/>
                <a:chExt cx="288" cy="374"/>
              </a:xfrm>
            </p:grpSpPr>
            <p:sp>
              <p:nvSpPr>
                <p:cNvPr id="169" name="Rectangle 421"/>
                <p:cNvSpPr>
                  <a:spLocks noChangeArrowheads="1"/>
                </p:cNvSpPr>
                <p:nvPr/>
              </p:nvSpPr>
              <p:spPr bwMode="auto">
                <a:xfrm>
                  <a:off x="2923" y="299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170" name="Rectangle 422"/>
                <p:cNvSpPr>
                  <a:spLocks noChangeArrowheads="1"/>
                </p:cNvSpPr>
                <p:nvPr/>
              </p:nvSpPr>
              <p:spPr bwMode="auto">
                <a:xfrm>
                  <a:off x="2880" y="299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54" name="Group 423"/>
              <p:cNvGrpSpPr>
                <a:grpSpLocks/>
              </p:cNvGrpSpPr>
              <p:nvPr/>
            </p:nvGrpSpPr>
            <p:grpSpPr bwMode="auto">
              <a:xfrm>
                <a:off x="3168" y="2992"/>
                <a:ext cx="288" cy="374"/>
                <a:chOff x="3168" y="2992"/>
                <a:chExt cx="288" cy="374"/>
              </a:xfrm>
            </p:grpSpPr>
            <p:sp>
              <p:nvSpPr>
                <p:cNvPr id="167" name="Rectangle 424"/>
                <p:cNvSpPr>
                  <a:spLocks noChangeArrowheads="1"/>
                </p:cNvSpPr>
                <p:nvPr/>
              </p:nvSpPr>
              <p:spPr bwMode="auto">
                <a:xfrm>
                  <a:off x="3211" y="299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168" name="Rectangle 425"/>
                <p:cNvSpPr>
                  <a:spLocks noChangeArrowheads="1"/>
                </p:cNvSpPr>
                <p:nvPr/>
              </p:nvSpPr>
              <p:spPr bwMode="auto">
                <a:xfrm>
                  <a:off x="3168" y="299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55" name="Group 426"/>
              <p:cNvGrpSpPr>
                <a:grpSpLocks/>
              </p:cNvGrpSpPr>
              <p:nvPr/>
            </p:nvGrpSpPr>
            <p:grpSpPr bwMode="auto">
              <a:xfrm>
                <a:off x="3456" y="2992"/>
                <a:ext cx="288" cy="374"/>
                <a:chOff x="3456" y="2992"/>
                <a:chExt cx="288" cy="374"/>
              </a:xfrm>
            </p:grpSpPr>
            <p:sp>
              <p:nvSpPr>
                <p:cNvPr id="165" name="Rectangle 427"/>
                <p:cNvSpPr>
                  <a:spLocks noChangeArrowheads="1"/>
                </p:cNvSpPr>
                <p:nvPr/>
              </p:nvSpPr>
              <p:spPr bwMode="auto">
                <a:xfrm>
                  <a:off x="3499" y="299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166" name="Rectangle 428"/>
                <p:cNvSpPr>
                  <a:spLocks noChangeArrowheads="1"/>
                </p:cNvSpPr>
                <p:nvPr/>
              </p:nvSpPr>
              <p:spPr bwMode="auto">
                <a:xfrm>
                  <a:off x="3456" y="299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56" name="Group 429"/>
              <p:cNvGrpSpPr>
                <a:grpSpLocks/>
              </p:cNvGrpSpPr>
              <p:nvPr/>
            </p:nvGrpSpPr>
            <p:grpSpPr bwMode="auto">
              <a:xfrm>
                <a:off x="3744" y="2992"/>
                <a:ext cx="288" cy="374"/>
                <a:chOff x="3744" y="2992"/>
                <a:chExt cx="288" cy="374"/>
              </a:xfrm>
            </p:grpSpPr>
            <p:sp>
              <p:nvSpPr>
                <p:cNvPr id="163" name="Rectangle 430"/>
                <p:cNvSpPr>
                  <a:spLocks noChangeArrowheads="1"/>
                </p:cNvSpPr>
                <p:nvPr/>
              </p:nvSpPr>
              <p:spPr bwMode="auto">
                <a:xfrm>
                  <a:off x="3787" y="299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164" name="Rectangle 431"/>
                <p:cNvSpPr>
                  <a:spLocks noChangeArrowheads="1"/>
                </p:cNvSpPr>
                <p:nvPr/>
              </p:nvSpPr>
              <p:spPr bwMode="auto">
                <a:xfrm>
                  <a:off x="3744" y="299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57" name="Group 432"/>
              <p:cNvGrpSpPr>
                <a:grpSpLocks/>
              </p:cNvGrpSpPr>
              <p:nvPr/>
            </p:nvGrpSpPr>
            <p:grpSpPr bwMode="auto">
              <a:xfrm>
                <a:off x="4032" y="2992"/>
                <a:ext cx="288" cy="374"/>
                <a:chOff x="4032" y="2992"/>
                <a:chExt cx="288" cy="374"/>
              </a:xfrm>
            </p:grpSpPr>
            <p:sp>
              <p:nvSpPr>
                <p:cNvPr id="161" name="Rectangle 433"/>
                <p:cNvSpPr>
                  <a:spLocks noChangeArrowheads="1"/>
                </p:cNvSpPr>
                <p:nvPr/>
              </p:nvSpPr>
              <p:spPr bwMode="auto">
                <a:xfrm>
                  <a:off x="4075" y="299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162" name="Rectangle 434"/>
                <p:cNvSpPr>
                  <a:spLocks noChangeArrowheads="1"/>
                </p:cNvSpPr>
                <p:nvPr/>
              </p:nvSpPr>
              <p:spPr bwMode="auto">
                <a:xfrm>
                  <a:off x="4032" y="299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nvGrpSpPr>
              <p:cNvPr id="158" name="Group 435"/>
              <p:cNvGrpSpPr>
                <a:grpSpLocks/>
              </p:cNvGrpSpPr>
              <p:nvPr/>
            </p:nvGrpSpPr>
            <p:grpSpPr bwMode="auto">
              <a:xfrm>
                <a:off x="4320" y="2992"/>
                <a:ext cx="288" cy="374"/>
                <a:chOff x="4320" y="2992"/>
                <a:chExt cx="288" cy="374"/>
              </a:xfrm>
            </p:grpSpPr>
            <p:sp>
              <p:nvSpPr>
                <p:cNvPr id="159" name="Rectangle 436"/>
                <p:cNvSpPr>
                  <a:spLocks noChangeArrowheads="1"/>
                </p:cNvSpPr>
                <p:nvPr/>
              </p:nvSpPr>
              <p:spPr bwMode="auto">
                <a:xfrm>
                  <a:off x="4363" y="2992"/>
                  <a:ext cx="2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sz="1400" b="1">
                      <a:solidFill>
                        <a:srgbClr val="000000"/>
                      </a:solidFill>
                      <a:latin typeface="Times New Roman" pitchFamily="18" charset="0"/>
                      <a:ea typeface="宋体" charset="-122"/>
                    </a:rPr>
                    <a:t>1</a:t>
                  </a:r>
                </a:p>
                <a:p>
                  <a:pPr algn="just"/>
                  <a:endParaRPr lang="zh-CN" altLang="en-US" sz="1400" b="1">
                    <a:solidFill>
                      <a:srgbClr val="000000"/>
                    </a:solidFill>
                    <a:latin typeface="Times New Roman" pitchFamily="18" charset="0"/>
                    <a:ea typeface="宋体" charset="-122"/>
                  </a:endParaRPr>
                </a:p>
              </p:txBody>
            </p:sp>
            <p:sp>
              <p:nvSpPr>
                <p:cNvPr id="160" name="Rectangle 437"/>
                <p:cNvSpPr>
                  <a:spLocks noChangeArrowheads="1"/>
                </p:cNvSpPr>
                <p:nvPr/>
              </p:nvSpPr>
              <p:spPr bwMode="auto">
                <a:xfrm>
                  <a:off x="4320" y="2992"/>
                  <a:ext cx="28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grpSp>
        <p:sp>
          <p:nvSpPr>
            <p:cNvPr id="13" name="Rectangle 438"/>
            <p:cNvSpPr>
              <a:spLocks noChangeArrowheads="1"/>
            </p:cNvSpPr>
            <p:nvPr/>
          </p:nvSpPr>
          <p:spPr bwMode="auto">
            <a:xfrm>
              <a:off x="-3" y="-3"/>
              <a:ext cx="4614" cy="3372"/>
            </a:xfrm>
            <a:prstGeom prst="rect">
              <a:avLst/>
            </a:prstGeom>
            <a:noFill/>
            <a:ln w="11112">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b="1">
                <a:solidFill>
                  <a:srgbClr val="000000"/>
                </a:solidFill>
                <a:ea typeface="宋体" charset="-122"/>
              </a:endParaRPr>
            </a:p>
          </p:txBody>
        </p:sp>
      </p:grpSp>
      <p:sp>
        <p:nvSpPr>
          <p:cNvPr id="5" name="灯片编号占位符 4">
            <a:extLst>
              <a:ext uri="{FF2B5EF4-FFF2-40B4-BE49-F238E27FC236}">
                <a16:creationId xmlns:a16="http://schemas.microsoft.com/office/drawing/2014/main" id="{A8037CD5-DFD0-4E24-BC8C-D410E98E91F0}"/>
              </a:ext>
            </a:extLst>
          </p:cNvPr>
          <p:cNvSpPr>
            <a:spLocks noGrp="1"/>
          </p:cNvSpPr>
          <p:nvPr>
            <p:ph type="sldNum" sz="quarter" idx="12"/>
          </p:nvPr>
        </p:nvSpPr>
        <p:spPr/>
        <p:txBody>
          <a:bodyPr/>
          <a:lstStyle/>
          <a:p>
            <a:fld id="{B10D5614-B734-4280-8F57-1D4947433C97}" type="slidenum">
              <a:rPr lang="en-US" smtClean="0"/>
              <a:pPr/>
              <a:t>41</a:t>
            </a:fld>
            <a:endParaRPr lang="en-US" dirty="0"/>
          </a:p>
        </p:txBody>
      </p:sp>
    </p:spTree>
    <p:extLst>
      <p:ext uri="{BB962C8B-B14F-4D97-AF65-F5344CB8AC3E}">
        <p14:creationId xmlns:p14="http://schemas.microsoft.com/office/powerpoint/2010/main" val="8667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40</a:t>
            </a:r>
            <a:endParaRPr lang="en-US" sz="1100" b="1" dirty="0">
              <a:solidFill>
                <a:prstClr val="white"/>
              </a:solidFill>
            </a:endParaRPr>
          </a:p>
        </p:txBody>
      </p:sp>
      <p:sp>
        <p:nvSpPr>
          <p:cNvPr id="12" name="矩形 11">
            <a:extLst>
              <a:ext uri="{FF2B5EF4-FFF2-40B4-BE49-F238E27FC236}">
                <a16:creationId xmlns:a16="http://schemas.microsoft.com/office/drawing/2014/main" id="{4BA07CC8-9146-4FAC-9398-F932B95DE4B2}"/>
              </a:ext>
            </a:extLst>
          </p:cNvPr>
          <p:cNvSpPr/>
          <p:nvPr/>
        </p:nvSpPr>
        <p:spPr>
          <a:xfrm>
            <a:off x="530233" y="1189635"/>
            <a:ext cx="5400601" cy="5444760"/>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文件组成</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文件体</a:t>
            </a: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：即文件本身，比如前面介绍过的记录式文件或字符流式文件</a:t>
            </a:r>
            <a:endPar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文件说明</a:t>
            </a: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：也叫文件控制块（</a:t>
            </a:r>
            <a:r>
              <a:rPr kumimoji="0" lang="en-US" altLang="zh-CN" sz="18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FCB</a:t>
            </a: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 ，它是为文件设置的用于描述和控制文件的数据结构，其中包括文件名、文件类型、文件结构、文件的存储位置、文件长度、文件的访问权限、文件的建立日期和时间等各种属性</a:t>
            </a:r>
            <a:endPar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目录文件</a:t>
            </a:r>
            <a:endPar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是指存放文件目录信息的一种数据结构。其文件体中包含多条记录，每条记录为一个文件的说明信息（</a:t>
            </a:r>
            <a:r>
              <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FCB</a:t>
            </a: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），也可理解为一种特殊文件</a:t>
            </a:r>
            <a:endPar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pic>
        <p:nvPicPr>
          <p:cNvPr id="13" name="Picture 5">
            <a:extLst>
              <a:ext uri="{FF2B5EF4-FFF2-40B4-BE49-F238E27FC236}">
                <a16:creationId xmlns:a16="http://schemas.microsoft.com/office/drawing/2014/main" id="{BF71246F-C232-4571-AB15-32E48CCE9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511056"/>
            <a:ext cx="2801937"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椭圆 14">
            <a:extLst>
              <a:ext uri="{FF2B5EF4-FFF2-40B4-BE49-F238E27FC236}">
                <a16:creationId xmlns:a16="http://schemas.microsoft.com/office/drawing/2014/main" id="{F8FCE2C0-CCA5-4D69-B82F-7CC59FBA54C0}"/>
              </a:ext>
            </a:extLst>
          </p:cNvPr>
          <p:cNvSpPr/>
          <p:nvPr/>
        </p:nvSpPr>
        <p:spPr>
          <a:xfrm>
            <a:off x="6270054" y="1581198"/>
            <a:ext cx="2873946" cy="2277984"/>
          </a:xfrm>
          <a:prstGeom prst="ellipse">
            <a:avLst/>
          </a:prstGeom>
          <a:noFill/>
          <a:ln w="9525">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标注: 线形 15">
            <a:extLst>
              <a:ext uri="{FF2B5EF4-FFF2-40B4-BE49-F238E27FC236}">
                <a16:creationId xmlns:a16="http://schemas.microsoft.com/office/drawing/2014/main" id="{476EEC3D-4190-4053-83A9-30A6ECF230B1}"/>
              </a:ext>
            </a:extLst>
          </p:cNvPr>
          <p:cNvSpPr/>
          <p:nvPr/>
        </p:nvSpPr>
        <p:spPr>
          <a:xfrm>
            <a:off x="7092280" y="553367"/>
            <a:ext cx="1737481" cy="332270"/>
          </a:xfrm>
          <a:prstGeom prst="borderCallout1">
            <a:avLst>
              <a:gd name="adj1" fmla="val 101026"/>
              <a:gd name="adj2" fmla="val 49101"/>
              <a:gd name="adj3" fmla="val 314970"/>
              <a:gd name="adj4" fmla="val 43985"/>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FCFCFC">
                    <a:lumMod val="10000"/>
                  </a:srgbClr>
                </a:solidFill>
                <a:effectLst/>
                <a:uLnTx/>
                <a:uFillTx/>
                <a:latin typeface="Calibri"/>
                <a:ea typeface="+mn-ea"/>
                <a:cs typeface="+mn-cs"/>
              </a:rPr>
              <a:t>作为一条记录存放在目录里</a:t>
            </a:r>
          </a:p>
        </p:txBody>
      </p:sp>
      <p:sp>
        <p:nvSpPr>
          <p:cNvPr id="3" name="灯片编号占位符 2">
            <a:extLst>
              <a:ext uri="{FF2B5EF4-FFF2-40B4-BE49-F238E27FC236}">
                <a16:creationId xmlns:a16="http://schemas.microsoft.com/office/drawing/2014/main" id="{470EFB8B-771D-4A08-83AF-FE9787E70155}"/>
              </a:ext>
            </a:extLst>
          </p:cNvPr>
          <p:cNvSpPr>
            <a:spLocks noGrp="1"/>
          </p:cNvSpPr>
          <p:nvPr>
            <p:ph type="sldNum" sz="quarter" idx="12"/>
          </p:nvPr>
        </p:nvSpPr>
        <p:spPr/>
        <p:txBody>
          <a:bodyPr/>
          <a:lstStyle/>
          <a:p>
            <a:fld id="{B10D5614-B734-4280-8F57-1D4947433C97}" type="slidenum">
              <a:rPr lang="en-US" smtClean="0"/>
              <a:pPr/>
              <a:t>42</a:t>
            </a:fld>
            <a:endParaRPr lang="en-US" dirty="0"/>
          </a:p>
        </p:txBody>
      </p:sp>
    </p:spTree>
    <p:extLst>
      <p:ext uri="{BB962C8B-B14F-4D97-AF65-F5344CB8AC3E}">
        <p14:creationId xmlns:p14="http://schemas.microsoft.com/office/powerpoint/2010/main" val="402815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41</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文件目录种类及管理目标</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9" name="Rectangle 3"/>
          <p:cNvSpPr txBox="1">
            <a:spLocks noChangeArrowheads="1"/>
          </p:cNvSpPr>
          <p:nvPr/>
        </p:nvSpPr>
        <p:spPr>
          <a:xfrm>
            <a:off x="439659" y="1628800"/>
            <a:ext cx="8424862" cy="51125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文件目录分类</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单级目录结构</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二级目录结构</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多级目录结构</a:t>
            </a:r>
            <a:endParaRPr lang="en-US" altLang="zh-CN" sz="1800" b="1" dirty="0">
              <a:solidFill>
                <a:srgbClr val="000000"/>
              </a:solidFill>
              <a:latin typeface="华文中宋" panose="02010600040101010101" pitchFamily="2" charset="-122"/>
              <a:ea typeface="华文中宋" panose="02010600040101010101" pitchFamily="2" charset="-122"/>
            </a:endParaRPr>
          </a:p>
          <a:p>
            <a:pPr marL="342900" lvl="1" indent="-342900">
              <a:lnSpc>
                <a:spcPct val="150000"/>
              </a:lnSpc>
              <a:spcBef>
                <a:spcPts val="0"/>
              </a:spcBef>
              <a:buFont typeface="Wingdings" panose="05000000000000000000" pitchFamily="2" charset="2"/>
              <a:buChar char="Ø"/>
            </a:pPr>
            <a:endParaRPr lang="en-US" altLang="zh-CN" sz="1800" b="1" dirty="0">
              <a:solidFill>
                <a:srgbClr val="000000"/>
              </a:solidFill>
              <a:latin typeface="华文中宋" panose="02010600040101010101" pitchFamily="2" charset="-122"/>
              <a:ea typeface="华文中宋" panose="02010600040101010101" pitchFamily="2" charset="-122"/>
            </a:endParaRPr>
          </a:p>
          <a:p>
            <a:pPr marL="342900" lvl="1" indent="-342900">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目录管理的目标</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实现“按名存取” </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提高对目录的检索速度 </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文件共享与保护 </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允许文件重名</a:t>
            </a:r>
          </a:p>
          <a:p>
            <a:pPr marL="457200" lvl="1" indent="0">
              <a:lnSpc>
                <a:spcPct val="150000"/>
              </a:lnSpc>
              <a:spcBef>
                <a:spcPts val="0"/>
              </a:spcBef>
              <a:buNone/>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4" name="灯片编号占位符 3">
            <a:extLst>
              <a:ext uri="{FF2B5EF4-FFF2-40B4-BE49-F238E27FC236}">
                <a16:creationId xmlns:a16="http://schemas.microsoft.com/office/drawing/2014/main" id="{66BDC5F8-0093-4B7B-BD5C-96CFEC579B33}"/>
              </a:ext>
            </a:extLst>
          </p:cNvPr>
          <p:cNvSpPr>
            <a:spLocks noGrp="1"/>
          </p:cNvSpPr>
          <p:nvPr>
            <p:ph type="sldNum" sz="quarter" idx="12"/>
          </p:nvPr>
        </p:nvSpPr>
        <p:spPr/>
        <p:txBody>
          <a:bodyPr/>
          <a:lstStyle/>
          <a:p>
            <a:fld id="{B10D5614-B734-4280-8F57-1D4947433C97}" type="slidenum">
              <a:rPr lang="en-US" smtClean="0"/>
              <a:pPr/>
              <a:t>43</a:t>
            </a:fld>
            <a:endParaRPr lang="en-US" dirty="0"/>
          </a:p>
        </p:txBody>
      </p:sp>
    </p:spTree>
    <p:extLst>
      <p:ext uri="{BB962C8B-B14F-4D97-AF65-F5344CB8AC3E}">
        <p14:creationId xmlns:p14="http://schemas.microsoft.com/office/powerpoint/2010/main" val="246800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42</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文件目录分类</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单级目录</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3" name="矩形 2"/>
          <p:cNvSpPr/>
          <p:nvPr/>
        </p:nvSpPr>
        <p:spPr>
          <a:xfrm>
            <a:off x="612807" y="1681998"/>
            <a:ext cx="8038517" cy="216982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基本原理 </a:t>
            </a: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为外存的全部文件设立一张目录表，表中包括全部文件的文件名、存储文件的物理地址，以及文件的其他属性，如文件类型、文件长度等等。</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每个文件占据表中的一条记录。该目录表存放在外存的某个固定区域，需要时系统将其全部或部分调入主存</a:t>
            </a:r>
          </a:p>
        </p:txBody>
      </p:sp>
      <p:graphicFrame>
        <p:nvGraphicFramePr>
          <p:cNvPr id="12" name="Group 3"/>
          <p:cNvGraphicFramePr>
            <a:graphicFrameLocks noGrp="1"/>
          </p:cNvGraphicFramePr>
          <p:nvPr>
            <p:ph sz="half" idx="1"/>
            <p:extLst>
              <p:ext uri="{D42A27DB-BD31-4B8C-83A1-F6EECF244321}">
                <p14:modId xmlns:p14="http://schemas.microsoft.com/office/powerpoint/2010/main" val="4158571536"/>
              </p:ext>
            </p:extLst>
          </p:nvPr>
        </p:nvGraphicFramePr>
        <p:xfrm>
          <a:off x="1547664" y="4149079"/>
          <a:ext cx="6624737" cy="2088233"/>
        </p:xfrm>
        <a:graphic>
          <a:graphicData uri="http://schemas.openxmlformats.org/drawingml/2006/table">
            <a:tbl>
              <a:tblPr/>
              <a:tblGrid>
                <a:gridCol w="1125512">
                  <a:extLst>
                    <a:ext uri="{9D8B030D-6E8A-4147-A177-3AD203B41FA5}">
                      <a16:colId xmlns:a16="http://schemas.microsoft.com/office/drawing/2014/main" val="20000"/>
                    </a:ext>
                  </a:extLst>
                </a:gridCol>
                <a:gridCol w="1262698">
                  <a:extLst>
                    <a:ext uri="{9D8B030D-6E8A-4147-A177-3AD203B41FA5}">
                      <a16:colId xmlns:a16="http://schemas.microsoft.com/office/drawing/2014/main" val="20001"/>
                    </a:ext>
                  </a:extLst>
                </a:gridCol>
                <a:gridCol w="1262698">
                  <a:extLst>
                    <a:ext uri="{9D8B030D-6E8A-4147-A177-3AD203B41FA5}">
                      <a16:colId xmlns:a16="http://schemas.microsoft.com/office/drawing/2014/main" val="20002"/>
                    </a:ext>
                  </a:extLst>
                </a:gridCol>
                <a:gridCol w="1635900">
                  <a:extLst>
                    <a:ext uri="{9D8B030D-6E8A-4147-A177-3AD203B41FA5}">
                      <a16:colId xmlns:a16="http://schemas.microsoft.com/office/drawing/2014/main" val="20003"/>
                    </a:ext>
                  </a:extLst>
                </a:gridCol>
                <a:gridCol w="1337929">
                  <a:extLst>
                    <a:ext uri="{9D8B030D-6E8A-4147-A177-3AD203B41FA5}">
                      <a16:colId xmlns:a16="http://schemas.microsoft.com/office/drawing/2014/main" val="20004"/>
                    </a:ext>
                  </a:extLst>
                </a:gridCol>
              </a:tblGrid>
              <a:tr h="50905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rPr>
                        <a:t>文件名</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800" b="1" i="0" u="none" strike="noStrike" cap="none" normalizeH="0" baseline="0">
                          <a:ln>
                            <a:noFill/>
                          </a:ln>
                          <a:solidFill>
                            <a:srgbClr val="000000"/>
                          </a:solidFill>
                          <a:effectLst/>
                          <a:latin typeface="华文中宋" panose="02010600040101010101" pitchFamily="2" charset="-122"/>
                          <a:ea typeface="华文中宋" panose="02010600040101010101" pitchFamily="2" charset="-122"/>
                        </a:rPr>
                        <a:t>物理地址</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800" b="1" i="0" u="none" strike="noStrike" cap="none" normalizeH="0" baseline="0">
                          <a:ln>
                            <a:noFill/>
                          </a:ln>
                          <a:solidFill>
                            <a:srgbClr val="000000"/>
                          </a:solidFill>
                          <a:effectLst/>
                          <a:latin typeface="华文中宋" panose="02010600040101010101" pitchFamily="2" charset="-122"/>
                          <a:ea typeface="华文中宋" panose="02010600040101010101" pitchFamily="2" charset="-122"/>
                        </a:rPr>
                        <a:t>文件类型</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800" b="1" i="0" u="none" strike="noStrike" cap="none" normalizeH="0" baseline="0">
                          <a:ln>
                            <a:noFill/>
                          </a:ln>
                          <a:solidFill>
                            <a:srgbClr val="000000"/>
                          </a:solidFill>
                          <a:effectLst/>
                          <a:latin typeface="华文中宋" panose="02010600040101010101" pitchFamily="2" charset="-122"/>
                          <a:ea typeface="华文中宋" panose="02010600040101010101" pitchFamily="2" charset="-122"/>
                        </a:rPr>
                        <a:t>文件长度</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800" b="1" i="0" u="none" strike="noStrike" cap="none" normalizeH="0" baseline="0">
                          <a:ln>
                            <a:noFill/>
                          </a:ln>
                          <a:solidFill>
                            <a:srgbClr val="000000"/>
                          </a:solidFill>
                          <a:effectLst/>
                          <a:latin typeface="华文中宋" panose="02010600040101010101" pitchFamily="2" charset="-122"/>
                          <a:ea typeface="华文中宋" panose="02010600040101010101" pitchFamily="2" charset="-122"/>
                        </a:rPr>
                        <a:t>其它</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50905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800" b="1" i="0" u="none" strike="noStrike" cap="none" normalizeH="0" baseline="0">
                          <a:ln>
                            <a:noFill/>
                          </a:ln>
                          <a:solidFill>
                            <a:srgbClr val="000000"/>
                          </a:solidFill>
                          <a:effectLst/>
                          <a:latin typeface="华文中宋" panose="02010600040101010101" pitchFamily="2" charset="-122"/>
                          <a:ea typeface="华文中宋" panose="02010600040101010101" pitchFamily="2" charset="-122"/>
                        </a:rPr>
                        <a:t>A.c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800" b="1" i="0" u="none" strike="noStrike" cap="none" normalizeH="0" baseline="0">
                        <a:ln>
                          <a:noFill/>
                        </a:ln>
                        <a:solidFill>
                          <a:srgbClr val="000000"/>
                        </a:solidFill>
                        <a:effectLst/>
                        <a:latin typeface="华文中宋" panose="02010600040101010101" pitchFamily="2" charset="-122"/>
                        <a:ea typeface="华文中宋" panose="020106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800" b="1" i="0" u="none" strike="noStrike" cap="none" normalizeH="0" baseline="0">
                        <a:ln>
                          <a:noFill/>
                        </a:ln>
                        <a:solidFill>
                          <a:srgbClr val="000000"/>
                        </a:solidFill>
                        <a:effectLst/>
                        <a:latin typeface="华文中宋" panose="02010600040101010101" pitchFamily="2" charset="-122"/>
                        <a:ea typeface="华文中宋" panose="020106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800" b="1" i="0" u="none" strike="noStrike" cap="none" normalizeH="0" baseline="0">
                        <a:ln>
                          <a:noFill/>
                        </a:ln>
                        <a:solidFill>
                          <a:srgbClr val="000000"/>
                        </a:solidFill>
                        <a:effectLst/>
                        <a:latin typeface="华文中宋" panose="02010600040101010101" pitchFamily="2" charset="-122"/>
                        <a:ea typeface="华文中宋" panose="0201060004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1"/>
                  </a:ext>
                </a:extLst>
              </a:tr>
              <a:tr h="540552">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800" b="1" i="0" u="none" strike="noStrike" cap="none" normalizeH="0" baseline="0">
                          <a:ln>
                            <a:noFill/>
                          </a:ln>
                          <a:solidFill>
                            <a:srgbClr val="000000"/>
                          </a:solidFill>
                          <a:effectLst/>
                          <a:latin typeface="华文中宋" panose="02010600040101010101" pitchFamily="2" charset="-122"/>
                          <a:ea typeface="华文中宋" panose="02010600040101010101" pitchFamily="2" charset="-122"/>
                        </a:rPr>
                        <a:t>B.doc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800" b="1" i="0" u="none" strike="noStrike" cap="none" normalizeH="0" baseline="0">
                        <a:ln>
                          <a:noFill/>
                        </a:ln>
                        <a:solidFill>
                          <a:srgbClr val="000000"/>
                        </a:solidFill>
                        <a:effectLst/>
                        <a:latin typeface="华文中宋" panose="02010600040101010101" pitchFamily="2" charset="-122"/>
                        <a:ea typeface="华文中宋" panose="020106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800" b="1" i="0" u="none" strike="noStrike" cap="none" normalizeH="0" baseline="0">
                        <a:ln>
                          <a:noFill/>
                        </a:ln>
                        <a:solidFill>
                          <a:srgbClr val="000000"/>
                        </a:solidFill>
                        <a:effectLst/>
                        <a:latin typeface="华文中宋" panose="02010600040101010101" pitchFamily="2" charset="-122"/>
                        <a:ea typeface="华文中宋" panose="020106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800" b="1" i="0" u="none" strike="noStrike" cap="none" normalizeH="0" baseline="0">
                        <a:ln>
                          <a:noFill/>
                        </a:ln>
                        <a:solidFill>
                          <a:srgbClr val="000000"/>
                        </a:solidFill>
                        <a:effectLst/>
                        <a:latin typeface="华文中宋" panose="02010600040101010101" pitchFamily="2" charset="-122"/>
                        <a:ea typeface="华文中宋" panose="020106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800" b="1" i="0" u="none" strike="noStrike" cap="none" normalizeH="0" baseline="0">
                        <a:ln>
                          <a:noFill/>
                        </a:ln>
                        <a:solidFill>
                          <a:srgbClr val="000000"/>
                        </a:solidFill>
                        <a:effectLst/>
                        <a:latin typeface="华文中宋" panose="02010600040101010101" pitchFamily="2" charset="-122"/>
                        <a:ea typeface="华文中宋" panose="0201060004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2"/>
                  </a:ext>
                </a:extLst>
              </a:tr>
              <a:tr h="52956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800" b="1" i="0" u="none" strike="noStrike" cap="none" normalizeH="0" baseline="0">
                          <a:ln>
                            <a:noFill/>
                          </a:ln>
                          <a:solidFill>
                            <a:srgbClr val="000000"/>
                          </a:solidFill>
                          <a:effectLst/>
                          <a:latin typeface="华文中宋" panose="02010600040101010101" pitchFamily="2" charset="-122"/>
                          <a:ea typeface="华文中宋" panose="02010600040101010101" pitchFamily="2" charset="-122"/>
                        </a:rPr>
                        <a: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800" b="1" i="0" u="none" strike="noStrike" cap="none" normalizeH="0" baseline="0">
                        <a:ln>
                          <a:noFill/>
                        </a:ln>
                        <a:solidFill>
                          <a:srgbClr val="000000"/>
                        </a:solidFill>
                        <a:effectLst/>
                        <a:latin typeface="华文中宋" panose="02010600040101010101" pitchFamily="2" charset="-122"/>
                        <a:ea typeface="华文中宋" panose="020106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800" b="1" i="0" u="none" strike="noStrike" cap="none" normalizeH="0" baseline="0">
                        <a:ln>
                          <a:noFill/>
                        </a:ln>
                        <a:solidFill>
                          <a:srgbClr val="000000"/>
                        </a:solidFill>
                        <a:effectLst/>
                        <a:latin typeface="华文中宋" panose="02010600040101010101" pitchFamily="2" charset="-122"/>
                        <a:ea typeface="华文中宋" panose="020106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800" b="1" i="0" u="none" strike="noStrike" cap="none" normalizeH="0" baseline="0">
                        <a:ln>
                          <a:noFill/>
                        </a:ln>
                        <a:solidFill>
                          <a:srgbClr val="000000"/>
                        </a:solidFill>
                        <a:effectLst/>
                        <a:latin typeface="华文中宋" panose="02010600040101010101" pitchFamily="2" charset="-122"/>
                        <a:ea typeface="华文中宋" panose="020106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3"/>
                  </a:ext>
                </a:extLst>
              </a:tr>
            </a:tbl>
          </a:graphicData>
        </a:graphic>
      </p:graphicFrame>
      <p:sp>
        <p:nvSpPr>
          <p:cNvPr id="5" name="灯片编号占位符 4">
            <a:extLst>
              <a:ext uri="{FF2B5EF4-FFF2-40B4-BE49-F238E27FC236}">
                <a16:creationId xmlns:a16="http://schemas.microsoft.com/office/drawing/2014/main" id="{E7D5C183-9906-4AC4-8DEA-0C2016BFD757}"/>
              </a:ext>
            </a:extLst>
          </p:cNvPr>
          <p:cNvSpPr>
            <a:spLocks noGrp="1"/>
          </p:cNvSpPr>
          <p:nvPr>
            <p:ph type="sldNum" sz="quarter" idx="12"/>
          </p:nvPr>
        </p:nvSpPr>
        <p:spPr/>
        <p:txBody>
          <a:bodyPr/>
          <a:lstStyle/>
          <a:p>
            <a:fld id="{B10D5614-B734-4280-8F57-1D4947433C97}" type="slidenum">
              <a:rPr lang="en-US" smtClean="0"/>
              <a:pPr/>
              <a:t>44</a:t>
            </a:fld>
            <a:endParaRPr lang="en-US" dirty="0"/>
          </a:p>
        </p:txBody>
      </p:sp>
    </p:spTree>
    <p:extLst>
      <p:ext uri="{BB962C8B-B14F-4D97-AF65-F5344CB8AC3E}">
        <p14:creationId xmlns:p14="http://schemas.microsoft.com/office/powerpoint/2010/main" val="264994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43</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文件目录分类</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单级目录</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3" name="Rectangle 3"/>
          <p:cNvSpPr txBox="1">
            <a:spLocks noChangeArrowheads="1"/>
          </p:cNvSpPr>
          <p:nvPr/>
        </p:nvSpPr>
        <p:spPr>
          <a:xfrm>
            <a:off x="450934" y="1694509"/>
            <a:ext cx="8235866" cy="43987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特点 </a:t>
            </a:r>
          </a:p>
          <a:p>
            <a:pPr lvl="1">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目录结构易于实现，管理简单 </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易发生重名问题 </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当文件较多时，查找时间较长 </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不便于实现文件共享 </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常用在一些特殊的或只需要简单数据交换的嵌入式</a:t>
            </a:r>
            <a:r>
              <a:rPr lang="en-US" altLang="zh-CN" sz="1800" b="1" dirty="0">
                <a:solidFill>
                  <a:srgbClr val="000000"/>
                </a:solidFill>
                <a:latin typeface="华文中宋" panose="02010600040101010101" pitchFamily="2" charset="-122"/>
                <a:ea typeface="华文中宋" panose="02010600040101010101" pitchFamily="2" charset="-122"/>
              </a:rPr>
              <a:t>OS</a:t>
            </a:r>
            <a:r>
              <a:rPr lang="zh-CN" altLang="en-US" sz="1800" b="1" dirty="0">
                <a:solidFill>
                  <a:srgbClr val="000000"/>
                </a:solidFill>
                <a:latin typeface="华文中宋" panose="02010600040101010101" pitchFamily="2" charset="-122"/>
                <a:ea typeface="华文中宋" panose="02010600040101010101" pitchFamily="2" charset="-122"/>
              </a:rPr>
              <a:t>中</a:t>
            </a:r>
          </a:p>
        </p:txBody>
      </p:sp>
      <p:sp>
        <p:nvSpPr>
          <p:cNvPr id="4" name="灯片编号占位符 3">
            <a:extLst>
              <a:ext uri="{FF2B5EF4-FFF2-40B4-BE49-F238E27FC236}">
                <a16:creationId xmlns:a16="http://schemas.microsoft.com/office/drawing/2014/main" id="{3B2238D7-E929-40D5-9FA5-C54ACFC46EC7}"/>
              </a:ext>
            </a:extLst>
          </p:cNvPr>
          <p:cNvSpPr>
            <a:spLocks noGrp="1"/>
          </p:cNvSpPr>
          <p:nvPr>
            <p:ph type="sldNum" sz="quarter" idx="12"/>
          </p:nvPr>
        </p:nvSpPr>
        <p:spPr/>
        <p:txBody>
          <a:bodyPr/>
          <a:lstStyle/>
          <a:p>
            <a:fld id="{B10D5614-B734-4280-8F57-1D4947433C97}" type="slidenum">
              <a:rPr lang="en-US" smtClean="0"/>
              <a:pPr/>
              <a:t>45</a:t>
            </a:fld>
            <a:endParaRPr lang="en-US" dirty="0"/>
          </a:p>
        </p:txBody>
      </p:sp>
    </p:spTree>
    <p:extLst>
      <p:ext uri="{BB962C8B-B14F-4D97-AF65-F5344CB8AC3E}">
        <p14:creationId xmlns:p14="http://schemas.microsoft.com/office/powerpoint/2010/main" val="12936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44</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文件目录分类</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二级目录</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3" name="Rectangle 3"/>
          <p:cNvSpPr txBox="1">
            <a:spLocks noChangeArrowheads="1"/>
          </p:cNvSpPr>
          <p:nvPr/>
        </p:nvSpPr>
        <p:spPr>
          <a:xfrm>
            <a:off x="450934" y="1694509"/>
            <a:ext cx="8235866" cy="43987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基本原理 </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目录分为两级：一级称为主文件目录</a:t>
            </a:r>
            <a:r>
              <a:rPr lang="en-US" altLang="zh-CN" sz="1800" b="1" dirty="0">
                <a:solidFill>
                  <a:srgbClr val="000000"/>
                </a:solidFill>
                <a:latin typeface="华文中宋" panose="02010600040101010101" pitchFamily="2" charset="-122"/>
                <a:ea typeface="华文中宋" panose="02010600040101010101" pitchFamily="2" charset="-122"/>
              </a:rPr>
              <a:t>MFD</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Master File Directory</a:t>
            </a:r>
            <a:r>
              <a:rPr lang="zh-CN" altLang="en-US" sz="1800" b="1" dirty="0">
                <a:solidFill>
                  <a:srgbClr val="000000"/>
                </a:solidFill>
                <a:latin typeface="华文中宋" panose="02010600040101010101" pitchFamily="2" charset="-122"/>
                <a:ea typeface="华文中宋" panose="02010600040101010101" pitchFamily="2" charset="-122"/>
              </a:rPr>
              <a:t>），给出用户名、用户子目录所在的物理位置；二级称为用户文件目录</a:t>
            </a:r>
            <a:r>
              <a:rPr lang="en-US" altLang="zh-CN" sz="1800" b="1" dirty="0">
                <a:solidFill>
                  <a:srgbClr val="000000"/>
                </a:solidFill>
                <a:latin typeface="华文中宋" panose="02010600040101010101" pitchFamily="2" charset="-122"/>
                <a:ea typeface="华文中宋" panose="02010600040101010101" pitchFamily="2" charset="-122"/>
              </a:rPr>
              <a:t>UFD</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User File Directory</a:t>
            </a:r>
            <a:r>
              <a:rPr lang="zh-CN" altLang="en-US" sz="1800" b="1" dirty="0">
                <a:solidFill>
                  <a:srgbClr val="000000"/>
                </a:solidFill>
                <a:latin typeface="华文中宋" panose="02010600040101010101" pitchFamily="2" charset="-122"/>
                <a:ea typeface="华文中宋" panose="02010600040101010101" pitchFamily="2" charset="-122"/>
              </a:rPr>
              <a:t>），又称用户子目录，给出该用户所有文件的说明信息（</a:t>
            </a:r>
            <a:r>
              <a:rPr lang="en-US" altLang="zh-CN" sz="1800" b="1" dirty="0">
                <a:solidFill>
                  <a:srgbClr val="000000"/>
                </a:solidFill>
                <a:latin typeface="华文中宋" panose="02010600040101010101" pitchFamily="2" charset="-122"/>
                <a:ea typeface="华文中宋" panose="02010600040101010101" pitchFamily="2" charset="-122"/>
              </a:rPr>
              <a:t>FCB</a:t>
            </a:r>
            <a:r>
              <a:rPr lang="zh-CN" altLang="en-US" sz="1800" b="1" dirty="0">
                <a:solidFill>
                  <a:srgbClr val="000000"/>
                </a:solidFill>
                <a:latin typeface="华文中宋" panose="02010600040101010101" pitchFamily="2" charset="-122"/>
                <a:ea typeface="华文中宋" panose="02010600040101010101" pitchFamily="2" charset="-122"/>
              </a:rPr>
              <a:t>）</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在二级目录中，各个文件的</a:t>
            </a:r>
            <a:r>
              <a:rPr lang="en-US" altLang="zh-CN" sz="1800" b="1" dirty="0">
                <a:solidFill>
                  <a:srgbClr val="000000"/>
                </a:solidFill>
                <a:latin typeface="华文中宋" panose="02010600040101010101" pitchFamily="2" charset="-122"/>
                <a:ea typeface="华文中宋" panose="02010600040101010101" pitchFamily="2" charset="-122"/>
              </a:rPr>
              <a:t>FCB</a:t>
            </a:r>
            <a:r>
              <a:rPr lang="zh-CN" altLang="en-US" sz="1800" b="1" dirty="0">
                <a:solidFill>
                  <a:srgbClr val="000000"/>
                </a:solidFill>
                <a:latin typeface="华文中宋" panose="02010600040101010101" pitchFamily="2" charset="-122"/>
                <a:ea typeface="华文中宋" panose="02010600040101010101" pitchFamily="2" charset="-122"/>
              </a:rPr>
              <a:t>被组织成目录文件，然后以用户为单位把各自的</a:t>
            </a:r>
            <a:r>
              <a:rPr lang="en-US" altLang="zh-CN" sz="1800" b="1" dirty="0">
                <a:solidFill>
                  <a:srgbClr val="000000"/>
                </a:solidFill>
                <a:latin typeface="华文中宋" panose="02010600040101010101" pitchFamily="2" charset="-122"/>
                <a:ea typeface="华文中宋" panose="02010600040101010101" pitchFamily="2" charset="-122"/>
              </a:rPr>
              <a:t>FCB</a:t>
            </a:r>
            <a:r>
              <a:rPr lang="zh-CN" altLang="en-US" sz="1800" b="1" dirty="0">
                <a:solidFill>
                  <a:srgbClr val="000000"/>
                </a:solidFill>
                <a:latin typeface="华文中宋" panose="02010600040101010101" pitchFamily="2" charset="-122"/>
                <a:ea typeface="华文中宋" panose="02010600040101010101" pitchFamily="2" charset="-122"/>
              </a:rPr>
              <a:t>划分成组</a:t>
            </a:r>
          </a:p>
        </p:txBody>
      </p:sp>
      <p:sp>
        <p:nvSpPr>
          <p:cNvPr id="4" name="灯片编号占位符 3">
            <a:extLst>
              <a:ext uri="{FF2B5EF4-FFF2-40B4-BE49-F238E27FC236}">
                <a16:creationId xmlns:a16="http://schemas.microsoft.com/office/drawing/2014/main" id="{192A9A43-1EB9-449E-9971-A49837ABC66D}"/>
              </a:ext>
            </a:extLst>
          </p:cNvPr>
          <p:cNvSpPr>
            <a:spLocks noGrp="1"/>
          </p:cNvSpPr>
          <p:nvPr>
            <p:ph type="sldNum" sz="quarter" idx="12"/>
          </p:nvPr>
        </p:nvSpPr>
        <p:spPr/>
        <p:txBody>
          <a:bodyPr/>
          <a:lstStyle/>
          <a:p>
            <a:fld id="{B10D5614-B734-4280-8F57-1D4947433C97}" type="slidenum">
              <a:rPr lang="en-US" smtClean="0"/>
              <a:pPr/>
              <a:t>46</a:t>
            </a:fld>
            <a:endParaRPr lang="en-US" dirty="0"/>
          </a:p>
        </p:txBody>
      </p:sp>
    </p:spTree>
    <p:extLst>
      <p:ext uri="{BB962C8B-B14F-4D97-AF65-F5344CB8AC3E}">
        <p14:creationId xmlns:p14="http://schemas.microsoft.com/office/powerpoint/2010/main" val="248541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45</a:t>
            </a:r>
            <a:endParaRPr lang="en-US" sz="1100" b="1" dirty="0">
              <a:solidFill>
                <a:prstClr val="white"/>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pic>
        <p:nvPicPr>
          <p:cNvPr id="8" name="Picture 3" descr="h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038" y="1149079"/>
            <a:ext cx="7850373" cy="3767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793883" y="4797152"/>
            <a:ext cx="7838528" cy="1754326"/>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特点 </a:t>
            </a: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提高了检索速度</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不同的用户文件目录中可以有重名文件（同一用户的文件不能同名）</a:t>
            </a: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用户可以共享同一个文件</a:t>
            </a:r>
            <a:endParaRPr lang="en-US" altLang="zh-CN" b="1" dirty="0">
              <a:solidFill>
                <a:srgbClr val="000000"/>
              </a:solidFill>
              <a:latin typeface="华文中宋" panose="02010600040101010101" pitchFamily="2" charset="-122"/>
              <a:ea typeface="华文中宋" panose="02010600040101010101" pitchFamily="2" charset="-122"/>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文件目录分类</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二级目录</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4" name="灯片编号占位符 3">
            <a:extLst>
              <a:ext uri="{FF2B5EF4-FFF2-40B4-BE49-F238E27FC236}">
                <a16:creationId xmlns:a16="http://schemas.microsoft.com/office/drawing/2014/main" id="{D831D4BF-AE05-4007-837B-A2DCDD0D66BC}"/>
              </a:ext>
            </a:extLst>
          </p:cNvPr>
          <p:cNvSpPr>
            <a:spLocks noGrp="1"/>
          </p:cNvSpPr>
          <p:nvPr>
            <p:ph type="sldNum" sz="quarter" idx="12"/>
          </p:nvPr>
        </p:nvSpPr>
        <p:spPr/>
        <p:txBody>
          <a:bodyPr/>
          <a:lstStyle/>
          <a:p>
            <a:fld id="{B10D5614-B734-4280-8F57-1D4947433C97}" type="slidenum">
              <a:rPr lang="en-US" smtClean="0"/>
              <a:pPr/>
              <a:t>47</a:t>
            </a:fld>
            <a:endParaRPr lang="en-US" dirty="0"/>
          </a:p>
        </p:txBody>
      </p:sp>
    </p:spTree>
    <p:extLst>
      <p:ext uri="{BB962C8B-B14F-4D97-AF65-F5344CB8AC3E}">
        <p14:creationId xmlns:p14="http://schemas.microsoft.com/office/powerpoint/2010/main" val="408644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47</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文件目录分类</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多级目录（树形目录）</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4" name="矩形 3"/>
          <p:cNvSpPr/>
          <p:nvPr/>
        </p:nvSpPr>
        <p:spPr>
          <a:xfrm>
            <a:off x="530807" y="1681998"/>
            <a:ext cx="8155993" cy="1208023"/>
          </a:xfrm>
          <a:prstGeom prst="rect">
            <a:avLst/>
          </a:prstGeom>
        </p:spPr>
        <p:txBody>
          <a:bodyPr wrap="square">
            <a:spAutoFit/>
          </a:bodyPr>
          <a:lstStyle/>
          <a:p>
            <a:pPr marL="285750" indent="-285750">
              <a:lnSpc>
                <a:spcPts val="29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基本原理 </a:t>
            </a:r>
          </a:p>
          <a:p>
            <a:pPr marL="742950" lvl="1" indent="-285750">
              <a:lnSpc>
                <a:spcPts val="29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把二级目录的层次关系加以推广，就形成了多级目录。最高层为根目录，最低层为文件。多级目录构成树形结构，利用路径名就可表示一个文件</a:t>
            </a:r>
          </a:p>
        </p:txBody>
      </p:sp>
      <p:pic>
        <p:nvPicPr>
          <p:cNvPr id="12" name="Picture 3" descr="h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2890021"/>
            <a:ext cx="6264696" cy="378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a:extLst>
              <a:ext uri="{FF2B5EF4-FFF2-40B4-BE49-F238E27FC236}">
                <a16:creationId xmlns:a16="http://schemas.microsoft.com/office/drawing/2014/main" id="{F4E27ED9-E828-4B76-8CD8-20631E371F3E}"/>
              </a:ext>
            </a:extLst>
          </p:cNvPr>
          <p:cNvSpPr>
            <a:spLocks noGrp="1"/>
          </p:cNvSpPr>
          <p:nvPr>
            <p:ph type="sldNum" sz="quarter" idx="12"/>
          </p:nvPr>
        </p:nvSpPr>
        <p:spPr/>
        <p:txBody>
          <a:bodyPr/>
          <a:lstStyle/>
          <a:p>
            <a:fld id="{B10D5614-B734-4280-8F57-1D4947433C97}" type="slidenum">
              <a:rPr lang="en-US" smtClean="0"/>
              <a:pPr/>
              <a:t>48</a:t>
            </a:fld>
            <a:endParaRPr lang="en-US" dirty="0"/>
          </a:p>
        </p:txBody>
      </p:sp>
    </p:spTree>
    <p:extLst>
      <p:ext uri="{BB962C8B-B14F-4D97-AF65-F5344CB8AC3E}">
        <p14:creationId xmlns:p14="http://schemas.microsoft.com/office/powerpoint/2010/main" val="411418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47</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文件目录分类</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多级目录（树形目录）</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graphicFrame>
        <p:nvGraphicFramePr>
          <p:cNvPr id="13" name="Object 5">
            <a:extLst>
              <a:ext uri="{FF2B5EF4-FFF2-40B4-BE49-F238E27FC236}">
                <a16:creationId xmlns:a16="http://schemas.microsoft.com/office/drawing/2014/main" id="{F1BEEEB4-9EF5-43BA-A9B6-2788CF18158C}"/>
              </a:ext>
            </a:extLst>
          </p:cNvPr>
          <p:cNvGraphicFramePr>
            <a:graphicFrameLocks noChangeAspect="1"/>
          </p:cNvGraphicFramePr>
          <p:nvPr>
            <p:extLst>
              <p:ext uri="{D42A27DB-BD31-4B8C-83A1-F6EECF244321}">
                <p14:modId xmlns:p14="http://schemas.microsoft.com/office/powerpoint/2010/main" val="2959263511"/>
              </p:ext>
            </p:extLst>
          </p:nvPr>
        </p:nvGraphicFramePr>
        <p:xfrm>
          <a:off x="32542" y="1670050"/>
          <a:ext cx="9144000" cy="5187950"/>
        </p:xfrm>
        <a:graphic>
          <a:graphicData uri="http://schemas.openxmlformats.org/presentationml/2006/ole">
            <mc:AlternateContent xmlns:mc="http://schemas.openxmlformats.org/markup-compatibility/2006">
              <mc:Choice xmlns:v="urn:schemas-microsoft-com:vml" Requires="v">
                <p:oleObj spid="_x0000_s5136" r:id="rId3" imgW="4427537" imgH="2514917" progId="Visio.Drawing.4">
                  <p:embed/>
                </p:oleObj>
              </mc:Choice>
              <mc:Fallback>
                <p:oleObj r:id="rId3" imgW="4427537" imgH="2514917" progId="Visio.Drawing.4">
                  <p:embed/>
                  <p:pic>
                    <p:nvPicPr>
                      <p:cNvPr id="115714" name="Object 5">
                        <a:extLst>
                          <a:ext uri="{FF2B5EF4-FFF2-40B4-BE49-F238E27FC236}">
                            <a16:creationId xmlns:a16="http://schemas.microsoft.com/office/drawing/2014/main" id="{45A839C9-61C1-4A3C-AB36-7F2C19B40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42" y="1670050"/>
                        <a:ext cx="9144000" cy="518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标注: 线形 14">
            <a:extLst>
              <a:ext uri="{FF2B5EF4-FFF2-40B4-BE49-F238E27FC236}">
                <a16:creationId xmlns:a16="http://schemas.microsoft.com/office/drawing/2014/main" id="{452219E5-5B80-4BAD-AA6F-C0FCCC1DDFF1}"/>
              </a:ext>
            </a:extLst>
          </p:cNvPr>
          <p:cNvSpPr/>
          <p:nvPr/>
        </p:nvSpPr>
        <p:spPr>
          <a:xfrm>
            <a:off x="836042" y="2506810"/>
            <a:ext cx="999654" cy="296680"/>
          </a:xfrm>
          <a:prstGeom prst="borderCallout1">
            <a:avLst>
              <a:gd name="adj1" fmla="val 100276"/>
              <a:gd name="adj2" fmla="val 50330"/>
              <a:gd name="adj3" fmla="val 269020"/>
              <a:gd name="adj4" fmla="val 75488"/>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FCFCFC">
                    <a:lumMod val="10000"/>
                  </a:srgbClr>
                </a:solidFill>
                <a:effectLst/>
                <a:uLnTx/>
                <a:uFillTx/>
                <a:latin typeface="Calibri"/>
                <a:ea typeface="+mn-ea"/>
                <a:cs typeface="+mn-cs"/>
              </a:rPr>
              <a:t>目录文件</a:t>
            </a:r>
            <a:r>
              <a:rPr kumimoji="0" lang="en-US" altLang="zh-CN" sz="1000" b="0" i="0" u="none" strike="noStrike" kern="1200" cap="none" spc="0" normalizeH="0" baseline="0" noProof="0" dirty="0">
                <a:ln>
                  <a:noFill/>
                </a:ln>
                <a:solidFill>
                  <a:srgbClr val="FCFCFC">
                    <a:lumMod val="10000"/>
                  </a:srgbClr>
                </a:solidFill>
                <a:effectLst/>
                <a:uLnTx/>
                <a:uFillTx/>
                <a:latin typeface="Calibri"/>
                <a:ea typeface="+mn-ea"/>
                <a:cs typeface="+mn-cs"/>
              </a:rPr>
              <a:t>FCB</a:t>
            </a:r>
            <a:endParaRPr kumimoji="0" lang="zh-CN" altLang="en-US" sz="1000" b="0" i="0" u="none" strike="noStrike" kern="1200" cap="none" spc="0" normalizeH="0" baseline="0" noProof="0" dirty="0">
              <a:ln>
                <a:noFill/>
              </a:ln>
              <a:solidFill>
                <a:srgbClr val="FCFCFC">
                  <a:lumMod val="10000"/>
                </a:srgbClr>
              </a:solidFill>
              <a:effectLst/>
              <a:uLnTx/>
              <a:uFillTx/>
              <a:latin typeface="Calibri"/>
              <a:ea typeface="+mn-ea"/>
              <a:cs typeface="+mn-cs"/>
            </a:endParaRPr>
          </a:p>
        </p:txBody>
      </p:sp>
      <p:sp>
        <p:nvSpPr>
          <p:cNvPr id="16" name="标注: 线形 15">
            <a:extLst>
              <a:ext uri="{FF2B5EF4-FFF2-40B4-BE49-F238E27FC236}">
                <a16:creationId xmlns:a16="http://schemas.microsoft.com/office/drawing/2014/main" id="{4B9B7202-9D09-4217-B653-63FA4CA894A9}"/>
              </a:ext>
            </a:extLst>
          </p:cNvPr>
          <p:cNvSpPr/>
          <p:nvPr/>
        </p:nvSpPr>
        <p:spPr>
          <a:xfrm>
            <a:off x="2011431" y="2496406"/>
            <a:ext cx="939248" cy="296680"/>
          </a:xfrm>
          <a:prstGeom prst="borderCallout1">
            <a:avLst>
              <a:gd name="adj1" fmla="val 100276"/>
              <a:gd name="adj2" fmla="val 50330"/>
              <a:gd name="adj3" fmla="val 275005"/>
              <a:gd name="adj4" fmla="val 75944"/>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FCFCFC">
                    <a:lumMod val="10000"/>
                  </a:srgbClr>
                </a:solidFill>
                <a:effectLst/>
                <a:uLnTx/>
                <a:uFillTx/>
                <a:latin typeface="Calibri"/>
                <a:ea typeface="+mn-ea"/>
                <a:cs typeface="+mn-cs"/>
              </a:rPr>
              <a:t>数据文件</a:t>
            </a:r>
            <a:r>
              <a:rPr kumimoji="0" lang="en-US" altLang="zh-CN" sz="1000" b="0" i="0" u="none" strike="noStrike" kern="1200" cap="none" spc="0" normalizeH="0" baseline="0" noProof="0" dirty="0">
                <a:ln>
                  <a:noFill/>
                </a:ln>
                <a:solidFill>
                  <a:srgbClr val="FCFCFC">
                    <a:lumMod val="10000"/>
                  </a:srgbClr>
                </a:solidFill>
                <a:effectLst/>
                <a:uLnTx/>
                <a:uFillTx/>
                <a:latin typeface="Calibri"/>
                <a:ea typeface="+mn-ea"/>
                <a:cs typeface="+mn-cs"/>
              </a:rPr>
              <a:t>FCB</a:t>
            </a:r>
            <a:endParaRPr kumimoji="0" lang="zh-CN" altLang="en-US" sz="1000" b="0" i="0" u="none" strike="noStrike" kern="1200" cap="none" spc="0" normalizeH="0" baseline="0" noProof="0" dirty="0">
              <a:ln>
                <a:noFill/>
              </a:ln>
              <a:solidFill>
                <a:srgbClr val="FCFCFC">
                  <a:lumMod val="10000"/>
                </a:srgbClr>
              </a:solidFill>
              <a:effectLst/>
              <a:uLnTx/>
              <a:uFillTx/>
              <a:latin typeface="Calibri"/>
              <a:ea typeface="+mn-ea"/>
              <a:cs typeface="+mn-cs"/>
            </a:endParaRPr>
          </a:p>
        </p:txBody>
      </p:sp>
      <p:sp>
        <p:nvSpPr>
          <p:cNvPr id="5" name="椭圆 4">
            <a:extLst>
              <a:ext uri="{FF2B5EF4-FFF2-40B4-BE49-F238E27FC236}">
                <a16:creationId xmlns:a16="http://schemas.microsoft.com/office/drawing/2014/main" id="{25212B6E-E822-4354-8108-9E26BA575E72}"/>
              </a:ext>
            </a:extLst>
          </p:cNvPr>
          <p:cNvSpPr/>
          <p:nvPr/>
        </p:nvSpPr>
        <p:spPr>
          <a:xfrm>
            <a:off x="95684" y="3645024"/>
            <a:ext cx="2098576" cy="1944216"/>
          </a:xfrm>
          <a:prstGeom prst="ellipse">
            <a:avLst/>
          </a:prstGeom>
          <a:noFill/>
          <a:ln>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注: 线形 16">
            <a:extLst>
              <a:ext uri="{FF2B5EF4-FFF2-40B4-BE49-F238E27FC236}">
                <a16:creationId xmlns:a16="http://schemas.microsoft.com/office/drawing/2014/main" id="{C2056A74-1915-4607-ADEA-305820651DD1}"/>
              </a:ext>
            </a:extLst>
          </p:cNvPr>
          <p:cNvSpPr/>
          <p:nvPr/>
        </p:nvSpPr>
        <p:spPr>
          <a:xfrm>
            <a:off x="95684" y="5791716"/>
            <a:ext cx="1440160" cy="747197"/>
          </a:xfrm>
          <a:prstGeom prst="borderCallout1">
            <a:avLst>
              <a:gd name="adj1" fmla="val -1769"/>
              <a:gd name="adj2" fmla="val 47730"/>
              <a:gd name="adj3" fmla="val -63336"/>
              <a:gd name="adj4" fmla="val 63496"/>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FCFCFC">
                    <a:lumMod val="10000"/>
                  </a:srgbClr>
                </a:solidFill>
                <a:effectLst/>
                <a:uLnTx/>
                <a:uFillTx/>
                <a:latin typeface="Calibri"/>
                <a:ea typeface="+mn-ea"/>
                <a:cs typeface="+mn-cs"/>
              </a:rPr>
              <a:t>目录也是文件（</a:t>
            </a:r>
            <a:r>
              <a:rPr kumimoji="0" lang="en-US" altLang="zh-CN" sz="1000" b="0" i="0" u="none" strike="noStrike" kern="1200" cap="none" spc="0" normalizeH="0" baseline="0" noProof="0" dirty="0">
                <a:ln>
                  <a:noFill/>
                </a:ln>
                <a:solidFill>
                  <a:srgbClr val="FCFCFC">
                    <a:lumMod val="10000"/>
                  </a:srgbClr>
                </a:solidFill>
                <a:effectLst/>
                <a:uLnTx/>
                <a:uFillTx/>
                <a:latin typeface="Calibri"/>
                <a:ea typeface="+mn-ea"/>
                <a:cs typeface="+mn-cs"/>
              </a:rPr>
              <a:t>FCB</a:t>
            </a:r>
            <a:r>
              <a:rPr kumimoji="0" lang="zh-CN" altLang="en-US" sz="1000" b="0" i="0" u="none" strike="noStrike" kern="1200" cap="none" spc="0" normalizeH="0" baseline="0" noProof="0" dirty="0">
                <a:ln>
                  <a:noFill/>
                </a:ln>
                <a:solidFill>
                  <a:srgbClr val="FCFCFC">
                    <a:lumMod val="10000"/>
                  </a:srgbClr>
                </a:solidFill>
                <a:effectLst/>
                <a:uLnTx/>
                <a:uFillTx/>
                <a:latin typeface="Calibri"/>
                <a:ea typeface="+mn-ea"/>
                <a:cs typeface="+mn-cs"/>
              </a:rPr>
              <a:t>属性决定），其文件体存储的是目录信息（该目录下的各个</a:t>
            </a:r>
            <a:r>
              <a:rPr kumimoji="0" lang="en-US" altLang="zh-CN" sz="1000" b="0" i="0" u="none" strike="noStrike" kern="1200" cap="none" spc="0" normalizeH="0" baseline="0" noProof="0" dirty="0">
                <a:ln>
                  <a:noFill/>
                </a:ln>
                <a:solidFill>
                  <a:srgbClr val="FCFCFC">
                    <a:lumMod val="10000"/>
                  </a:srgbClr>
                </a:solidFill>
                <a:effectLst/>
                <a:uLnTx/>
                <a:uFillTx/>
                <a:latin typeface="Calibri"/>
                <a:ea typeface="+mn-ea"/>
                <a:cs typeface="+mn-cs"/>
              </a:rPr>
              <a:t>FCB</a:t>
            </a:r>
            <a:r>
              <a:rPr kumimoji="0" lang="zh-CN" altLang="en-US" sz="1000" b="0" i="0" u="none" strike="noStrike" kern="1200" cap="none" spc="0" normalizeH="0" baseline="0" noProof="0" dirty="0">
                <a:ln>
                  <a:noFill/>
                </a:ln>
                <a:solidFill>
                  <a:srgbClr val="FCFCFC">
                    <a:lumMod val="10000"/>
                  </a:srgbClr>
                </a:solidFill>
                <a:effectLst/>
                <a:uLnTx/>
                <a:uFillTx/>
                <a:latin typeface="Calibri"/>
                <a:ea typeface="+mn-ea"/>
                <a:cs typeface="+mn-cs"/>
              </a:rPr>
              <a:t>）</a:t>
            </a:r>
          </a:p>
        </p:txBody>
      </p:sp>
      <p:sp>
        <p:nvSpPr>
          <p:cNvPr id="4" name="灯片编号占位符 3">
            <a:extLst>
              <a:ext uri="{FF2B5EF4-FFF2-40B4-BE49-F238E27FC236}">
                <a16:creationId xmlns:a16="http://schemas.microsoft.com/office/drawing/2014/main" id="{7CB99827-6B35-4937-B5E7-B46A689A011D}"/>
              </a:ext>
            </a:extLst>
          </p:cNvPr>
          <p:cNvSpPr>
            <a:spLocks noGrp="1"/>
          </p:cNvSpPr>
          <p:nvPr>
            <p:ph type="sldNum" sz="quarter" idx="12"/>
          </p:nvPr>
        </p:nvSpPr>
        <p:spPr/>
        <p:txBody>
          <a:bodyPr/>
          <a:lstStyle/>
          <a:p>
            <a:fld id="{B10D5614-B734-4280-8F57-1D4947433C97}" type="slidenum">
              <a:rPr lang="en-US" smtClean="0"/>
              <a:pPr/>
              <a:t>49</a:t>
            </a:fld>
            <a:endParaRPr lang="en-US" dirty="0"/>
          </a:p>
        </p:txBody>
      </p:sp>
    </p:spTree>
    <p:extLst>
      <p:ext uri="{BB962C8B-B14F-4D97-AF65-F5344CB8AC3E}">
        <p14:creationId xmlns:p14="http://schemas.microsoft.com/office/powerpoint/2010/main" val="200266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文件系统的概念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04</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文件与文件系统</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8" name="Rectangle 3"/>
          <p:cNvSpPr txBox="1">
            <a:spLocks noChangeArrowheads="1"/>
          </p:cNvSpPr>
          <p:nvPr/>
        </p:nvSpPr>
        <p:spPr>
          <a:xfrm>
            <a:off x="512794" y="1585035"/>
            <a:ext cx="8288058"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文件 </a:t>
            </a:r>
            <a:endParaRPr lang="en-US" altLang="zh-CN" sz="1800" b="1" dirty="0">
              <a:solidFill>
                <a:srgbClr val="000000"/>
              </a:solidFill>
              <a:latin typeface="华文中宋" panose="02010600040101010101" pitchFamily="2" charset="-122"/>
              <a:ea typeface="华文中宋" panose="02010600040101010101" pitchFamily="2" charset="-122"/>
            </a:endParaRPr>
          </a:p>
          <a:p>
            <a:pPr marL="571500" lvl="2" indent="-171450">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具有标识符（文件名）的一段程序或数据的集合</a:t>
            </a:r>
            <a:endParaRPr lang="en-US" altLang="zh-CN" sz="1800" b="1" dirty="0">
              <a:solidFill>
                <a:srgbClr val="000000"/>
              </a:solidFill>
              <a:latin typeface="华文中宋" panose="02010600040101010101" pitchFamily="2" charset="-122"/>
              <a:ea typeface="华文中宋" panose="02010600040101010101" pitchFamily="2" charset="-122"/>
            </a:endParaRPr>
          </a:p>
          <a:p>
            <a:pPr marL="571500" lvl="2" indent="-171450">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文件的两种形式 </a:t>
            </a:r>
          </a:p>
          <a:p>
            <a:pPr marL="1200150" lvl="2" indent="-342900">
              <a:lnSpc>
                <a:spcPct val="150000"/>
              </a:lnSpc>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文件是具有标识符的相关字符流的集合（字符流文件）</a:t>
            </a:r>
            <a:endParaRPr lang="en-US" altLang="zh-CN" sz="1800" b="1" dirty="0">
              <a:solidFill>
                <a:srgbClr val="000000"/>
              </a:solidFill>
              <a:latin typeface="华文中宋" panose="02010600040101010101" pitchFamily="2" charset="-122"/>
              <a:ea typeface="华文中宋" panose="02010600040101010101" pitchFamily="2" charset="-122"/>
            </a:endParaRPr>
          </a:p>
          <a:p>
            <a:pPr marL="1200150" lvl="2" indent="-342900">
              <a:lnSpc>
                <a:spcPct val="150000"/>
              </a:lnSpc>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文件是具有标识符的相关记录的集合（记录式文件）</a:t>
            </a:r>
          </a:p>
          <a:p>
            <a:pPr>
              <a:lnSpc>
                <a:spcPct val="150000"/>
              </a:lnSpc>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字符流文件</a:t>
            </a:r>
            <a:r>
              <a:rPr lang="zh-CN" altLang="en-US" sz="1800" b="1" dirty="0">
                <a:solidFill>
                  <a:srgbClr val="000000"/>
                </a:solidFill>
                <a:latin typeface="华文中宋" panose="02010600040101010101" pitchFamily="2" charset="-122"/>
                <a:ea typeface="华文中宋" panose="02010600040101010101" pitchFamily="2" charset="-122"/>
              </a:rPr>
              <a:t>（无结构文件，例如</a:t>
            </a:r>
            <a:r>
              <a:rPr lang="en-US" altLang="zh-CN" sz="1800" b="1" dirty="0">
                <a:solidFill>
                  <a:srgbClr val="000000"/>
                </a:solidFill>
                <a:latin typeface="华文中宋" panose="02010600040101010101" pitchFamily="2" charset="-122"/>
                <a:ea typeface="华文中宋" panose="02010600040101010101" pitchFamily="2" charset="-122"/>
              </a:rPr>
              <a:t>Windows</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Linux</a:t>
            </a:r>
            <a:r>
              <a:rPr lang="zh-CN" altLang="en-US" sz="1800" b="1" dirty="0">
                <a:solidFill>
                  <a:srgbClr val="000000"/>
                </a:solidFill>
                <a:latin typeface="华文中宋" panose="02010600040101010101" pitchFamily="2" charset="-122"/>
                <a:ea typeface="华文中宋" panose="02010600040101010101" pitchFamily="2" charset="-122"/>
              </a:rPr>
              <a:t>）</a:t>
            </a:r>
            <a:endParaRPr lang="en-US" altLang="zh-CN" sz="1800" b="1" dirty="0">
              <a:solidFill>
                <a:srgbClr val="000000"/>
              </a:solidFill>
              <a:latin typeface="华文中宋" panose="02010600040101010101" pitchFamily="2" charset="-122"/>
              <a:ea typeface="华文中宋" panose="02010600040101010101" pitchFamily="2" charset="-122"/>
            </a:endParaRPr>
          </a:p>
          <a:p>
            <a:pPr marL="571500" lvl="2" indent="-171450">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由字符序列组成的文件，其文件内部不再划分记录，文件长度直接按字节来计算（如大量的源程序、 可执行文件、 库函数等都是无结构文件）</a:t>
            </a:r>
          </a:p>
          <a:p>
            <a:pPr>
              <a:lnSpc>
                <a:spcPct val="150000"/>
              </a:lnSpc>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记录式文件</a:t>
            </a:r>
            <a:r>
              <a:rPr lang="zh-CN" altLang="en-US" sz="1800" b="1" dirty="0">
                <a:solidFill>
                  <a:srgbClr val="000000"/>
                </a:solidFill>
                <a:latin typeface="华文中宋" panose="02010600040101010101" pitchFamily="2" charset="-122"/>
                <a:ea typeface="华文中宋" panose="02010600040101010101" pitchFamily="2" charset="-122"/>
              </a:rPr>
              <a:t>（记录式文件有结构文件，例如数据库系统）</a:t>
            </a:r>
            <a:endParaRPr lang="en-US" altLang="zh-CN" sz="1800" b="1" dirty="0">
              <a:solidFill>
                <a:srgbClr val="000000"/>
              </a:solidFill>
              <a:latin typeface="华文中宋" panose="02010600040101010101" pitchFamily="2" charset="-122"/>
              <a:ea typeface="华文中宋" panose="02010600040101010101" pitchFamily="2" charset="-122"/>
            </a:endParaRPr>
          </a:p>
          <a:p>
            <a:pPr marL="571500" lvl="2" indent="-171450">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把文件内的信息划分为多个记录，以记录为单位来组织信息，即在逻辑上可被看成是一组连续顺序记录的集合</a:t>
            </a:r>
          </a:p>
          <a:p>
            <a:pPr>
              <a:lnSpc>
                <a:spcPct val="150000"/>
              </a:lnSpc>
              <a:buFont typeface="Wingdings" panose="05000000000000000000" pitchFamily="2" charset="2"/>
              <a:buChar char="Ø"/>
            </a:pPr>
            <a:endParaRPr lang="en-US" altLang="zh-CN" sz="1800" b="1" dirty="0">
              <a:solidFill>
                <a:srgbClr val="000000"/>
              </a:solidFill>
              <a:latin typeface="华文中宋" panose="02010600040101010101" pitchFamily="2" charset="-122"/>
              <a:ea typeface="华文中宋" panose="02010600040101010101" pitchFamily="2" charset="-122"/>
            </a:endParaRPr>
          </a:p>
        </p:txBody>
      </p:sp>
      <p:sp>
        <p:nvSpPr>
          <p:cNvPr id="4" name="灯片编号占位符 3">
            <a:extLst>
              <a:ext uri="{FF2B5EF4-FFF2-40B4-BE49-F238E27FC236}">
                <a16:creationId xmlns:a16="http://schemas.microsoft.com/office/drawing/2014/main" id="{F512EE87-2CFD-4EF7-9CBA-AB78757EDB9D}"/>
              </a:ext>
            </a:extLst>
          </p:cNvPr>
          <p:cNvSpPr>
            <a:spLocks noGrp="1"/>
          </p:cNvSpPr>
          <p:nvPr>
            <p:ph type="sldNum" sz="quarter" idx="12"/>
          </p:nvPr>
        </p:nvSpPr>
        <p:spPr/>
        <p:txBody>
          <a:bodyPr/>
          <a:lstStyle/>
          <a:p>
            <a:fld id="{B10D5614-B734-4280-8F57-1D4947433C97}" type="slidenum">
              <a:rPr lang="en-US" smtClean="0"/>
              <a:pPr/>
              <a:t>5</a:t>
            </a:fld>
            <a:endParaRPr lang="en-US" dirty="0"/>
          </a:p>
        </p:txBody>
      </p:sp>
    </p:spTree>
    <p:extLst>
      <p:ext uri="{BB962C8B-B14F-4D97-AF65-F5344CB8AC3E}">
        <p14:creationId xmlns:p14="http://schemas.microsoft.com/office/powerpoint/2010/main" val="206666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48</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文件目录分类</a:t>
            </a:r>
            <a:r>
              <a:rPr lang="en-US" altLang="zh-CN" sz="2000" b="1" dirty="0">
                <a:solidFill>
                  <a:srgbClr val="FF0000"/>
                </a:solidFill>
                <a:latin typeface="华文中宋" panose="02010600040101010101" pitchFamily="2" charset="-122"/>
                <a:ea typeface="华文中宋" panose="02010600040101010101" pitchFamily="2" charset="-122"/>
              </a:rPr>
              <a:t>——UNIX</a:t>
            </a:r>
            <a:r>
              <a:rPr lang="zh-CN" altLang="en-US" sz="2000" b="1" dirty="0">
                <a:solidFill>
                  <a:srgbClr val="FF0000"/>
                </a:solidFill>
                <a:latin typeface="华文中宋" panose="02010600040101010101" pitchFamily="2" charset="-122"/>
                <a:ea typeface="华文中宋" panose="02010600040101010101" pitchFamily="2" charset="-122"/>
              </a:rPr>
              <a:t>的树形多级目录结构</a:t>
            </a:r>
          </a:p>
          <a:p>
            <a:pPr marL="0" lvl="1"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077686180"/>
              </p:ext>
            </p:extLst>
          </p:nvPr>
        </p:nvGraphicFramePr>
        <p:xfrm>
          <a:off x="381000" y="1930198"/>
          <a:ext cx="8382000" cy="4133850"/>
        </p:xfrm>
        <a:graphic>
          <a:graphicData uri="http://schemas.openxmlformats.org/presentationml/2006/ole">
            <mc:AlternateContent xmlns:mc="http://schemas.openxmlformats.org/markup-compatibility/2006">
              <mc:Choice xmlns:v="urn:schemas-microsoft-com:vml" Requires="v">
                <p:oleObj spid="_x0000_s3107" r:id="rId3" imgW="3877386" imgH="1914314" progId="">
                  <p:embed/>
                </p:oleObj>
              </mc:Choice>
              <mc:Fallback>
                <p:oleObj r:id="rId3" imgW="3877386" imgH="1914314" progId="">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30198"/>
                        <a:ext cx="8382000" cy="413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4">
            <a:extLst>
              <a:ext uri="{FF2B5EF4-FFF2-40B4-BE49-F238E27FC236}">
                <a16:creationId xmlns:a16="http://schemas.microsoft.com/office/drawing/2014/main" id="{758AE99C-9A1E-4354-9CC7-1E3765136FBF}"/>
              </a:ext>
            </a:extLst>
          </p:cNvPr>
          <p:cNvSpPr>
            <a:spLocks noGrp="1"/>
          </p:cNvSpPr>
          <p:nvPr>
            <p:ph type="sldNum" sz="quarter" idx="12"/>
          </p:nvPr>
        </p:nvSpPr>
        <p:spPr/>
        <p:txBody>
          <a:bodyPr/>
          <a:lstStyle/>
          <a:p>
            <a:fld id="{B10D5614-B734-4280-8F57-1D4947433C97}" type="slidenum">
              <a:rPr lang="en-US" smtClean="0"/>
              <a:pPr/>
              <a:t>50</a:t>
            </a:fld>
            <a:endParaRPr lang="en-US" dirty="0"/>
          </a:p>
        </p:txBody>
      </p:sp>
    </p:spTree>
    <p:extLst>
      <p:ext uri="{BB962C8B-B14F-4D97-AF65-F5344CB8AC3E}">
        <p14:creationId xmlns:p14="http://schemas.microsoft.com/office/powerpoint/2010/main" val="289193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49</a:t>
            </a:r>
            <a:endParaRPr lang="en-US" sz="1100" b="1" dirty="0">
              <a:solidFill>
                <a:prstClr val="white"/>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4" name="矩形 3"/>
          <p:cNvSpPr/>
          <p:nvPr/>
        </p:nvSpPr>
        <p:spPr>
          <a:xfrm>
            <a:off x="604414" y="1705163"/>
            <a:ext cx="8032801" cy="1754326"/>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特点 </a:t>
            </a: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层次清楚 </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解决了用户文件重名问题 </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搜索速度快 </a:t>
            </a:r>
          </a:p>
        </p:txBody>
      </p:sp>
      <p:sp>
        <p:nvSpPr>
          <p:cNvPr id="9" name="Content Placeholder 2">
            <a:extLst>
              <a:ext uri="{FF2B5EF4-FFF2-40B4-BE49-F238E27FC236}">
                <a16:creationId xmlns:a16="http://schemas.microsoft.com/office/drawing/2014/main" id="{6D49A6EA-F2F4-4893-9C25-A9D28F50017C}"/>
              </a:ext>
            </a:extLst>
          </p:cNvPr>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文件目录分类</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多级目录（树形目录）</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5" name="灯片编号占位符 4">
            <a:extLst>
              <a:ext uri="{FF2B5EF4-FFF2-40B4-BE49-F238E27FC236}">
                <a16:creationId xmlns:a16="http://schemas.microsoft.com/office/drawing/2014/main" id="{01A79858-9D1E-4A84-B492-CDCFA76F6E5D}"/>
              </a:ext>
            </a:extLst>
          </p:cNvPr>
          <p:cNvSpPr>
            <a:spLocks noGrp="1"/>
          </p:cNvSpPr>
          <p:nvPr>
            <p:ph type="sldNum" sz="quarter" idx="12"/>
          </p:nvPr>
        </p:nvSpPr>
        <p:spPr/>
        <p:txBody>
          <a:bodyPr/>
          <a:lstStyle/>
          <a:p>
            <a:fld id="{B10D5614-B734-4280-8F57-1D4947433C97}" type="slidenum">
              <a:rPr lang="en-US" smtClean="0"/>
              <a:pPr/>
              <a:t>51</a:t>
            </a:fld>
            <a:endParaRPr lang="en-US" dirty="0"/>
          </a:p>
        </p:txBody>
      </p:sp>
    </p:spTree>
    <p:extLst>
      <p:ext uri="{BB962C8B-B14F-4D97-AF65-F5344CB8AC3E}">
        <p14:creationId xmlns:p14="http://schemas.microsoft.com/office/powerpoint/2010/main" val="394938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50</a:t>
            </a:r>
            <a:endParaRPr lang="en-US" sz="1100" b="1" dirty="0">
              <a:solidFill>
                <a:prstClr val="white"/>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4" name="矩形 3"/>
          <p:cNvSpPr/>
          <p:nvPr/>
        </p:nvSpPr>
        <p:spPr>
          <a:xfrm>
            <a:off x="604413" y="1700808"/>
            <a:ext cx="8032801" cy="458780"/>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绝对路径、相对路径</a:t>
            </a:r>
          </a:p>
        </p:txBody>
      </p:sp>
      <p:graphicFrame>
        <p:nvGraphicFramePr>
          <p:cNvPr id="3" name="对象 2"/>
          <p:cNvGraphicFramePr>
            <a:graphicFrameLocks noChangeAspect="1"/>
          </p:cNvGraphicFramePr>
          <p:nvPr>
            <p:extLst>
              <p:ext uri="{D42A27DB-BD31-4B8C-83A1-F6EECF244321}">
                <p14:modId xmlns:p14="http://schemas.microsoft.com/office/powerpoint/2010/main" val="2992067258"/>
              </p:ext>
            </p:extLst>
          </p:nvPr>
        </p:nvGraphicFramePr>
        <p:xfrm>
          <a:off x="1600538" y="2159588"/>
          <a:ext cx="6858000" cy="4150370"/>
        </p:xfrm>
        <a:graphic>
          <a:graphicData uri="http://schemas.openxmlformats.org/presentationml/2006/ole">
            <mc:AlternateContent xmlns:mc="http://schemas.openxmlformats.org/markup-compatibility/2006">
              <mc:Choice xmlns:v="urn:schemas-microsoft-com:vml" Requires="v">
                <p:oleObj spid="_x0000_s4131" name="VISIO" r:id="rId3" imgW="3362802" imgH="2389892" progId="">
                  <p:embed/>
                </p:oleObj>
              </mc:Choice>
              <mc:Fallback>
                <p:oleObj name="VISIO" r:id="rId3" imgW="3362802" imgH="2389892" progId="">
                  <p:embed/>
                  <p:pic>
                    <p:nvPicPr>
                      <p:cNvPr id="0" name="Picture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538" y="2159588"/>
                        <a:ext cx="6858000" cy="41503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矩形 4"/>
          <p:cNvSpPr/>
          <p:nvPr/>
        </p:nvSpPr>
        <p:spPr>
          <a:xfrm>
            <a:off x="549053" y="4869160"/>
            <a:ext cx="5191721" cy="1705275"/>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0000"/>
                </a:solidFill>
                <a:latin typeface="华文中宋" panose="02010600040101010101" pitchFamily="2" charset="-122"/>
                <a:ea typeface="华文中宋" panose="02010600040101010101" pitchFamily="2" charset="-122"/>
              </a:rPr>
              <a:t>f1.c</a:t>
            </a:r>
            <a:r>
              <a:rPr lang="zh-CN" altLang="en-US" b="1" dirty="0">
                <a:solidFill>
                  <a:srgbClr val="000000"/>
                </a:solidFill>
                <a:latin typeface="华文中宋" panose="02010600040101010101" pitchFamily="2" charset="-122"/>
                <a:ea typeface="华文中宋" panose="02010600040101010101" pitchFamily="2" charset="-122"/>
              </a:rPr>
              <a:t>的绝对路径名为：</a:t>
            </a:r>
            <a:r>
              <a:rPr lang="en-US" altLang="zh-CN" b="1" dirty="0">
                <a:solidFill>
                  <a:srgbClr val="000000"/>
                </a:solidFill>
                <a:latin typeface="华文中宋" panose="02010600040101010101" pitchFamily="2" charset="-122"/>
                <a:ea typeface="华文中宋" panose="02010600040101010101" pitchFamily="2" charset="-122"/>
              </a:rPr>
              <a:t>/root/</a:t>
            </a:r>
            <a:r>
              <a:rPr lang="en-US" altLang="zh-CN" b="1" dirty="0" err="1">
                <a:solidFill>
                  <a:srgbClr val="000000"/>
                </a:solidFill>
                <a:latin typeface="华文中宋" panose="02010600040101010101" pitchFamily="2" charset="-122"/>
                <a:ea typeface="华文中宋" panose="02010600040101010101" pitchFamily="2" charset="-122"/>
              </a:rPr>
              <a:t>usr</a:t>
            </a:r>
            <a:r>
              <a:rPr lang="en-US" altLang="zh-CN" b="1" dirty="0">
                <a:solidFill>
                  <a:srgbClr val="000000"/>
                </a:solidFill>
                <a:latin typeface="华文中宋" panose="02010600040101010101" pitchFamily="2" charset="-122"/>
                <a:ea typeface="华文中宋" panose="02010600040101010101" pitchFamily="2" charset="-122"/>
              </a:rPr>
              <a:t>/ml/</a:t>
            </a:r>
            <a:r>
              <a:rPr lang="en-US" altLang="zh-CN" b="1" dirty="0" err="1">
                <a:solidFill>
                  <a:srgbClr val="000000"/>
                </a:solidFill>
                <a:latin typeface="华文中宋" panose="02010600040101010101" pitchFamily="2" charset="-122"/>
                <a:ea typeface="华文中宋" panose="02010600040101010101" pitchFamily="2" charset="-122"/>
              </a:rPr>
              <a:t>prog</a:t>
            </a:r>
            <a:r>
              <a:rPr lang="en-US" altLang="zh-CN" b="1" dirty="0">
                <a:solidFill>
                  <a:srgbClr val="000000"/>
                </a:solidFill>
                <a:latin typeface="华文中宋" panose="02010600040101010101" pitchFamily="2" charset="-122"/>
                <a:ea typeface="华文中宋" panose="02010600040101010101" pitchFamily="2" charset="-122"/>
              </a:rPr>
              <a:t>/f1.c</a:t>
            </a:r>
          </a:p>
          <a:p>
            <a:pPr marL="285750"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当前目录为</a:t>
            </a:r>
            <a:r>
              <a:rPr lang="en-US" altLang="zh-CN" b="1" dirty="0" err="1">
                <a:solidFill>
                  <a:srgbClr val="000000"/>
                </a:solidFill>
                <a:latin typeface="华文中宋" panose="02010600040101010101" pitchFamily="2" charset="-122"/>
                <a:ea typeface="华文中宋" panose="02010600040101010101" pitchFamily="2" charset="-122"/>
              </a:rPr>
              <a:t>usr</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f1.c</a:t>
            </a:r>
            <a:r>
              <a:rPr lang="zh-CN" altLang="en-US" b="1" dirty="0">
                <a:solidFill>
                  <a:srgbClr val="000000"/>
                </a:solidFill>
                <a:latin typeface="华文中宋" panose="02010600040101010101" pitchFamily="2" charset="-122"/>
                <a:ea typeface="华文中宋" panose="02010600040101010101" pitchFamily="2" charset="-122"/>
              </a:rPr>
              <a:t>的相对路径名为：</a:t>
            </a:r>
            <a:r>
              <a:rPr lang="en-US" altLang="zh-CN" b="1" dirty="0">
                <a:solidFill>
                  <a:srgbClr val="000000"/>
                </a:solidFill>
                <a:latin typeface="华文中宋" panose="02010600040101010101" pitchFamily="2" charset="-122"/>
                <a:ea typeface="华文中宋" panose="02010600040101010101" pitchFamily="2" charset="-122"/>
              </a:rPr>
              <a:t>ml/</a:t>
            </a:r>
            <a:r>
              <a:rPr lang="en-US" altLang="zh-CN" b="1" dirty="0" err="1">
                <a:solidFill>
                  <a:srgbClr val="000000"/>
                </a:solidFill>
                <a:latin typeface="华文中宋" panose="02010600040101010101" pitchFamily="2" charset="-122"/>
                <a:ea typeface="华文中宋" panose="02010600040101010101" pitchFamily="2" charset="-122"/>
              </a:rPr>
              <a:t>prog</a:t>
            </a:r>
            <a:r>
              <a:rPr lang="en-US" altLang="zh-CN" b="1" dirty="0">
                <a:solidFill>
                  <a:srgbClr val="000000"/>
                </a:solidFill>
                <a:latin typeface="华文中宋" panose="02010600040101010101" pitchFamily="2" charset="-122"/>
                <a:ea typeface="华文中宋" panose="02010600040101010101" pitchFamily="2" charset="-122"/>
              </a:rPr>
              <a:t>/f1.c</a:t>
            </a: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2" name="Content Placeholder 2">
            <a:extLst>
              <a:ext uri="{FF2B5EF4-FFF2-40B4-BE49-F238E27FC236}">
                <a16:creationId xmlns:a16="http://schemas.microsoft.com/office/drawing/2014/main" id="{923DC395-164F-4BD7-B64D-24519ACD55E8}"/>
              </a:ext>
            </a:extLst>
          </p:cNvPr>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文件目录分类</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多级目录（树形目录）</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8" name="灯片编号占位符 7">
            <a:extLst>
              <a:ext uri="{FF2B5EF4-FFF2-40B4-BE49-F238E27FC236}">
                <a16:creationId xmlns:a16="http://schemas.microsoft.com/office/drawing/2014/main" id="{CA6C11DE-E762-4E5A-A277-AD60EDBE553A}"/>
              </a:ext>
            </a:extLst>
          </p:cNvPr>
          <p:cNvSpPr>
            <a:spLocks noGrp="1"/>
          </p:cNvSpPr>
          <p:nvPr>
            <p:ph type="sldNum" sz="quarter" idx="12"/>
          </p:nvPr>
        </p:nvSpPr>
        <p:spPr/>
        <p:txBody>
          <a:bodyPr/>
          <a:lstStyle/>
          <a:p>
            <a:fld id="{B10D5614-B734-4280-8F57-1D4947433C97}" type="slidenum">
              <a:rPr lang="en-US" smtClean="0"/>
              <a:pPr/>
              <a:t>52</a:t>
            </a:fld>
            <a:endParaRPr lang="en-US" dirty="0"/>
          </a:p>
        </p:txBody>
      </p:sp>
    </p:spTree>
    <p:extLst>
      <p:ext uri="{BB962C8B-B14F-4D97-AF65-F5344CB8AC3E}">
        <p14:creationId xmlns:p14="http://schemas.microsoft.com/office/powerpoint/2010/main" val="28234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50</a:t>
            </a:r>
            <a:endParaRPr lang="en-US" sz="1100" b="1" dirty="0">
              <a:solidFill>
                <a:prstClr val="white"/>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4" name="矩形 3"/>
          <p:cNvSpPr/>
          <p:nvPr/>
        </p:nvSpPr>
        <p:spPr>
          <a:xfrm>
            <a:off x="604413" y="1700808"/>
            <a:ext cx="8032801" cy="336726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目录操作</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创建目录</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删除目录（不删除非空目录、可删除非空目录）</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改变目录</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移动目录</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FF0000"/>
                </a:solidFill>
                <a:latin typeface="华文中宋" panose="02010600040101010101" pitchFamily="2" charset="-122"/>
                <a:ea typeface="华文中宋" panose="02010600040101010101" pitchFamily="2" charset="-122"/>
              </a:rPr>
              <a:t>链接（</a:t>
            </a:r>
            <a:r>
              <a:rPr lang="en-US" altLang="zh-CN" b="1" dirty="0">
                <a:solidFill>
                  <a:srgbClr val="FF0000"/>
                </a:solidFill>
                <a:latin typeface="华文中宋" panose="02010600040101010101" pitchFamily="2" charset="-122"/>
                <a:ea typeface="华文中宋" panose="02010600040101010101" pitchFamily="2" charset="-122"/>
              </a:rPr>
              <a:t>Link</a:t>
            </a:r>
            <a:r>
              <a:rPr lang="zh-CN" altLang="en-US" b="1" dirty="0">
                <a:solidFill>
                  <a:srgbClr val="FF0000"/>
                </a:solidFill>
                <a:latin typeface="华文中宋" panose="02010600040101010101" pitchFamily="2" charset="-122"/>
                <a:ea typeface="华文中宋" panose="02010600040101010101" pitchFamily="2" charset="-122"/>
              </a:rPr>
              <a:t>）操作</a:t>
            </a:r>
            <a:r>
              <a:rPr lang="zh-CN" altLang="en-US" b="1" dirty="0">
                <a:solidFill>
                  <a:srgbClr val="000000"/>
                </a:solidFill>
                <a:latin typeface="华文中宋" panose="02010600040101010101" pitchFamily="2" charset="-122"/>
                <a:ea typeface="华文中宋" panose="02010600040101010101" pitchFamily="2" charset="-122"/>
              </a:rPr>
              <a:t>：树形只有一个父目录，通过链接实现共享</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FF0000"/>
                </a:solidFill>
                <a:latin typeface="华文中宋" panose="02010600040101010101" pitchFamily="2" charset="-122"/>
                <a:ea typeface="华文中宋" panose="02010600040101010101" pitchFamily="2" charset="-122"/>
              </a:rPr>
              <a:t>查找</a:t>
            </a:r>
            <a:endParaRPr lang="en-US" altLang="zh-CN" b="1" dirty="0">
              <a:solidFill>
                <a:srgbClr val="FF0000"/>
              </a:solidFill>
              <a:latin typeface="华文中宋" panose="02010600040101010101" pitchFamily="2" charset="-122"/>
              <a:ea typeface="华文中宋" panose="02010600040101010101" pitchFamily="2" charset="-122"/>
            </a:endParaRPr>
          </a:p>
          <a:p>
            <a:pPr lvl="1">
              <a:lnSpc>
                <a:spcPct val="150000"/>
              </a:lnSpc>
            </a:pPr>
            <a:r>
              <a:rPr lang="en-US" altLang="zh-CN" b="1" dirty="0">
                <a:solidFill>
                  <a:srgbClr val="000000"/>
                </a:solidFill>
                <a:latin typeface="华文中宋" panose="02010600040101010101" pitchFamily="2" charset="-122"/>
                <a:ea typeface="华文中宋" panose="02010600040101010101" pitchFamily="2" charset="-122"/>
              </a:rPr>
              <a:t>Linux</a:t>
            </a:r>
            <a:r>
              <a:rPr lang="zh-CN" altLang="en-US" b="1" dirty="0">
                <a:solidFill>
                  <a:srgbClr val="000000"/>
                </a:solidFill>
                <a:latin typeface="华文中宋" panose="02010600040101010101" pitchFamily="2" charset="-122"/>
                <a:ea typeface="华文中宋" panose="02010600040101010101" pitchFamily="2" charset="-122"/>
              </a:rPr>
              <a:t>对应的命令？</a:t>
            </a:r>
          </a:p>
        </p:txBody>
      </p:sp>
      <p:sp>
        <p:nvSpPr>
          <p:cNvPr id="12" name="Content Placeholder 2">
            <a:extLst>
              <a:ext uri="{FF2B5EF4-FFF2-40B4-BE49-F238E27FC236}">
                <a16:creationId xmlns:a16="http://schemas.microsoft.com/office/drawing/2014/main" id="{13193179-A4EC-47A4-BDD5-9C2CFE0D7BAE}"/>
              </a:ext>
            </a:extLst>
          </p:cNvPr>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文件目录分类</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多级目录（树形目录）</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3E6866F9-BC09-44B5-8D41-43FE2CA9216A}"/>
              </a:ext>
            </a:extLst>
          </p:cNvPr>
          <p:cNvSpPr>
            <a:spLocks noGrp="1"/>
          </p:cNvSpPr>
          <p:nvPr>
            <p:ph type="sldNum" sz="quarter" idx="12"/>
          </p:nvPr>
        </p:nvSpPr>
        <p:spPr/>
        <p:txBody>
          <a:bodyPr/>
          <a:lstStyle/>
          <a:p>
            <a:fld id="{B10D5614-B734-4280-8F57-1D4947433C97}" type="slidenum">
              <a:rPr lang="en-US" smtClean="0"/>
              <a:pPr/>
              <a:t>53</a:t>
            </a:fld>
            <a:endParaRPr lang="en-US" dirty="0"/>
          </a:p>
        </p:txBody>
      </p:sp>
    </p:spTree>
    <p:extLst>
      <p:ext uri="{BB962C8B-B14F-4D97-AF65-F5344CB8AC3E}">
        <p14:creationId xmlns:p14="http://schemas.microsoft.com/office/powerpoint/2010/main" val="389046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50</a:t>
            </a:r>
            <a:endParaRPr lang="en-US" sz="1100" b="1" dirty="0">
              <a:solidFill>
                <a:prstClr val="white"/>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4" name="矩形 3"/>
          <p:cNvSpPr/>
          <p:nvPr/>
        </p:nvSpPr>
        <p:spPr>
          <a:xfrm>
            <a:off x="604413" y="1700808"/>
            <a:ext cx="8032801" cy="87427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目录查询技术</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线性检索法（顺序检索法）</a:t>
            </a:r>
          </a:p>
        </p:txBody>
      </p:sp>
      <p:sp>
        <p:nvSpPr>
          <p:cNvPr id="12" name="Content Placeholder 2">
            <a:extLst>
              <a:ext uri="{FF2B5EF4-FFF2-40B4-BE49-F238E27FC236}">
                <a16:creationId xmlns:a16="http://schemas.microsoft.com/office/drawing/2014/main" id="{13193179-A4EC-47A4-BDD5-9C2CFE0D7BAE}"/>
              </a:ext>
            </a:extLst>
          </p:cNvPr>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文件目录分类</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多级目录（树形目录）</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pic>
        <p:nvPicPr>
          <p:cNvPr id="9" name="Picture 4" descr="未标题-1 拷贝">
            <a:extLst>
              <a:ext uri="{FF2B5EF4-FFF2-40B4-BE49-F238E27FC236}">
                <a16:creationId xmlns:a16="http://schemas.microsoft.com/office/drawing/2014/main" id="{5984E3A7-82FA-4D99-84BB-C5F3DCCBD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828" y="2691039"/>
            <a:ext cx="7668344" cy="3976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注: 线形 10">
            <a:extLst>
              <a:ext uri="{FF2B5EF4-FFF2-40B4-BE49-F238E27FC236}">
                <a16:creationId xmlns:a16="http://schemas.microsoft.com/office/drawing/2014/main" id="{203C9691-732E-431D-9CD1-C30631EB2019}"/>
              </a:ext>
            </a:extLst>
          </p:cNvPr>
          <p:cNvSpPr/>
          <p:nvPr/>
        </p:nvSpPr>
        <p:spPr>
          <a:xfrm>
            <a:off x="3923928" y="6283679"/>
            <a:ext cx="2029561" cy="377696"/>
          </a:xfrm>
          <a:prstGeom prst="borderCallout1">
            <a:avLst>
              <a:gd name="adj1" fmla="val 57638"/>
              <a:gd name="adj2" fmla="val -352"/>
              <a:gd name="adj3" fmla="val -13257"/>
              <a:gd name="adj4" fmla="val -76175"/>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rPr>
              <a:t>查找</a:t>
            </a:r>
            <a:r>
              <a:rPr kumimoji="0" lang="en-US" altLang="zh-CN" sz="12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rPr>
              <a:t>/</a:t>
            </a:r>
            <a:r>
              <a:rPr kumimoji="0" lang="en-US" altLang="zh-CN" sz="1200" b="1" i="0" u="none" strike="noStrike" kern="1200" cap="none" spc="0" normalizeH="0" baseline="0" noProof="0" dirty="0" err="1">
                <a:ln>
                  <a:noFill/>
                </a:ln>
                <a:solidFill>
                  <a:srgbClr val="000000"/>
                </a:solidFill>
                <a:effectLst/>
                <a:uLnTx/>
                <a:uFillTx/>
                <a:latin typeface="华文中宋" panose="02010600040101010101" pitchFamily="2" charset="-122"/>
                <a:ea typeface="华文中宋" panose="02010600040101010101" pitchFamily="2" charset="-122"/>
              </a:rPr>
              <a:t>usr</a:t>
            </a:r>
            <a:r>
              <a:rPr kumimoji="0" lang="en-US" altLang="zh-CN" sz="12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rPr>
              <a:t>/</a:t>
            </a:r>
            <a:r>
              <a:rPr kumimoji="0" lang="en-US" altLang="zh-CN" sz="1200" b="1" i="0" u="none" strike="noStrike" kern="1200" cap="none" spc="0" normalizeH="0" baseline="0" noProof="0" dirty="0" err="1">
                <a:ln>
                  <a:noFill/>
                </a:ln>
                <a:solidFill>
                  <a:srgbClr val="000000"/>
                </a:solidFill>
                <a:effectLst/>
                <a:uLnTx/>
                <a:uFillTx/>
                <a:latin typeface="华文中宋" panose="02010600040101010101" pitchFamily="2" charset="-122"/>
                <a:ea typeface="华文中宋" panose="02010600040101010101" pitchFamily="2" charset="-122"/>
              </a:rPr>
              <a:t>ast</a:t>
            </a:r>
            <a:r>
              <a:rPr kumimoji="0" lang="en-US" altLang="zh-CN" sz="12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rPr>
              <a:t>/</a:t>
            </a:r>
            <a:r>
              <a:rPr kumimoji="0" lang="en-US" altLang="zh-CN" sz="1200" b="1" i="0" u="none" strike="noStrike" kern="1200" cap="none" spc="0" normalizeH="0" baseline="0" noProof="0" dirty="0" err="1">
                <a:ln>
                  <a:noFill/>
                </a:ln>
                <a:solidFill>
                  <a:srgbClr val="000000"/>
                </a:solidFill>
                <a:effectLst/>
                <a:uLnTx/>
                <a:uFillTx/>
                <a:latin typeface="华文中宋" panose="02010600040101010101" pitchFamily="2" charset="-122"/>
                <a:ea typeface="华文中宋" panose="02010600040101010101" pitchFamily="2" charset="-122"/>
              </a:rPr>
              <a:t>mbox</a:t>
            </a:r>
            <a:r>
              <a:rPr kumimoji="0" lang="zh-CN" altLang="en-US" sz="12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rPr>
              <a:t>文件</a:t>
            </a:r>
          </a:p>
        </p:txBody>
      </p:sp>
      <p:sp>
        <p:nvSpPr>
          <p:cNvPr id="3" name="灯片编号占位符 2">
            <a:extLst>
              <a:ext uri="{FF2B5EF4-FFF2-40B4-BE49-F238E27FC236}">
                <a16:creationId xmlns:a16="http://schemas.microsoft.com/office/drawing/2014/main" id="{A022E69E-6008-4FB7-B425-23D9067839E0}"/>
              </a:ext>
            </a:extLst>
          </p:cNvPr>
          <p:cNvSpPr>
            <a:spLocks noGrp="1"/>
          </p:cNvSpPr>
          <p:nvPr>
            <p:ph type="sldNum" sz="quarter" idx="12"/>
          </p:nvPr>
        </p:nvSpPr>
        <p:spPr/>
        <p:txBody>
          <a:bodyPr/>
          <a:lstStyle/>
          <a:p>
            <a:fld id="{B10D5614-B734-4280-8F57-1D4947433C97}" type="slidenum">
              <a:rPr lang="en-US" smtClean="0"/>
              <a:pPr/>
              <a:t>54</a:t>
            </a:fld>
            <a:endParaRPr lang="en-US" dirty="0"/>
          </a:p>
        </p:txBody>
      </p:sp>
    </p:spTree>
    <p:extLst>
      <p:ext uri="{BB962C8B-B14F-4D97-AF65-F5344CB8AC3E}">
        <p14:creationId xmlns:p14="http://schemas.microsoft.com/office/powerpoint/2010/main" val="427475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50</a:t>
            </a:r>
            <a:endParaRPr lang="en-US" sz="1100" b="1" dirty="0">
              <a:solidFill>
                <a:prstClr val="white"/>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4" name="矩形 3"/>
          <p:cNvSpPr/>
          <p:nvPr/>
        </p:nvSpPr>
        <p:spPr>
          <a:xfrm>
            <a:off x="604413" y="1700808"/>
            <a:ext cx="8032801" cy="87427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目录查询技术</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en-US" altLang="zh-CN" b="1" dirty="0">
                <a:solidFill>
                  <a:srgbClr val="000000"/>
                </a:solidFill>
                <a:latin typeface="华文中宋" panose="02010600040101010101" pitchFamily="2" charset="-122"/>
                <a:ea typeface="华文中宋" panose="02010600040101010101" pitchFamily="2" charset="-122"/>
              </a:rPr>
              <a:t>Hash</a:t>
            </a:r>
            <a:r>
              <a:rPr lang="zh-CN" altLang="en-US" b="1" dirty="0">
                <a:solidFill>
                  <a:srgbClr val="000000"/>
                </a:solidFill>
                <a:latin typeface="华文中宋" panose="02010600040101010101" pitchFamily="2" charset="-122"/>
                <a:ea typeface="华文中宋" panose="02010600040101010101" pitchFamily="2" charset="-122"/>
              </a:rPr>
              <a:t>方法</a:t>
            </a:r>
          </a:p>
        </p:txBody>
      </p:sp>
      <p:sp>
        <p:nvSpPr>
          <p:cNvPr id="12" name="Content Placeholder 2">
            <a:extLst>
              <a:ext uri="{FF2B5EF4-FFF2-40B4-BE49-F238E27FC236}">
                <a16:creationId xmlns:a16="http://schemas.microsoft.com/office/drawing/2014/main" id="{13193179-A4EC-47A4-BDD5-9C2CFE0D7BAE}"/>
              </a:ext>
            </a:extLst>
          </p:cNvPr>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文件目录分类</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多级目录（树形目录）</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3" name="矩形 2">
            <a:extLst>
              <a:ext uri="{FF2B5EF4-FFF2-40B4-BE49-F238E27FC236}">
                <a16:creationId xmlns:a16="http://schemas.microsoft.com/office/drawing/2014/main" id="{9B30E7A1-8BC7-451C-A4A3-E1B882158E69}"/>
              </a:ext>
            </a:extLst>
          </p:cNvPr>
          <p:cNvSpPr/>
          <p:nvPr/>
        </p:nvSpPr>
        <p:spPr>
          <a:xfrm>
            <a:off x="600460" y="2576191"/>
            <a:ext cx="7935171" cy="3782767"/>
          </a:xfrm>
          <a:prstGeom prst="rect">
            <a:avLst/>
          </a:prstGeom>
        </p:spPr>
        <p:txBody>
          <a:bodyPr wrap="square">
            <a:spAutoFit/>
          </a:bodyPr>
          <a:lstStyle/>
          <a:p>
            <a:pPr algn="just">
              <a:lnSpc>
                <a:spcPct val="150000"/>
              </a:lnSpc>
            </a:pPr>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000000"/>
                </a:solidFill>
                <a:latin typeface="华文中宋" panose="02010600040101010101" pitchFamily="2" charset="-122"/>
                <a:ea typeface="华文中宋" panose="02010600040101010101" pitchFamily="2" charset="-122"/>
              </a:rPr>
              <a:t>建立一张</a:t>
            </a:r>
            <a:r>
              <a:rPr lang="en-US" altLang="zh-CN" b="1" dirty="0">
                <a:solidFill>
                  <a:srgbClr val="000000"/>
                </a:solidFill>
                <a:latin typeface="华文中宋" panose="02010600040101010101" pitchFamily="2" charset="-122"/>
                <a:ea typeface="华文中宋" panose="02010600040101010101" pitchFamily="2" charset="-122"/>
              </a:rPr>
              <a:t>Hash</a:t>
            </a:r>
            <a:r>
              <a:rPr lang="zh-CN" altLang="en-US" b="1" dirty="0">
                <a:solidFill>
                  <a:srgbClr val="000000"/>
                </a:solidFill>
                <a:latin typeface="华文中宋" panose="02010600040101010101" pitchFamily="2" charset="-122"/>
                <a:ea typeface="华文中宋" panose="02010600040101010101" pitchFamily="2" charset="-122"/>
              </a:rPr>
              <a:t>索引文件目录，将要查询的文件名变换为文件目录的索引值。</a:t>
            </a:r>
            <a:r>
              <a:rPr lang="en-US" altLang="zh-CN" b="1" dirty="0">
                <a:solidFill>
                  <a:srgbClr val="000000"/>
                </a:solidFill>
                <a:latin typeface="华文中宋" panose="02010600040101010101" pitchFamily="2" charset="-122"/>
                <a:ea typeface="华文中宋" panose="02010600040101010101" pitchFamily="2" charset="-122"/>
              </a:rPr>
              <a:t> </a:t>
            </a:r>
          </a:p>
          <a:p>
            <a:pPr algn="just">
              <a:lnSpc>
                <a:spcPct val="150000"/>
              </a:lnSpc>
            </a:pPr>
            <a:r>
              <a:rPr lang="zh-CN" altLang="zh-CN" b="1" dirty="0">
                <a:solidFill>
                  <a:srgbClr val="000000"/>
                </a:solidFill>
                <a:latin typeface="华文中宋" panose="02010600040101010101" pitchFamily="2" charset="-122"/>
                <a:ea typeface="华文中宋" panose="02010600040101010101" pitchFamily="2" charset="-122"/>
              </a:rPr>
              <a:t>处理</a:t>
            </a:r>
            <a:r>
              <a:rPr lang="en-US" altLang="zh-CN" b="1" dirty="0">
                <a:solidFill>
                  <a:srgbClr val="000000"/>
                </a:solidFill>
                <a:latin typeface="华文中宋" panose="02010600040101010101" pitchFamily="2" charset="-122"/>
                <a:ea typeface="华文中宋" panose="02010600040101010101" pitchFamily="2" charset="-122"/>
              </a:rPr>
              <a:t>Hash</a:t>
            </a:r>
            <a:r>
              <a:rPr lang="zh-CN" altLang="zh-CN" b="1" dirty="0">
                <a:solidFill>
                  <a:srgbClr val="000000"/>
                </a:solidFill>
                <a:latin typeface="华文中宋" panose="02010600040101010101" pitchFamily="2" charset="-122"/>
                <a:ea typeface="华文中宋" panose="02010600040101010101" pitchFamily="2" charset="-122"/>
              </a:rPr>
              <a:t>“冲突”的规则</a:t>
            </a:r>
            <a:r>
              <a:rPr lang="zh-CN" altLang="en-US" b="1" dirty="0">
                <a:solidFill>
                  <a:srgbClr val="000000"/>
                </a:solidFill>
                <a:latin typeface="华文中宋" panose="02010600040101010101" pitchFamily="2" charset="-122"/>
                <a:ea typeface="华文中宋" panose="02010600040101010101" pitchFamily="2" charset="-122"/>
              </a:rPr>
              <a:t>如下</a:t>
            </a:r>
            <a:r>
              <a:rPr lang="zh-CN" altLang="zh-CN" b="1" dirty="0">
                <a:solidFill>
                  <a:srgbClr val="000000"/>
                </a:solidFill>
                <a:latin typeface="华文中宋" panose="02010600040101010101" pitchFamily="2" charset="-122"/>
                <a:ea typeface="华文中宋" panose="02010600040101010101" pitchFamily="2" charset="-122"/>
              </a:rPr>
              <a:t>：</a:t>
            </a:r>
            <a:endParaRPr lang="en-US" altLang="zh-CN" b="1" dirty="0">
              <a:solidFill>
                <a:srgbClr val="000000"/>
              </a:solidFill>
              <a:latin typeface="华文中宋" panose="02010600040101010101" pitchFamily="2" charset="-122"/>
              <a:ea typeface="华文中宋" panose="02010600040101010101" pitchFamily="2" charset="-122"/>
            </a:endParaRPr>
          </a:p>
          <a:p>
            <a:pPr marL="342900" indent="-342900" algn="just">
              <a:lnSpc>
                <a:spcPct val="150000"/>
              </a:lnSpc>
              <a:buFont typeface="+mj-lt"/>
              <a:buAutoNum type="arabicPeriod"/>
            </a:pPr>
            <a:r>
              <a:rPr lang="zh-CN" altLang="zh-CN" b="1" dirty="0">
                <a:solidFill>
                  <a:srgbClr val="000000"/>
                </a:solidFill>
                <a:latin typeface="华文中宋" panose="02010600040101010101" pitchFamily="2" charset="-122"/>
                <a:ea typeface="华文中宋" panose="02010600040101010101" pitchFamily="2" charset="-122"/>
              </a:rPr>
              <a:t>在利用Hash法索引查找目录时，如果目录表中相应的目录项是空的，则表示系统中并无指定文件。</a:t>
            </a:r>
            <a:endParaRPr lang="en-US" altLang="zh-CN" b="1" dirty="0">
              <a:solidFill>
                <a:srgbClr val="000000"/>
              </a:solidFill>
              <a:latin typeface="华文中宋" panose="02010600040101010101" pitchFamily="2" charset="-122"/>
              <a:ea typeface="华文中宋" panose="02010600040101010101" pitchFamily="2" charset="-122"/>
            </a:endParaRPr>
          </a:p>
          <a:p>
            <a:pPr marL="342900" indent="-342900" algn="just">
              <a:lnSpc>
                <a:spcPct val="150000"/>
              </a:lnSpc>
              <a:buFont typeface="+mj-lt"/>
              <a:buAutoNum type="arabicPeriod"/>
            </a:pPr>
            <a:r>
              <a:rPr lang="zh-CN" altLang="zh-CN" b="1" dirty="0">
                <a:solidFill>
                  <a:srgbClr val="000000"/>
                </a:solidFill>
                <a:latin typeface="华文中宋" panose="02010600040101010101" pitchFamily="2" charset="-122"/>
                <a:ea typeface="华文中宋" panose="02010600040101010101" pitchFamily="2" charset="-122"/>
              </a:rPr>
              <a:t>如果目录项中的文件名与指定文件名相匹配， 则表示该目录项正是所要寻找的文件所对应的目录项，故而可从中找到该文件所在的物理地址。</a:t>
            </a:r>
            <a:endParaRPr lang="en-US" altLang="zh-CN" b="1" dirty="0">
              <a:solidFill>
                <a:srgbClr val="000000"/>
              </a:solidFill>
              <a:latin typeface="华文中宋" panose="02010600040101010101" pitchFamily="2" charset="-122"/>
              <a:ea typeface="华文中宋" panose="02010600040101010101" pitchFamily="2" charset="-122"/>
            </a:endParaRPr>
          </a:p>
          <a:p>
            <a:pPr marL="342900" indent="-342900" algn="just">
              <a:lnSpc>
                <a:spcPct val="150000"/>
              </a:lnSpc>
              <a:buFont typeface="+mj-lt"/>
              <a:buAutoNum type="arabicPeriod"/>
            </a:pPr>
            <a:r>
              <a:rPr lang="zh-CN" altLang="zh-CN" b="1" dirty="0">
                <a:solidFill>
                  <a:srgbClr val="000000"/>
                </a:solidFill>
                <a:latin typeface="华文中宋" panose="02010600040101010101" pitchFamily="2" charset="-122"/>
                <a:ea typeface="华文中宋" panose="02010600040101010101" pitchFamily="2" charset="-122"/>
              </a:rPr>
              <a:t>如果在目录表的相应目录项中的文件名与指定文件名并不匹配，则表示发生了“冲突”，此时须将其Hash值再加上一个常数(该常数应与目录的长度值互质)，形成新的索引值， 再返回到第一步重新开始查找。</a:t>
            </a: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5" name="灯片编号占位符 4">
            <a:extLst>
              <a:ext uri="{FF2B5EF4-FFF2-40B4-BE49-F238E27FC236}">
                <a16:creationId xmlns:a16="http://schemas.microsoft.com/office/drawing/2014/main" id="{FE55311A-FE60-416F-AC6A-5A32D2F3203E}"/>
              </a:ext>
            </a:extLst>
          </p:cNvPr>
          <p:cNvSpPr>
            <a:spLocks noGrp="1"/>
          </p:cNvSpPr>
          <p:nvPr>
            <p:ph type="sldNum" sz="quarter" idx="12"/>
          </p:nvPr>
        </p:nvSpPr>
        <p:spPr/>
        <p:txBody>
          <a:bodyPr/>
          <a:lstStyle/>
          <a:p>
            <a:fld id="{B10D5614-B734-4280-8F57-1D4947433C97}" type="slidenum">
              <a:rPr lang="en-US" smtClean="0"/>
              <a:pPr/>
              <a:t>55</a:t>
            </a:fld>
            <a:endParaRPr lang="en-US" dirty="0"/>
          </a:p>
        </p:txBody>
      </p:sp>
    </p:spTree>
    <p:extLst>
      <p:ext uri="{BB962C8B-B14F-4D97-AF65-F5344CB8AC3E}">
        <p14:creationId xmlns:p14="http://schemas.microsoft.com/office/powerpoint/2010/main" val="79513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100" b="1" i="0" u="none" strike="noStrike" kern="1200" cap="none" spc="0" normalizeH="0" baseline="0" noProof="0">
                <a:ln>
                  <a:noFill/>
                </a:ln>
                <a:solidFill>
                  <a:prstClr val="white"/>
                </a:solidFill>
                <a:effectLst/>
                <a:uLnTx/>
                <a:uFillTx/>
                <a:latin typeface="Calibri"/>
                <a:ea typeface="+mn-ea"/>
                <a:cs typeface="+mn-cs"/>
              </a:rPr>
              <a:t>02</a:t>
            </a:r>
            <a:endParaRPr kumimoji="0" lang="en-US" sz="1100" b="1" i="0" u="none" strike="noStrike" kern="1200" cap="none" spc="0" normalizeH="0" baseline="0" noProof="0">
              <a:ln>
                <a:noFill/>
              </a:ln>
              <a:solidFill>
                <a:prstClr val="white"/>
              </a:solidFill>
              <a:effectLst/>
              <a:uLnTx/>
              <a:uFillTx/>
              <a:latin typeface="Calibri"/>
              <a:ea typeface="+mn-ea"/>
              <a:cs typeface="+mn-cs"/>
            </a:endParaRPr>
          </a:p>
        </p:txBody>
      </p:sp>
      <p:sp>
        <p:nvSpPr>
          <p:cNvPr id="70" name="矩形 69">
            <a:extLst>
              <a:ext uri="{FF2B5EF4-FFF2-40B4-BE49-F238E27FC236}">
                <a16:creationId xmlns:a16="http://schemas.microsoft.com/office/drawing/2014/main" id="{CB01D8C6-C7E2-491F-A51E-4AEEC0A0EB59}"/>
              </a:ext>
            </a:extLst>
          </p:cNvPr>
          <p:cNvSpPr/>
          <p:nvPr/>
        </p:nvSpPr>
        <p:spPr>
          <a:xfrm>
            <a:off x="550883" y="1409258"/>
            <a:ext cx="8097664" cy="5029262"/>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文件检索</a:t>
            </a:r>
            <a:endPar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R="0" lvl="1" algn="l" defTabSz="914400" rtl="0" eaLnBrk="1" fontAlgn="auto" latinLnBrk="0" hangingPunct="1">
              <a:lnSpc>
                <a:spcPct val="150000"/>
              </a:lnSpc>
              <a:spcBef>
                <a:spcPts val="0"/>
              </a:spcBef>
              <a:spcAft>
                <a:spcPts val="0"/>
              </a:spcAft>
              <a:buClrTx/>
              <a:buSzTx/>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检索到某个目录时，需要将该目录的所有记录（所有</a:t>
            </a:r>
            <a:r>
              <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FCB</a:t>
            </a: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）调入内存</a:t>
            </a:r>
            <a:endPar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加速检索</a:t>
            </a:r>
            <a:endPar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R="0" lvl="1" algn="l" defTabSz="914400" rtl="0" eaLnBrk="1" fontAlgn="auto" latinLnBrk="0" hangingPunct="1">
              <a:lnSpc>
                <a:spcPct val="150000"/>
              </a:lnSpc>
              <a:spcBef>
                <a:spcPts val="0"/>
              </a:spcBef>
              <a:spcAft>
                <a:spcPts val="0"/>
              </a:spcAft>
              <a:buClrTx/>
              <a:buSzTx/>
              <a:tabLst/>
              <a:defRPr/>
            </a:pPr>
            <a:r>
              <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FCB</a:t>
            </a: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分解法：</a:t>
            </a:r>
            <a:r>
              <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①</a:t>
            </a: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加速； ②共享</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Unix</a:t>
            </a: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文件系统的目录管理：为了有效实现系统文件的共享，把所有文件（包括目录文件）的</a:t>
            </a:r>
            <a:r>
              <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FCB</a:t>
            </a: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分为两部分</a:t>
            </a:r>
            <a:r>
              <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a:t>
            </a:r>
          </a:p>
          <a:p>
            <a:pPr marL="800100" lvl="1" indent="-342900">
              <a:lnSpc>
                <a:spcPct val="150000"/>
              </a:lnSpc>
              <a:buFont typeface="+mj-ea"/>
              <a:buAutoNum type="circleNumDbPlain"/>
              <a:defRPr/>
            </a:pPr>
            <a:r>
              <a:rPr kumimoji="0" lang="zh-CN" altLang="en-US"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基本文件目录表（</a:t>
            </a:r>
            <a:r>
              <a:rPr kumimoji="0" lang="en-US" altLang="zh-CN"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BFD</a:t>
            </a:r>
            <a:r>
              <a:rPr kumimoji="0" lang="zh-CN" altLang="en-US"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a:t>
            </a:r>
            <a:r>
              <a:rPr kumimoji="0" lang="zh-CN" altLang="en-US"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，包括文件的结构信息、物理块号、存取控制和管理信息等，并由系统赋予唯一的文件内部标识符（</a:t>
            </a:r>
            <a:r>
              <a:rPr kumimoji="0" lang="en-US" altLang="zh-CN"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I</a:t>
            </a:r>
            <a:r>
              <a:rPr kumimoji="0" lang="zh-CN" altLang="en-US"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节点指针）来标识，</a:t>
            </a:r>
            <a:r>
              <a:rPr kumimoji="0" lang="en-US" altLang="zh-CN"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BFD</a:t>
            </a:r>
            <a:r>
              <a:rPr kumimoji="0" lang="zh-CN" altLang="en-US"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即索引节点（</a:t>
            </a:r>
            <a:r>
              <a:rPr kumimoji="0" lang="en-US" altLang="zh-CN"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I</a:t>
            </a:r>
            <a:r>
              <a:rPr kumimoji="0" lang="zh-CN" altLang="en-US"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节点）表</a:t>
            </a:r>
            <a:r>
              <a:rPr lang="zh-CN" altLang="en-US" b="1" dirty="0">
                <a:solidFill>
                  <a:srgbClr val="000000"/>
                </a:solidFill>
                <a:latin typeface="华文中宋" panose="02010600040101010101" pitchFamily="2" charset="-122"/>
                <a:ea typeface="华文中宋" panose="02010600040101010101" pitchFamily="2" charset="-122"/>
              </a:rPr>
              <a:t>，每一行对应一个</a:t>
            </a:r>
            <a:r>
              <a:rPr lang="en-US" altLang="zh-CN" b="1" dirty="0">
                <a:solidFill>
                  <a:srgbClr val="000000"/>
                </a:solidFill>
                <a:latin typeface="华文中宋" panose="02010600040101010101" pitchFamily="2" charset="-122"/>
                <a:ea typeface="华文中宋" panose="02010600040101010101" pitchFamily="2" charset="-122"/>
              </a:rPr>
              <a:t>I</a:t>
            </a:r>
            <a:r>
              <a:rPr lang="zh-CN" altLang="en-US" b="1" dirty="0">
                <a:solidFill>
                  <a:srgbClr val="000000"/>
                </a:solidFill>
                <a:latin typeface="华文中宋" panose="02010600040101010101" pitchFamily="2" charset="-122"/>
                <a:ea typeface="华文中宋" panose="02010600040101010101" pitchFamily="2" charset="-122"/>
              </a:rPr>
              <a:t>节点</a:t>
            </a:r>
            <a:endParaRPr lang="en-US" altLang="zh-CN" b="1" dirty="0">
              <a:solidFill>
                <a:srgbClr val="000000"/>
              </a:solidFill>
              <a:latin typeface="华文中宋" panose="02010600040101010101" pitchFamily="2" charset="-122"/>
              <a:ea typeface="华文中宋" panose="02010600040101010101" pitchFamily="2" charset="-122"/>
            </a:endParaRPr>
          </a:p>
          <a:p>
            <a:pPr marL="800100" lvl="1" indent="-342900">
              <a:lnSpc>
                <a:spcPct val="150000"/>
              </a:lnSpc>
              <a:buFont typeface="+mj-ea"/>
              <a:buAutoNum type="circleNumDbPlain"/>
              <a:defRPr/>
            </a:pPr>
            <a:r>
              <a:rPr kumimoji="0" lang="zh-CN" altLang="en-US" sz="18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符号文件目录（</a:t>
            </a:r>
            <a:r>
              <a:rPr kumimoji="0" lang="en-US" altLang="zh-CN" sz="18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SFD</a:t>
            </a:r>
            <a:r>
              <a:rPr kumimoji="0" lang="zh-CN" altLang="en-US" sz="18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a:t>
            </a: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，仅由文件名和文件内部标识符（</a:t>
            </a:r>
            <a:r>
              <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I</a:t>
            </a: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节点指针）组成。这样分解后，在文件检索时，不必将整个</a:t>
            </a:r>
            <a:r>
              <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FCB</a:t>
            </a: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调入内存，只需要调入精简的</a:t>
            </a:r>
            <a:r>
              <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SFD</a:t>
            </a: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，就可以按名查找，便于实现快速检索</a:t>
            </a:r>
          </a:p>
        </p:txBody>
      </p:sp>
      <p:sp>
        <p:nvSpPr>
          <p:cNvPr id="71" name="Content Placeholder 2">
            <a:extLst>
              <a:ext uri="{FF2B5EF4-FFF2-40B4-BE49-F238E27FC236}">
                <a16:creationId xmlns:a16="http://schemas.microsoft.com/office/drawing/2014/main" id="{ECF3E9CA-CC5A-4FFA-B071-50B99235BEEE}"/>
              </a:ext>
            </a:extLst>
          </p:cNvPr>
          <p:cNvSpPr txBox="1">
            <a:spLocks/>
          </p:cNvSpPr>
          <p:nvPr/>
        </p:nvSpPr>
        <p:spPr>
          <a:xfrm>
            <a:off x="467544" y="869651"/>
            <a:ext cx="8640960"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目录管理</a:t>
            </a:r>
            <a:r>
              <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a:t>
            </a: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索引节点（</a:t>
            </a:r>
            <a:r>
              <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I</a:t>
            </a: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节点）的引入（便于快速查找和共享的文件目录）</a:t>
            </a:r>
            <a:endPar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endParaRPr>
          </a:p>
        </p:txBody>
      </p:sp>
      <p:sp>
        <p:nvSpPr>
          <p:cNvPr id="6" name="Title 13">
            <a:extLst>
              <a:ext uri="{FF2B5EF4-FFF2-40B4-BE49-F238E27FC236}">
                <a16:creationId xmlns:a16="http://schemas.microsoft.com/office/drawing/2014/main" id="{045589C9-E394-44C2-99E7-F405ED0005DE}"/>
              </a:ext>
            </a:extLst>
          </p:cNvPr>
          <p:cNvSpPr txBox="1">
            <a:spLocks/>
          </p:cNvSpPr>
          <p:nvPr/>
        </p:nvSpPr>
        <p:spPr>
          <a:xfrm>
            <a:off x="467544" y="-8348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2CA8CF16-7586-4063-A02D-02E2E5BCAB0C}"/>
              </a:ext>
            </a:extLst>
          </p:cNvPr>
          <p:cNvSpPr>
            <a:spLocks noGrp="1"/>
          </p:cNvSpPr>
          <p:nvPr>
            <p:ph type="sldNum" sz="quarter" idx="12"/>
          </p:nvPr>
        </p:nvSpPr>
        <p:spPr/>
        <p:txBody>
          <a:bodyPr/>
          <a:lstStyle/>
          <a:p>
            <a:fld id="{B10D5614-B734-4280-8F57-1D4947433C97}" type="slidenum">
              <a:rPr lang="en-US" smtClean="0"/>
              <a:pPr/>
              <a:t>56</a:t>
            </a:fld>
            <a:endParaRPr lang="en-US"/>
          </a:p>
        </p:txBody>
      </p:sp>
    </p:spTree>
    <p:extLst>
      <p:ext uri="{BB962C8B-B14F-4D97-AF65-F5344CB8AC3E}">
        <p14:creationId xmlns:p14="http://schemas.microsoft.com/office/powerpoint/2010/main" val="313599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100" b="1" i="0" u="none" strike="noStrike" kern="1200" cap="none" spc="0" normalizeH="0" baseline="0" noProof="0">
                <a:ln>
                  <a:noFill/>
                </a:ln>
                <a:solidFill>
                  <a:prstClr val="white"/>
                </a:solidFill>
                <a:effectLst/>
                <a:uLnTx/>
                <a:uFillTx/>
                <a:latin typeface="Calibri"/>
                <a:ea typeface="+mn-ea"/>
                <a:cs typeface="+mn-cs"/>
              </a:rPr>
              <a:t>02</a:t>
            </a:r>
            <a:endParaRPr kumimoji="0" lang="en-US" sz="1100" b="1" i="0" u="none" strike="noStrike" kern="1200" cap="none" spc="0" normalizeH="0" baseline="0" noProof="0">
              <a:ln>
                <a:noFill/>
              </a:ln>
              <a:solidFill>
                <a:prstClr val="white"/>
              </a:solidFill>
              <a:effectLst/>
              <a:uLnTx/>
              <a:uFillTx/>
              <a:latin typeface="Calibri"/>
              <a:ea typeface="+mn-ea"/>
              <a:cs typeface="+mn-cs"/>
            </a:endParaRPr>
          </a:p>
        </p:txBody>
      </p:sp>
      <p:sp>
        <p:nvSpPr>
          <p:cNvPr id="6" name="Title 13">
            <a:extLst>
              <a:ext uri="{FF2B5EF4-FFF2-40B4-BE49-F238E27FC236}">
                <a16:creationId xmlns:a16="http://schemas.microsoft.com/office/drawing/2014/main" id="{0AC6A18F-6620-48AD-9644-F0CE842F867F}"/>
              </a:ext>
            </a:extLst>
          </p:cNvPr>
          <p:cNvSpPr>
            <a:spLocks noGrp="1"/>
          </p:cNvSpPr>
          <p:nvPr>
            <p:ph type="title"/>
          </p:nvPr>
        </p:nvSpPr>
        <p:spPr>
          <a:xfrm>
            <a:off x="4684648" y="2812641"/>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8" name="矩形 7">
            <a:extLst>
              <a:ext uri="{FF2B5EF4-FFF2-40B4-BE49-F238E27FC236}">
                <a16:creationId xmlns:a16="http://schemas.microsoft.com/office/drawing/2014/main" id="{F8E8231A-4DDE-44C3-BD96-43A4FF328945}"/>
              </a:ext>
            </a:extLst>
          </p:cNvPr>
          <p:cNvSpPr/>
          <p:nvPr/>
        </p:nvSpPr>
        <p:spPr>
          <a:xfrm>
            <a:off x="933086" y="1822410"/>
            <a:ext cx="7838528" cy="458780"/>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pic>
        <p:nvPicPr>
          <p:cNvPr id="9" name="Picture 2" descr="h19">
            <a:extLst>
              <a:ext uri="{FF2B5EF4-FFF2-40B4-BE49-F238E27FC236}">
                <a16:creationId xmlns:a16="http://schemas.microsoft.com/office/drawing/2014/main" id="{F218D2E5-7F61-47F7-B1A2-2A6A22D66B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7451" y="1978167"/>
            <a:ext cx="6840537" cy="465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
            <a:extLst>
              <a:ext uri="{FF2B5EF4-FFF2-40B4-BE49-F238E27FC236}">
                <a16:creationId xmlns:a16="http://schemas.microsoft.com/office/drawing/2014/main" id="{D3687AC7-5DA8-410B-BBF1-6AD5F41A300A}"/>
              </a:ext>
            </a:extLst>
          </p:cNvPr>
          <p:cNvSpPr txBox="1"/>
          <p:nvPr/>
        </p:nvSpPr>
        <p:spPr>
          <a:xfrm>
            <a:off x="914632" y="3621416"/>
            <a:ext cx="9432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BFD</a:t>
            </a:r>
            <a:endParaRPr kumimoji="0" lang="zh-CN" altLang="en-US" sz="18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endParaRPr>
          </a:p>
        </p:txBody>
      </p:sp>
      <p:sp>
        <p:nvSpPr>
          <p:cNvPr id="12" name="TextBox 12">
            <a:extLst>
              <a:ext uri="{FF2B5EF4-FFF2-40B4-BE49-F238E27FC236}">
                <a16:creationId xmlns:a16="http://schemas.microsoft.com/office/drawing/2014/main" id="{FF3C02E2-9A34-428C-83C2-1C2D496396EC}"/>
              </a:ext>
            </a:extLst>
          </p:cNvPr>
          <p:cNvSpPr txBox="1"/>
          <p:nvPr/>
        </p:nvSpPr>
        <p:spPr>
          <a:xfrm>
            <a:off x="7204927" y="3284017"/>
            <a:ext cx="9432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SFD</a:t>
            </a:r>
            <a:endParaRPr kumimoji="0" lang="zh-CN" altLang="en-US" sz="18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endParaRPr>
          </a:p>
        </p:txBody>
      </p:sp>
      <p:cxnSp>
        <p:nvCxnSpPr>
          <p:cNvPr id="13" name="直接箭头连接符 12">
            <a:extLst>
              <a:ext uri="{FF2B5EF4-FFF2-40B4-BE49-F238E27FC236}">
                <a16:creationId xmlns:a16="http://schemas.microsoft.com/office/drawing/2014/main" id="{BDD37306-EF91-4B40-9D69-84F157AB6743}"/>
              </a:ext>
            </a:extLst>
          </p:cNvPr>
          <p:cNvCxnSpPr/>
          <p:nvPr/>
        </p:nvCxnSpPr>
        <p:spPr>
          <a:xfrm flipH="1">
            <a:off x="4468623" y="4558714"/>
            <a:ext cx="1368152" cy="57606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18BF87E-6C2E-4694-9380-AFD3F077FF71}"/>
              </a:ext>
            </a:extLst>
          </p:cNvPr>
          <p:cNvCxnSpPr/>
          <p:nvPr/>
        </p:nvCxnSpPr>
        <p:spPr>
          <a:xfrm flipH="1">
            <a:off x="4468623" y="4305442"/>
            <a:ext cx="3679554" cy="98173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4">
            <a:extLst>
              <a:ext uri="{FF2B5EF4-FFF2-40B4-BE49-F238E27FC236}">
                <a16:creationId xmlns:a16="http://schemas.microsoft.com/office/drawing/2014/main" id="{6664016D-A824-4C83-81EC-5BDF77E6F35D}"/>
              </a:ext>
            </a:extLst>
          </p:cNvPr>
          <p:cNvSpPr txBox="1"/>
          <p:nvPr/>
        </p:nvSpPr>
        <p:spPr>
          <a:xfrm>
            <a:off x="2123728" y="1648162"/>
            <a:ext cx="13998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I</a:t>
            </a:r>
            <a:r>
              <a:rPr kumimoji="0" lang="zh-CN" altLang="en-US" sz="18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节点表</a:t>
            </a:r>
          </a:p>
        </p:txBody>
      </p:sp>
      <p:sp>
        <p:nvSpPr>
          <p:cNvPr id="27" name="标注: 线形 26">
            <a:extLst>
              <a:ext uri="{FF2B5EF4-FFF2-40B4-BE49-F238E27FC236}">
                <a16:creationId xmlns:a16="http://schemas.microsoft.com/office/drawing/2014/main" id="{D7347B2F-972E-4E9E-9686-D95E2AADAFF8}"/>
              </a:ext>
            </a:extLst>
          </p:cNvPr>
          <p:cNvSpPr/>
          <p:nvPr/>
        </p:nvSpPr>
        <p:spPr>
          <a:xfrm>
            <a:off x="266204" y="2352820"/>
            <a:ext cx="1296857" cy="1076179"/>
          </a:xfrm>
          <a:prstGeom prst="borderCallout1">
            <a:avLst>
              <a:gd name="adj1" fmla="val 49958"/>
              <a:gd name="adj2" fmla="val 100711"/>
              <a:gd name="adj3" fmla="val 85336"/>
              <a:gd name="adj4" fmla="val 203902"/>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FCFCFC">
                    <a:lumMod val="10000"/>
                  </a:srgbClr>
                </a:solidFill>
                <a:effectLst/>
                <a:uLnTx/>
                <a:uFillTx/>
                <a:latin typeface="Calibri"/>
                <a:ea typeface="+mn-ea"/>
                <a:cs typeface="+mn-cs"/>
              </a:rPr>
              <a:t>此表中每一行的</a:t>
            </a:r>
            <a:r>
              <a:rPr kumimoji="0" lang="en-US" altLang="zh-CN" sz="1000" b="0" i="0" u="none" strike="noStrike" kern="1200" cap="none" spc="0" normalizeH="0" baseline="0" noProof="0" dirty="0">
                <a:ln>
                  <a:noFill/>
                </a:ln>
                <a:solidFill>
                  <a:srgbClr val="FCFCFC">
                    <a:lumMod val="10000"/>
                  </a:srgbClr>
                </a:solidFill>
                <a:effectLst/>
                <a:uLnTx/>
                <a:uFillTx/>
                <a:latin typeface="Calibri"/>
                <a:ea typeface="+mn-ea"/>
                <a:cs typeface="+mn-cs"/>
              </a:rPr>
              <a:t>I</a:t>
            </a:r>
            <a:r>
              <a:rPr kumimoji="0" lang="zh-CN" altLang="en-US" sz="1000" b="0" i="0" u="none" strike="noStrike" kern="1200" cap="none" spc="0" normalizeH="0" baseline="0" noProof="0" dirty="0">
                <a:ln>
                  <a:noFill/>
                </a:ln>
                <a:solidFill>
                  <a:srgbClr val="FCFCFC">
                    <a:lumMod val="10000"/>
                  </a:srgbClr>
                </a:solidFill>
                <a:effectLst/>
                <a:uLnTx/>
                <a:uFillTx/>
                <a:latin typeface="Calibri"/>
                <a:ea typeface="+mn-ea"/>
                <a:cs typeface="+mn-cs"/>
              </a:rPr>
              <a:t>节点表项中省略若干信息，这里的物理块号实际就是之前</a:t>
            </a:r>
            <a:r>
              <a:rPr kumimoji="0" lang="en-US" altLang="zh-CN" sz="1000" b="0" i="0" u="none" strike="noStrike" kern="1200" cap="none" spc="0" normalizeH="0" baseline="0" noProof="0" dirty="0">
                <a:ln>
                  <a:noFill/>
                </a:ln>
                <a:solidFill>
                  <a:srgbClr val="FCFCFC">
                    <a:lumMod val="10000"/>
                  </a:srgbClr>
                </a:solidFill>
                <a:effectLst/>
                <a:uLnTx/>
                <a:uFillTx/>
                <a:latin typeface="Calibri"/>
                <a:ea typeface="+mn-ea"/>
                <a:cs typeface="+mn-cs"/>
              </a:rPr>
              <a:t>I</a:t>
            </a:r>
            <a:r>
              <a:rPr kumimoji="0" lang="zh-CN" altLang="en-US" sz="1000" b="0" i="0" u="none" strike="noStrike" kern="1200" cap="none" spc="0" normalizeH="0" baseline="0" noProof="0" dirty="0">
                <a:ln>
                  <a:noFill/>
                </a:ln>
                <a:solidFill>
                  <a:srgbClr val="FCFCFC">
                    <a:lumMod val="10000"/>
                  </a:srgbClr>
                </a:solidFill>
                <a:effectLst/>
                <a:uLnTx/>
                <a:uFillTx/>
                <a:latin typeface="Calibri"/>
                <a:ea typeface="+mn-ea"/>
                <a:cs typeface="+mn-cs"/>
              </a:rPr>
              <a:t>节点中的直接索引、一级间接索引</a:t>
            </a:r>
            <a:r>
              <a:rPr kumimoji="0" lang="en-US" altLang="zh-CN" sz="1000" b="0" i="0" u="none" strike="noStrike" kern="1200" cap="none" spc="0" normalizeH="0" baseline="0" noProof="0" dirty="0">
                <a:ln>
                  <a:noFill/>
                </a:ln>
                <a:solidFill>
                  <a:srgbClr val="FCFCFC">
                    <a:lumMod val="10000"/>
                  </a:srgbClr>
                </a:solidFill>
                <a:effectLst/>
                <a:uLnTx/>
                <a:uFillTx/>
                <a:latin typeface="Calibri"/>
                <a:ea typeface="+mn-ea"/>
                <a:cs typeface="+mn-cs"/>
              </a:rPr>
              <a:t>……</a:t>
            </a:r>
            <a:endParaRPr kumimoji="0" lang="zh-CN" altLang="en-US" sz="1000" b="0" i="0" u="none" strike="noStrike" kern="1200" cap="none" spc="0" normalizeH="0" baseline="0" noProof="0" dirty="0">
              <a:ln>
                <a:noFill/>
              </a:ln>
              <a:solidFill>
                <a:srgbClr val="FCFCFC">
                  <a:lumMod val="10000"/>
                </a:srgbClr>
              </a:solidFill>
              <a:effectLst/>
              <a:uLnTx/>
              <a:uFillTx/>
              <a:latin typeface="Calibri"/>
              <a:ea typeface="+mn-ea"/>
              <a:cs typeface="+mn-cs"/>
            </a:endParaRPr>
          </a:p>
        </p:txBody>
      </p:sp>
      <p:sp>
        <p:nvSpPr>
          <p:cNvPr id="28" name="标注: 线形 27">
            <a:extLst>
              <a:ext uri="{FF2B5EF4-FFF2-40B4-BE49-F238E27FC236}">
                <a16:creationId xmlns:a16="http://schemas.microsoft.com/office/drawing/2014/main" id="{CC15ECA8-50F2-4878-B428-72738301B7CD}"/>
              </a:ext>
            </a:extLst>
          </p:cNvPr>
          <p:cNvSpPr/>
          <p:nvPr/>
        </p:nvSpPr>
        <p:spPr>
          <a:xfrm>
            <a:off x="284657" y="4921936"/>
            <a:ext cx="1296857" cy="332270"/>
          </a:xfrm>
          <a:prstGeom prst="borderCallout1">
            <a:avLst>
              <a:gd name="adj1" fmla="val 49958"/>
              <a:gd name="adj2" fmla="val 100711"/>
              <a:gd name="adj3" fmla="val 99351"/>
              <a:gd name="adj4" fmla="val 150839"/>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FCFCFC">
                    <a:lumMod val="10000"/>
                  </a:srgbClr>
                </a:solidFill>
                <a:effectLst/>
                <a:uLnTx/>
                <a:uFillTx/>
                <a:latin typeface="Calibri"/>
                <a:ea typeface="+mn-ea"/>
                <a:cs typeface="+mn-cs"/>
              </a:rPr>
              <a:t>标识符（</a:t>
            </a:r>
            <a:r>
              <a:rPr kumimoji="0" lang="en-US" altLang="zh-CN" sz="1000" b="0" i="0" u="none" strike="noStrike" kern="1200" cap="none" spc="0" normalizeH="0" baseline="0" noProof="0" dirty="0">
                <a:ln>
                  <a:noFill/>
                </a:ln>
                <a:solidFill>
                  <a:srgbClr val="FCFCFC">
                    <a:lumMod val="10000"/>
                  </a:srgbClr>
                </a:solidFill>
                <a:effectLst/>
                <a:uLnTx/>
                <a:uFillTx/>
                <a:latin typeface="Calibri"/>
                <a:ea typeface="+mn-ea"/>
                <a:cs typeface="+mn-cs"/>
              </a:rPr>
              <a:t>I</a:t>
            </a:r>
            <a:r>
              <a:rPr kumimoji="0" lang="zh-CN" altLang="en-US" sz="1000" b="0" i="0" u="none" strike="noStrike" kern="1200" cap="none" spc="0" normalizeH="0" baseline="0" noProof="0" dirty="0">
                <a:ln>
                  <a:noFill/>
                </a:ln>
                <a:solidFill>
                  <a:srgbClr val="FCFCFC">
                    <a:lumMod val="10000"/>
                  </a:srgbClr>
                </a:solidFill>
                <a:effectLst/>
                <a:uLnTx/>
                <a:uFillTx/>
                <a:latin typeface="Calibri"/>
                <a:ea typeface="+mn-ea"/>
                <a:cs typeface="+mn-cs"/>
              </a:rPr>
              <a:t>节点指针）</a:t>
            </a:r>
          </a:p>
        </p:txBody>
      </p:sp>
      <p:sp>
        <p:nvSpPr>
          <p:cNvPr id="15" name="Title 13">
            <a:extLst>
              <a:ext uri="{FF2B5EF4-FFF2-40B4-BE49-F238E27FC236}">
                <a16:creationId xmlns:a16="http://schemas.microsoft.com/office/drawing/2014/main" id="{AB440B04-4DAD-41D0-B549-1ECFE3D90A04}"/>
              </a:ext>
            </a:extLst>
          </p:cNvPr>
          <p:cNvSpPr txBox="1">
            <a:spLocks/>
          </p:cNvSpPr>
          <p:nvPr/>
        </p:nvSpPr>
        <p:spPr>
          <a:xfrm>
            <a:off x="467544" y="-8348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7" name="Content Placeholder 2">
            <a:extLst>
              <a:ext uri="{FF2B5EF4-FFF2-40B4-BE49-F238E27FC236}">
                <a16:creationId xmlns:a16="http://schemas.microsoft.com/office/drawing/2014/main" id="{09480029-BCD1-4147-9F0B-DF8CCFB370D1}"/>
              </a:ext>
            </a:extLst>
          </p:cNvPr>
          <p:cNvSpPr txBox="1">
            <a:spLocks/>
          </p:cNvSpPr>
          <p:nvPr/>
        </p:nvSpPr>
        <p:spPr>
          <a:xfrm>
            <a:off x="467544" y="869651"/>
            <a:ext cx="8640960"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目录管理</a:t>
            </a:r>
            <a:r>
              <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a:t>
            </a: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索引节点（</a:t>
            </a:r>
            <a:r>
              <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I</a:t>
            </a: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节点）的引入（便于快速查找和共享的文件目录）</a:t>
            </a:r>
            <a:endPar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endParaRPr>
          </a:p>
        </p:txBody>
      </p:sp>
      <p:sp>
        <p:nvSpPr>
          <p:cNvPr id="18" name="标注: 线形 17">
            <a:extLst>
              <a:ext uri="{FF2B5EF4-FFF2-40B4-BE49-F238E27FC236}">
                <a16:creationId xmlns:a16="http://schemas.microsoft.com/office/drawing/2014/main" id="{E39D5190-6127-4F96-99D9-0539F13D5D3B}"/>
              </a:ext>
            </a:extLst>
          </p:cNvPr>
          <p:cNvSpPr/>
          <p:nvPr/>
        </p:nvSpPr>
        <p:spPr>
          <a:xfrm>
            <a:off x="284656" y="4183166"/>
            <a:ext cx="1296857" cy="613144"/>
          </a:xfrm>
          <a:prstGeom prst="borderCallout1">
            <a:avLst>
              <a:gd name="adj1" fmla="val 49958"/>
              <a:gd name="adj2" fmla="val 100711"/>
              <a:gd name="adj3" fmla="val -21786"/>
              <a:gd name="adj4" fmla="val 200268"/>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CFCFC">
                    <a:lumMod val="10000"/>
                  </a:srgbClr>
                </a:solidFill>
                <a:effectLst/>
                <a:uLnTx/>
                <a:uFillTx/>
                <a:latin typeface="Calibri"/>
                <a:ea typeface="+mn-ea"/>
                <a:cs typeface="+mn-cs"/>
              </a:rPr>
              <a:t>3</a:t>
            </a:r>
            <a:r>
              <a:rPr kumimoji="0" lang="zh-CN" altLang="en-US" sz="1000" b="0" i="0" u="none" strike="noStrike" kern="1200" cap="none" spc="0" normalizeH="0" baseline="0" noProof="0" dirty="0">
                <a:ln>
                  <a:noFill/>
                </a:ln>
                <a:solidFill>
                  <a:srgbClr val="FCFCFC">
                    <a:lumMod val="10000"/>
                  </a:srgbClr>
                </a:solidFill>
                <a:effectLst/>
                <a:uLnTx/>
                <a:uFillTx/>
                <a:latin typeface="Calibri"/>
                <a:ea typeface="+mn-ea"/>
                <a:cs typeface="+mn-cs"/>
              </a:rPr>
              <a:t>号</a:t>
            </a:r>
            <a:r>
              <a:rPr kumimoji="0" lang="en-US" altLang="zh-CN" sz="1000" b="0" i="0" u="none" strike="noStrike" kern="1200" cap="none" spc="0" normalizeH="0" baseline="0" noProof="0" dirty="0">
                <a:ln>
                  <a:noFill/>
                </a:ln>
                <a:solidFill>
                  <a:srgbClr val="FCFCFC">
                    <a:lumMod val="10000"/>
                  </a:srgbClr>
                </a:solidFill>
                <a:effectLst/>
                <a:uLnTx/>
                <a:uFillTx/>
                <a:latin typeface="Calibri"/>
                <a:ea typeface="+mn-ea"/>
                <a:cs typeface="+mn-cs"/>
              </a:rPr>
              <a:t>I</a:t>
            </a:r>
            <a:r>
              <a:rPr kumimoji="0" lang="zh-CN" altLang="en-US" sz="1000" b="0" i="0" u="none" strike="noStrike" kern="1200" cap="none" spc="0" normalizeH="0" baseline="0" noProof="0" dirty="0">
                <a:ln>
                  <a:noFill/>
                </a:ln>
                <a:solidFill>
                  <a:srgbClr val="FCFCFC">
                    <a:lumMod val="10000"/>
                  </a:srgbClr>
                </a:solidFill>
                <a:effectLst/>
                <a:uLnTx/>
                <a:uFillTx/>
                <a:latin typeface="Calibri"/>
                <a:ea typeface="+mn-ea"/>
                <a:cs typeface="+mn-cs"/>
              </a:rPr>
              <a:t>节点所指物理块中记录有</a:t>
            </a:r>
            <a:r>
              <a:rPr kumimoji="0" lang="en-US" altLang="zh-CN" sz="1000" b="0" i="0" u="none" strike="noStrike" kern="1200" cap="none" spc="0" normalizeH="0" baseline="0" noProof="0" dirty="0">
                <a:ln>
                  <a:noFill/>
                </a:ln>
                <a:solidFill>
                  <a:srgbClr val="FCFCFC">
                    <a:lumMod val="10000"/>
                  </a:srgbClr>
                </a:solidFill>
                <a:effectLst/>
                <a:uLnTx/>
                <a:uFillTx/>
                <a:latin typeface="Calibri"/>
                <a:ea typeface="+mn-ea"/>
                <a:cs typeface="+mn-cs"/>
              </a:rPr>
              <a:t>Wang</a:t>
            </a:r>
            <a:r>
              <a:rPr kumimoji="0" lang="zh-CN" altLang="en-US" sz="1000" b="0" i="0" u="none" strike="noStrike" kern="1200" cap="none" spc="0" normalizeH="0" baseline="0" noProof="0" dirty="0">
                <a:ln>
                  <a:noFill/>
                </a:ln>
                <a:solidFill>
                  <a:srgbClr val="FCFCFC">
                    <a:lumMod val="10000"/>
                  </a:srgbClr>
                </a:solidFill>
                <a:effectLst/>
                <a:uLnTx/>
                <a:uFillTx/>
                <a:latin typeface="Calibri"/>
                <a:ea typeface="+mn-ea"/>
                <a:cs typeface="+mn-cs"/>
              </a:rPr>
              <a:t>的子目录信息</a:t>
            </a:r>
          </a:p>
        </p:txBody>
      </p:sp>
      <p:sp>
        <p:nvSpPr>
          <p:cNvPr id="19" name="标注: 线形 18">
            <a:extLst>
              <a:ext uri="{FF2B5EF4-FFF2-40B4-BE49-F238E27FC236}">
                <a16:creationId xmlns:a16="http://schemas.microsoft.com/office/drawing/2014/main" id="{3B1706D7-A0FC-417B-AC2B-79180B8B8329}"/>
              </a:ext>
            </a:extLst>
          </p:cNvPr>
          <p:cNvSpPr/>
          <p:nvPr/>
        </p:nvSpPr>
        <p:spPr>
          <a:xfrm>
            <a:off x="7044050" y="2288684"/>
            <a:ext cx="1296857" cy="613144"/>
          </a:xfrm>
          <a:prstGeom prst="borderCallout1">
            <a:avLst>
              <a:gd name="adj1" fmla="val 53033"/>
              <a:gd name="adj2" fmla="val -327"/>
              <a:gd name="adj3" fmla="val 136572"/>
              <a:gd name="adj4" fmla="val -42515"/>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CFCFC">
                    <a:lumMod val="10000"/>
                  </a:srgbClr>
                </a:solidFill>
                <a:effectLst/>
                <a:uLnTx/>
                <a:uFillTx/>
                <a:latin typeface="Calibri"/>
                <a:ea typeface="+mn-ea"/>
                <a:cs typeface="+mn-cs"/>
              </a:rPr>
              <a:t>Wang</a:t>
            </a:r>
            <a:r>
              <a:rPr lang="zh-CN" altLang="en-US" sz="1000" dirty="0">
                <a:solidFill>
                  <a:srgbClr val="FCFCFC">
                    <a:lumMod val="10000"/>
                  </a:srgbClr>
                </a:solidFill>
                <a:latin typeface="Calibri"/>
              </a:rPr>
              <a:t>目录文件的详细</a:t>
            </a:r>
            <a:r>
              <a:rPr lang="en-US" altLang="zh-CN" sz="1000" dirty="0">
                <a:solidFill>
                  <a:srgbClr val="FCFCFC">
                    <a:lumMod val="10000"/>
                  </a:srgbClr>
                </a:solidFill>
                <a:latin typeface="Calibri"/>
              </a:rPr>
              <a:t>FCB</a:t>
            </a:r>
            <a:r>
              <a:rPr lang="zh-CN" altLang="en-US" sz="1000" dirty="0">
                <a:solidFill>
                  <a:srgbClr val="FCFCFC">
                    <a:lumMod val="10000"/>
                  </a:srgbClr>
                </a:solidFill>
                <a:latin typeface="Calibri"/>
              </a:rPr>
              <a:t>在</a:t>
            </a:r>
            <a:r>
              <a:rPr lang="en-US" altLang="zh-CN" sz="1000" dirty="0">
                <a:solidFill>
                  <a:srgbClr val="FCFCFC">
                    <a:lumMod val="10000"/>
                  </a:srgbClr>
                </a:solidFill>
                <a:latin typeface="Calibri"/>
              </a:rPr>
              <a:t>3</a:t>
            </a:r>
            <a:r>
              <a:rPr lang="zh-CN" altLang="en-US" sz="1000" dirty="0">
                <a:solidFill>
                  <a:srgbClr val="FCFCFC">
                    <a:lumMod val="10000"/>
                  </a:srgbClr>
                </a:solidFill>
                <a:latin typeface="Calibri"/>
              </a:rPr>
              <a:t>号</a:t>
            </a:r>
            <a:r>
              <a:rPr lang="en-US" altLang="zh-CN" sz="1000" dirty="0">
                <a:solidFill>
                  <a:srgbClr val="FCFCFC">
                    <a:lumMod val="10000"/>
                  </a:srgbClr>
                </a:solidFill>
                <a:latin typeface="Calibri"/>
              </a:rPr>
              <a:t>I</a:t>
            </a:r>
            <a:r>
              <a:rPr lang="zh-CN" altLang="en-US" sz="1000" dirty="0">
                <a:solidFill>
                  <a:srgbClr val="FCFCFC">
                    <a:lumMod val="10000"/>
                  </a:srgbClr>
                </a:solidFill>
                <a:latin typeface="Calibri"/>
              </a:rPr>
              <a:t>节点中</a:t>
            </a:r>
            <a:endParaRPr kumimoji="0" lang="zh-CN" altLang="en-US" sz="1000" b="0" i="0" u="none" strike="noStrike" kern="1200" cap="none" spc="0" normalizeH="0" baseline="0" noProof="0" dirty="0">
              <a:ln>
                <a:noFill/>
              </a:ln>
              <a:solidFill>
                <a:srgbClr val="FCFCFC">
                  <a:lumMod val="10000"/>
                </a:srgbClr>
              </a:solidFill>
              <a:effectLst/>
              <a:uLnTx/>
              <a:uFillTx/>
              <a:latin typeface="Calibri"/>
              <a:ea typeface="+mn-ea"/>
              <a:cs typeface="+mn-cs"/>
            </a:endParaRPr>
          </a:p>
        </p:txBody>
      </p:sp>
      <p:sp>
        <p:nvSpPr>
          <p:cNvPr id="3" name="灯片编号占位符 2">
            <a:extLst>
              <a:ext uri="{FF2B5EF4-FFF2-40B4-BE49-F238E27FC236}">
                <a16:creationId xmlns:a16="http://schemas.microsoft.com/office/drawing/2014/main" id="{92676D7F-46E3-403A-A660-70D9B81D5C02}"/>
              </a:ext>
            </a:extLst>
          </p:cNvPr>
          <p:cNvSpPr>
            <a:spLocks noGrp="1"/>
          </p:cNvSpPr>
          <p:nvPr>
            <p:ph type="sldNum" sz="quarter" idx="12"/>
          </p:nvPr>
        </p:nvSpPr>
        <p:spPr/>
        <p:txBody>
          <a:bodyPr/>
          <a:lstStyle/>
          <a:p>
            <a:fld id="{B10D5614-B734-4280-8F57-1D4947433C97}" type="slidenum">
              <a:rPr lang="en-US" smtClean="0"/>
              <a:pPr/>
              <a:t>57</a:t>
            </a:fld>
            <a:endParaRPr lang="en-US"/>
          </a:p>
        </p:txBody>
      </p:sp>
    </p:spTree>
    <p:extLst>
      <p:ext uri="{BB962C8B-B14F-4D97-AF65-F5344CB8AC3E}">
        <p14:creationId xmlns:p14="http://schemas.microsoft.com/office/powerpoint/2010/main" val="20648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100" b="1" i="0" u="none" strike="noStrike" kern="1200" cap="none" spc="0" normalizeH="0" baseline="0" noProof="0">
                <a:ln>
                  <a:noFill/>
                </a:ln>
                <a:solidFill>
                  <a:prstClr val="white"/>
                </a:solidFill>
                <a:effectLst/>
                <a:uLnTx/>
                <a:uFillTx/>
                <a:latin typeface="Calibri"/>
                <a:ea typeface="+mn-ea"/>
                <a:cs typeface="+mn-cs"/>
              </a:rPr>
              <a:t>02</a:t>
            </a:r>
            <a:endParaRPr kumimoji="0" lang="en-US" sz="1100" b="1" i="0" u="none" strike="noStrike" kern="1200" cap="none" spc="0" normalizeH="0" baseline="0" noProof="0">
              <a:ln>
                <a:noFill/>
              </a:ln>
              <a:solidFill>
                <a:prstClr val="white"/>
              </a:solidFill>
              <a:effectLst/>
              <a:uLnTx/>
              <a:uFillTx/>
              <a:latin typeface="Calibri"/>
              <a:ea typeface="+mn-ea"/>
              <a:cs typeface="+mn-cs"/>
            </a:endParaRPr>
          </a:p>
        </p:txBody>
      </p:sp>
      <p:sp>
        <p:nvSpPr>
          <p:cNvPr id="15" name="Title 13">
            <a:extLst>
              <a:ext uri="{FF2B5EF4-FFF2-40B4-BE49-F238E27FC236}">
                <a16:creationId xmlns:a16="http://schemas.microsoft.com/office/drawing/2014/main" id="{AB440B04-4DAD-41D0-B549-1ECFE3D90A04}"/>
              </a:ext>
            </a:extLst>
          </p:cNvPr>
          <p:cNvSpPr txBox="1">
            <a:spLocks/>
          </p:cNvSpPr>
          <p:nvPr/>
        </p:nvSpPr>
        <p:spPr>
          <a:xfrm>
            <a:off x="467544" y="-8348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7" name="Content Placeholder 2">
            <a:extLst>
              <a:ext uri="{FF2B5EF4-FFF2-40B4-BE49-F238E27FC236}">
                <a16:creationId xmlns:a16="http://schemas.microsoft.com/office/drawing/2014/main" id="{09480029-BCD1-4147-9F0B-DF8CCFB370D1}"/>
              </a:ext>
            </a:extLst>
          </p:cNvPr>
          <p:cNvSpPr txBox="1">
            <a:spLocks/>
          </p:cNvSpPr>
          <p:nvPr/>
        </p:nvSpPr>
        <p:spPr>
          <a:xfrm>
            <a:off x="467544" y="869651"/>
            <a:ext cx="8640960"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目录管理</a:t>
            </a:r>
            <a:r>
              <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a:t>
            </a: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索引节点（</a:t>
            </a:r>
            <a:r>
              <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I</a:t>
            </a: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节点）的引入（便于快速查找和共享的文件目录）</a:t>
            </a:r>
            <a:endPar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endParaRPr>
          </a:p>
        </p:txBody>
      </p:sp>
      <p:sp>
        <p:nvSpPr>
          <p:cNvPr id="21" name="Text Box 3">
            <a:extLst>
              <a:ext uri="{FF2B5EF4-FFF2-40B4-BE49-F238E27FC236}">
                <a16:creationId xmlns:a16="http://schemas.microsoft.com/office/drawing/2014/main" id="{5B53F8B0-CE8D-494C-ABEE-2FF734E56465}"/>
              </a:ext>
            </a:extLst>
          </p:cNvPr>
          <p:cNvSpPr txBox="1">
            <a:spLocks noChangeArrowheads="1"/>
          </p:cNvSpPr>
          <p:nvPr/>
        </p:nvSpPr>
        <p:spPr bwMode="auto">
          <a:xfrm>
            <a:off x="755576" y="1628800"/>
            <a:ext cx="7776864" cy="3782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285750" indent="-285750" eaLnBrk="1" hangingPunct="1">
              <a:lnSpc>
                <a:spcPct val="150000"/>
              </a:lnSpc>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磁盘索引节点</a:t>
            </a:r>
            <a:endParaRPr lang="en-US" altLang="zh-CN" sz="1800" b="1" dirty="0">
              <a:solidFill>
                <a:srgbClr val="000000"/>
              </a:solidFill>
              <a:latin typeface="华文中宋" panose="02010600040101010101" pitchFamily="2" charset="-122"/>
              <a:ea typeface="华文中宋" panose="02010600040101010101" pitchFamily="2" charset="-122"/>
            </a:endParaRPr>
          </a:p>
          <a:p>
            <a:pPr marL="0" indent="0" eaLnBrk="1" hangingPunct="1">
              <a:lnSpc>
                <a:spcPct val="150000"/>
              </a:lnSpc>
            </a:pPr>
            <a:r>
              <a:rPr lang="zh-CN" altLang="en-US" sz="1800" b="1" dirty="0">
                <a:solidFill>
                  <a:srgbClr val="000000"/>
                </a:solidFill>
                <a:latin typeface="华文中宋" panose="02010600040101010101" pitchFamily="2" charset="-122"/>
                <a:ea typeface="华文中宋" panose="02010600040101010101" pitchFamily="2" charset="-122"/>
              </a:rPr>
              <a:t>    每个文件在磁盘上有唯一一个磁盘索引节点，包含以下信息：</a:t>
            </a:r>
            <a:endParaRPr lang="en-US" altLang="zh-CN" sz="1800" b="1" dirty="0">
              <a:solidFill>
                <a:srgbClr val="000000"/>
              </a:solidFill>
              <a:latin typeface="华文中宋" panose="02010600040101010101" pitchFamily="2" charset="-122"/>
              <a:ea typeface="华文中宋" panose="02010600040101010101" pitchFamily="2" charset="-122"/>
            </a:endParaRPr>
          </a:p>
          <a:p>
            <a:pPr eaLnBrk="1" hangingPunct="1">
              <a:lnSpc>
                <a:spcPct val="150000"/>
              </a:lnSpc>
              <a:buFontTx/>
              <a:buAutoNum type="arabicParenBoth"/>
            </a:pPr>
            <a:r>
              <a:rPr lang="zh-CN" altLang="zh-CN" sz="1800" b="1" dirty="0">
                <a:solidFill>
                  <a:srgbClr val="000000"/>
                </a:solidFill>
                <a:latin typeface="华文中宋" panose="02010600040101010101" pitchFamily="2" charset="-122"/>
                <a:ea typeface="华文中宋" panose="02010600040101010101" pitchFamily="2" charset="-122"/>
              </a:rPr>
              <a:t>文件主标识符 </a:t>
            </a:r>
          </a:p>
          <a:p>
            <a:pPr eaLnBrk="1" hangingPunct="1">
              <a:lnSpc>
                <a:spcPct val="150000"/>
              </a:lnSpc>
            </a:pPr>
            <a:r>
              <a:rPr lang="zh-CN" altLang="zh-CN" sz="1800" b="1" dirty="0">
                <a:solidFill>
                  <a:srgbClr val="000000"/>
                </a:solidFill>
                <a:latin typeface="华文中宋" panose="02010600040101010101" pitchFamily="2" charset="-122"/>
                <a:ea typeface="华文中宋" panose="02010600040101010101" pitchFamily="2" charset="-122"/>
              </a:rPr>
              <a:t>(2) 文件类型 </a:t>
            </a:r>
          </a:p>
          <a:p>
            <a:pPr eaLnBrk="1" hangingPunct="1">
              <a:lnSpc>
                <a:spcPct val="150000"/>
              </a:lnSpc>
            </a:pPr>
            <a:r>
              <a:rPr lang="zh-CN" altLang="zh-CN" sz="1800" b="1" dirty="0">
                <a:solidFill>
                  <a:srgbClr val="000000"/>
                </a:solidFill>
                <a:latin typeface="华文中宋" panose="02010600040101010101" pitchFamily="2" charset="-122"/>
                <a:ea typeface="华文中宋" panose="02010600040101010101" pitchFamily="2" charset="-122"/>
              </a:rPr>
              <a:t>(3) 文件存取权限 </a:t>
            </a:r>
          </a:p>
          <a:p>
            <a:pPr eaLnBrk="1" hangingPunct="1">
              <a:lnSpc>
                <a:spcPct val="150000"/>
              </a:lnSpc>
            </a:pPr>
            <a:r>
              <a:rPr lang="zh-CN" altLang="zh-CN" sz="1800" b="1" dirty="0">
                <a:solidFill>
                  <a:srgbClr val="000000"/>
                </a:solidFill>
                <a:latin typeface="华文中宋" panose="02010600040101010101" pitchFamily="2" charset="-122"/>
                <a:ea typeface="华文中宋" panose="02010600040101010101" pitchFamily="2" charset="-122"/>
              </a:rPr>
              <a:t>(4) 文件物理地址 </a:t>
            </a:r>
          </a:p>
          <a:p>
            <a:pPr eaLnBrk="1" hangingPunct="1">
              <a:lnSpc>
                <a:spcPct val="150000"/>
              </a:lnSpc>
            </a:pPr>
            <a:r>
              <a:rPr lang="zh-CN" altLang="zh-CN" sz="1800" b="1" dirty="0">
                <a:solidFill>
                  <a:srgbClr val="000000"/>
                </a:solidFill>
                <a:latin typeface="华文中宋" panose="02010600040101010101" pitchFamily="2" charset="-122"/>
                <a:ea typeface="华文中宋" panose="02010600040101010101" pitchFamily="2" charset="-122"/>
              </a:rPr>
              <a:t>(5) 文件长度 </a:t>
            </a:r>
          </a:p>
          <a:p>
            <a:pPr eaLnBrk="1" hangingPunct="1">
              <a:lnSpc>
                <a:spcPct val="150000"/>
              </a:lnSpc>
            </a:pPr>
            <a:r>
              <a:rPr lang="zh-CN" altLang="zh-CN" sz="1800" b="1" dirty="0">
                <a:solidFill>
                  <a:srgbClr val="000000"/>
                </a:solidFill>
                <a:latin typeface="华文中宋" panose="02010600040101010101" pitchFamily="2" charset="-122"/>
                <a:ea typeface="华文中宋" panose="02010600040101010101" pitchFamily="2" charset="-122"/>
              </a:rPr>
              <a:t>(6) 文件连接计数 </a:t>
            </a:r>
          </a:p>
          <a:p>
            <a:pPr eaLnBrk="1" hangingPunct="1">
              <a:lnSpc>
                <a:spcPct val="150000"/>
              </a:lnSpc>
            </a:pPr>
            <a:r>
              <a:rPr lang="zh-CN" altLang="zh-CN" sz="1800" b="1" dirty="0">
                <a:solidFill>
                  <a:srgbClr val="000000"/>
                </a:solidFill>
                <a:latin typeface="华文中宋" panose="02010600040101010101" pitchFamily="2" charset="-122"/>
                <a:ea typeface="华文中宋" panose="02010600040101010101" pitchFamily="2" charset="-122"/>
              </a:rPr>
              <a:t>(7) 文件存取时间 </a:t>
            </a:r>
          </a:p>
        </p:txBody>
      </p:sp>
      <p:sp>
        <p:nvSpPr>
          <p:cNvPr id="3" name="灯片编号占位符 2">
            <a:extLst>
              <a:ext uri="{FF2B5EF4-FFF2-40B4-BE49-F238E27FC236}">
                <a16:creationId xmlns:a16="http://schemas.microsoft.com/office/drawing/2014/main" id="{6BD0AFAA-4F00-4CA6-89FF-86D5F328DCE3}"/>
              </a:ext>
            </a:extLst>
          </p:cNvPr>
          <p:cNvSpPr>
            <a:spLocks noGrp="1"/>
          </p:cNvSpPr>
          <p:nvPr>
            <p:ph type="sldNum" sz="quarter" idx="12"/>
          </p:nvPr>
        </p:nvSpPr>
        <p:spPr/>
        <p:txBody>
          <a:bodyPr/>
          <a:lstStyle/>
          <a:p>
            <a:fld id="{B10D5614-B734-4280-8F57-1D4947433C97}" type="slidenum">
              <a:rPr lang="en-US" smtClean="0"/>
              <a:pPr/>
              <a:t>58</a:t>
            </a:fld>
            <a:endParaRPr lang="en-US"/>
          </a:p>
        </p:txBody>
      </p:sp>
    </p:spTree>
    <p:extLst>
      <p:ext uri="{BB962C8B-B14F-4D97-AF65-F5344CB8AC3E}">
        <p14:creationId xmlns:p14="http://schemas.microsoft.com/office/powerpoint/2010/main" val="243924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100" b="1" i="0" u="none" strike="noStrike" kern="1200" cap="none" spc="0" normalizeH="0" baseline="0" noProof="0">
                <a:ln>
                  <a:noFill/>
                </a:ln>
                <a:solidFill>
                  <a:prstClr val="white"/>
                </a:solidFill>
                <a:effectLst/>
                <a:uLnTx/>
                <a:uFillTx/>
                <a:latin typeface="Calibri"/>
                <a:ea typeface="+mn-ea"/>
                <a:cs typeface="+mn-cs"/>
              </a:rPr>
              <a:t>02</a:t>
            </a:r>
            <a:endParaRPr kumimoji="0" lang="en-US" sz="1100" b="1" i="0" u="none" strike="noStrike" kern="1200" cap="none" spc="0" normalizeH="0" baseline="0" noProof="0">
              <a:ln>
                <a:noFill/>
              </a:ln>
              <a:solidFill>
                <a:prstClr val="white"/>
              </a:solidFill>
              <a:effectLst/>
              <a:uLnTx/>
              <a:uFillTx/>
              <a:latin typeface="Calibri"/>
              <a:ea typeface="+mn-ea"/>
              <a:cs typeface="+mn-cs"/>
            </a:endParaRPr>
          </a:p>
        </p:txBody>
      </p:sp>
      <p:sp>
        <p:nvSpPr>
          <p:cNvPr id="15" name="Title 13">
            <a:extLst>
              <a:ext uri="{FF2B5EF4-FFF2-40B4-BE49-F238E27FC236}">
                <a16:creationId xmlns:a16="http://schemas.microsoft.com/office/drawing/2014/main" id="{AB440B04-4DAD-41D0-B549-1ECFE3D90A04}"/>
              </a:ext>
            </a:extLst>
          </p:cNvPr>
          <p:cNvSpPr txBox="1">
            <a:spLocks/>
          </p:cNvSpPr>
          <p:nvPr/>
        </p:nvSpPr>
        <p:spPr>
          <a:xfrm>
            <a:off x="467544" y="-8348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7" name="Content Placeholder 2">
            <a:extLst>
              <a:ext uri="{FF2B5EF4-FFF2-40B4-BE49-F238E27FC236}">
                <a16:creationId xmlns:a16="http://schemas.microsoft.com/office/drawing/2014/main" id="{09480029-BCD1-4147-9F0B-DF8CCFB370D1}"/>
              </a:ext>
            </a:extLst>
          </p:cNvPr>
          <p:cNvSpPr txBox="1">
            <a:spLocks/>
          </p:cNvSpPr>
          <p:nvPr/>
        </p:nvSpPr>
        <p:spPr>
          <a:xfrm>
            <a:off x="467544" y="869651"/>
            <a:ext cx="8640960"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目录管理</a:t>
            </a:r>
            <a:r>
              <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a:t>
            </a: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索引节点（</a:t>
            </a:r>
            <a:r>
              <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I</a:t>
            </a: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节点）的引入（便于快速查找和共享的文件目录）</a:t>
            </a:r>
            <a:endPar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endParaRPr>
          </a:p>
        </p:txBody>
      </p:sp>
      <p:sp>
        <p:nvSpPr>
          <p:cNvPr id="5" name="矩形 4">
            <a:extLst>
              <a:ext uri="{FF2B5EF4-FFF2-40B4-BE49-F238E27FC236}">
                <a16:creationId xmlns:a16="http://schemas.microsoft.com/office/drawing/2014/main" id="{5C1A1B3B-5302-48E4-A7B7-E70A8EEFC6D1}"/>
              </a:ext>
            </a:extLst>
          </p:cNvPr>
          <p:cNvSpPr/>
          <p:nvPr/>
        </p:nvSpPr>
        <p:spPr>
          <a:xfrm>
            <a:off x="683569" y="1628800"/>
            <a:ext cx="7953648" cy="336726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b="1" dirty="0">
                <a:solidFill>
                  <a:srgbClr val="000000"/>
                </a:solidFill>
                <a:latin typeface="华文中宋" panose="02010600040101010101" pitchFamily="2" charset="-122"/>
                <a:ea typeface="华文中宋" panose="02010600040101010101" pitchFamily="2" charset="-122"/>
              </a:rPr>
              <a:t>内存索引结点</a:t>
            </a:r>
            <a:endParaRPr lang="en-US" altLang="zh-CN" b="1" dirty="0">
              <a:solidFill>
                <a:srgbClr val="000000"/>
              </a:solidFill>
              <a:latin typeface="华文中宋" panose="02010600040101010101" pitchFamily="2" charset="-122"/>
              <a:ea typeface="华文中宋" panose="02010600040101010101" pitchFamily="2" charset="-122"/>
            </a:endParaRPr>
          </a:p>
          <a:p>
            <a:pPr>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    当文件打开时，要将磁盘索引节点拷贝到内存中，并增加以下内容：</a:t>
            </a:r>
            <a:r>
              <a:rPr lang="zh-CN" altLang="zh-CN" b="1" dirty="0">
                <a:solidFill>
                  <a:srgbClr val="000000"/>
                </a:solidFill>
                <a:latin typeface="华文中宋" panose="02010600040101010101" pitchFamily="2" charset="-122"/>
                <a:ea typeface="华文中宋" panose="02010600040101010101" pitchFamily="2" charset="-122"/>
              </a:rPr>
              <a:t> </a:t>
            </a:r>
          </a:p>
          <a:p>
            <a:pPr>
              <a:lnSpc>
                <a:spcPct val="150000"/>
              </a:lnSpc>
            </a:pPr>
            <a:r>
              <a:rPr lang="zh-CN" altLang="zh-CN" b="1" dirty="0">
                <a:solidFill>
                  <a:srgbClr val="000000"/>
                </a:solidFill>
                <a:latin typeface="华文中宋" panose="02010600040101010101" pitchFamily="2" charset="-122"/>
                <a:ea typeface="华文中宋" panose="02010600040101010101" pitchFamily="2" charset="-122"/>
              </a:rPr>
              <a:t>(1) 索引结点编号。 用于标识内存索引结点。</a:t>
            </a:r>
          </a:p>
          <a:p>
            <a:pPr>
              <a:lnSpc>
                <a:spcPct val="150000"/>
              </a:lnSpc>
            </a:pPr>
            <a:r>
              <a:rPr lang="zh-CN" altLang="zh-CN" b="1" dirty="0">
                <a:solidFill>
                  <a:srgbClr val="000000"/>
                </a:solidFill>
                <a:latin typeface="华文中宋" panose="02010600040101010101" pitchFamily="2" charset="-122"/>
                <a:ea typeface="华文中宋" panose="02010600040101010101" pitchFamily="2" charset="-122"/>
              </a:rPr>
              <a:t>(2) 状态。 指示i结点是否上锁或被修改。</a:t>
            </a:r>
          </a:p>
          <a:p>
            <a:pPr>
              <a:lnSpc>
                <a:spcPct val="150000"/>
              </a:lnSpc>
            </a:pPr>
            <a:r>
              <a:rPr lang="zh-CN" altLang="zh-CN" b="1" dirty="0">
                <a:solidFill>
                  <a:srgbClr val="000000"/>
                </a:solidFill>
                <a:latin typeface="华文中宋" panose="02010600040101010101" pitchFamily="2" charset="-122"/>
                <a:ea typeface="华文中宋" panose="02010600040101010101" pitchFamily="2" charset="-122"/>
              </a:rPr>
              <a:t>(3) 访问计数。 每当有一进程要访问此i结点时， 将该访问计数加1， 访问完再减1。</a:t>
            </a:r>
          </a:p>
          <a:p>
            <a:pPr>
              <a:lnSpc>
                <a:spcPct val="150000"/>
              </a:lnSpc>
            </a:pPr>
            <a:r>
              <a:rPr lang="zh-CN" altLang="zh-CN" b="1" dirty="0">
                <a:solidFill>
                  <a:srgbClr val="000000"/>
                </a:solidFill>
                <a:latin typeface="华文中宋" panose="02010600040101010101" pitchFamily="2" charset="-122"/>
                <a:ea typeface="华文中宋" panose="02010600040101010101" pitchFamily="2" charset="-122"/>
              </a:rPr>
              <a:t>(4) 文件所属文件系统的逻辑设备号。</a:t>
            </a:r>
          </a:p>
          <a:p>
            <a:pPr>
              <a:lnSpc>
                <a:spcPct val="150000"/>
              </a:lnSpc>
            </a:pPr>
            <a:r>
              <a:rPr lang="zh-CN" altLang="zh-CN" b="1" dirty="0">
                <a:solidFill>
                  <a:srgbClr val="000000"/>
                </a:solidFill>
                <a:latin typeface="华文中宋" panose="02010600040101010101" pitchFamily="2" charset="-122"/>
                <a:ea typeface="华文中宋" panose="02010600040101010101" pitchFamily="2" charset="-122"/>
              </a:rPr>
              <a:t>(5) 链接指针。 设置有分别指向空闲链表和散列队列的指针。 </a:t>
            </a:r>
          </a:p>
        </p:txBody>
      </p:sp>
      <p:sp>
        <p:nvSpPr>
          <p:cNvPr id="3" name="灯片编号占位符 2">
            <a:extLst>
              <a:ext uri="{FF2B5EF4-FFF2-40B4-BE49-F238E27FC236}">
                <a16:creationId xmlns:a16="http://schemas.microsoft.com/office/drawing/2014/main" id="{CB806DB2-716A-41AF-B932-447BAC6C26E3}"/>
              </a:ext>
            </a:extLst>
          </p:cNvPr>
          <p:cNvSpPr>
            <a:spLocks noGrp="1"/>
          </p:cNvSpPr>
          <p:nvPr>
            <p:ph type="sldNum" sz="quarter" idx="12"/>
          </p:nvPr>
        </p:nvSpPr>
        <p:spPr/>
        <p:txBody>
          <a:bodyPr/>
          <a:lstStyle/>
          <a:p>
            <a:fld id="{B10D5614-B734-4280-8F57-1D4947433C97}" type="slidenum">
              <a:rPr lang="en-US" smtClean="0"/>
              <a:pPr/>
              <a:t>59</a:t>
            </a:fld>
            <a:endParaRPr lang="en-US"/>
          </a:p>
        </p:txBody>
      </p:sp>
    </p:spTree>
    <p:extLst>
      <p:ext uri="{BB962C8B-B14F-4D97-AF65-F5344CB8AC3E}">
        <p14:creationId xmlns:p14="http://schemas.microsoft.com/office/powerpoint/2010/main" val="162752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文件系统的概念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05</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文件与文件系统</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8" name="Rectangle 3"/>
          <p:cNvSpPr txBox="1">
            <a:spLocks noChangeArrowheads="1"/>
          </p:cNvSpPr>
          <p:nvPr/>
        </p:nvSpPr>
        <p:spPr>
          <a:xfrm>
            <a:off x="503309" y="1627873"/>
            <a:ext cx="8288058"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文件系统 </a:t>
            </a:r>
            <a:endParaRPr lang="en-US" altLang="zh-CN" sz="1800" b="1" dirty="0">
              <a:solidFill>
                <a:srgbClr val="000000"/>
              </a:solidFill>
              <a:latin typeface="华文中宋" panose="02010600040101010101" pitchFamily="2" charset="-122"/>
              <a:ea typeface="华文中宋" panose="02010600040101010101" pitchFamily="2" charset="-122"/>
            </a:endParaRPr>
          </a:p>
          <a:p>
            <a:pPr marL="571500" lvl="2" indent="-171450">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操作系统中与管理文件有关的软件和数据</a:t>
            </a:r>
          </a:p>
          <a:p>
            <a:pPr marL="571500" lvl="2" indent="-171450">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负责为用户建立、撤销、读写、修复和复制文件</a:t>
            </a:r>
          </a:p>
          <a:p>
            <a:pPr marL="571500" lvl="2" indent="-171450">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负责完成对文件的按名存取和进行存取控制</a:t>
            </a:r>
            <a:endParaRPr lang="en-US" altLang="zh-CN" sz="1800" b="1" dirty="0">
              <a:solidFill>
                <a:srgbClr val="000000"/>
              </a:solidFill>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特点</a:t>
            </a:r>
          </a:p>
          <a:p>
            <a:pPr marL="571500" lvl="2" indent="-171450">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友好的用户接口，用户只对文件进行操作，而不管文件结构和存放的物理位置</a:t>
            </a:r>
          </a:p>
          <a:p>
            <a:pPr marL="571500" lvl="2" indent="-171450">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对文件按名存取，对用户透明</a:t>
            </a:r>
          </a:p>
          <a:p>
            <a:pPr marL="571500" lvl="2" indent="-171450">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某些文件可以被多个用户或进程所共享</a:t>
            </a:r>
          </a:p>
          <a:p>
            <a:pPr marL="571500" lvl="2" indent="-171450">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文件系统大都使用磁盘、磁带、光盘、</a:t>
            </a:r>
            <a:r>
              <a:rPr lang="en-US" altLang="zh-CN" sz="1800" b="1" dirty="0">
                <a:solidFill>
                  <a:srgbClr val="000000"/>
                </a:solidFill>
                <a:latin typeface="华文中宋" panose="02010600040101010101" pitchFamily="2" charset="-122"/>
                <a:ea typeface="华文中宋" panose="02010600040101010101" pitchFamily="2" charset="-122"/>
              </a:rPr>
              <a:t>U</a:t>
            </a:r>
            <a:r>
              <a:rPr lang="zh-CN" altLang="en-US" sz="1800" b="1" dirty="0">
                <a:solidFill>
                  <a:srgbClr val="000000"/>
                </a:solidFill>
                <a:latin typeface="华文中宋" panose="02010600040101010101" pitchFamily="2" charset="-122"/>
                <a:ea typeface="华文中宋" panose="02010600040101010101" pitchFamily="2" charset="-122"/>
              </a:rPr>
              <a:t>盘等大容量存储器作为存储介质，因此，可存储大量信息</a:t>
            </a:r>
          </a:p>
          <a:p>
            <a:pPr marL="0" indent="0">
              <a:lnSpc>
                <a:spcPct val="150000"/>
              </a:lnSpc>
              <a:buNone/>
            </a:pPr>
            <a:endParaRPr lang="en-US" altLang="zh-CN" sz="1800" b="1" dirty="0">
              <a:solidFill>
                <a:srgbClr val="000000"/>
              </a:solidFill>
              <a:latin typeface="华文中宋" panose="02010600040101010101" pitchFamily="2" charset="-122"/>
              <a:ea typeface="华文中宋" panose="02010600040101010101" pitchFamily="2" charset="-122"/>
            </a:endParaRPr>
          </a:p>
        </p:txBody>
      </p:sp>
      <p:sp>
        <p:nvSpPr>
          <p:cNvPr id="4" name="灯片编号占位符 3">
            <a:extLst>
              <a:ext uri="{FF2B5EF4-FFF2-40B4-BE49-F238E27FC236}">
                <a16:creationId xmlns:a16="http://schemas.microsoft.com/office/drawing/2014/main" id="{18F443E3-6202-43C8-AC4C-BC0E1B779926}"/>
              </a:ext>
            </a:extLst>
          </p:cNvPr>
          <p:cNvSpPr>
            <a:spLocks noGrp="1"/>
          </p:cNvSpPr>
          <p:nvPr>
            <p:ph type="sldNum" sz="quarter" idx="12"/>
          </p:nvPr>
        </p:nvSpPr>
        <p:spPr/>
        <p:txBody>
          <a:bodyPr/>
          <a:lstStyle/>
          <a:p>
            <a:fld id="{B10D5614-B734-4280-8F57-1D4947433C97}" type="slidenum">
              <a:rPr lang="en-US" smtClean="0"/>
              <a:pPr/>
              <a:t>6</a:t>
            </a:fld>
            <a:endParaRPr lang="en-US" dirty="0"/>
          </a:p>
        </p:txBody>
      </p:sp>
    </p:spTree>
    <p:extLst>
      <p:ext uri="{BB962C8B-B14F-4D97-AF65-F5344CB8AC3E}">
        <p14:creationId xmlns:p14="http://schemas.microsoft.com/office/powerpoint/2010/main" val="19666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70">
            <a:extLst>
              <a:ext uri="{FF2B5EF4-FFF2-40B4-BE49-F238E27FC236}">
                <a16:creationId xmlns:a16="http://schemas.microsoft.com/office/drawing/2014/main" id="{B97B24CD-95DC-4FB3-A96B-18458EB7FD95}"/>
              </a:ext>
            </a:extLst>
          </p:cNvPr>
          <p:cNvGrpSpPr>
            <a:grpSpLocks/>
          </p:cNvGrpSpPr>
          <p:nvPr/>
        </p:nvGrpSpPr>
        <p:grpSpPr bwMode="auto">
          <a:xfrm>
            <a:off x="787024" y="1221408"/>
            <a:ext cx="7850192" cy="5638802"/>
            <a:chOff x="672" y="528"/>
            <a:chExt cx="4945" cy="3552"/>
          </a:xfrm>
        </p:grpSpPr>
        <p:sp>
          <p:nvSpPr>
            <p:cNvPr id="6" name="Rectangle 2">
              <a:extLst>
                <a:ext uri="{FF2B5EF4-FFF2-40B4-BE49-F238E27FC236}">
                  <a16:creationId xmlns:a16="http://schemas.microsoft.com/office/drawing/2014/main" id="{EBB0D385-0EEC-45CD-8E2F-57A6AD1E9076}"/>
                </a:ext>
              </a:extLst>
            </p:cNvPr>
            <p:cNvSpPr>
              <a:spLocks noChangeArrowheads="1"/>
            </p:cNvSpPr>
            <p:nvPr/>
          </p:nvSpPr>
          <p:spPr bwMode="auto">
            <a:xfrm>
              <a:off x="672" y="528"/>
              <a:ext cx="769"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0</a:t>
              </a:r>
            </a:p>
          </p:txBody>
        </p:sp>
        <p:sp>
          <p:nvSpPr>
            <p:cNvPr id="7" name="Rectangle 3">
              <a:extLst>
                <a:ext uri="{FF2B5EF4-FFF2-40B4-BE49-F238E27FC236}">
                  <a16:creationId xmlns:a16="http://schemas.microsoft.com/office/drawing/2014/main" id="{DD650CF8-EDE1-4DFE-893D-6C26AC7EE68C}"/>
                </a:ext>
              </a:extLst>
            </p:cNvPr>
            <p:cNvSpPr>
              <a:spLocks noChangeArrowheads="1"/>
            </p:cNvSpPr>
            <p:nvPr/>
          </p:nvSpPr>
          <p:spPr bwMode="auto">
            <a:xfrm>
              <a:off x="672" y="713"/>
              <a:ext cx="769" cy="18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1</a:t>
              </a:r>
            </a:p>
          </p:txBody>
        </p:sp>
        <p:sp>
          <p:nvSpPr>
            <p:cNvPr id="8" name="Rectangle 4">
              <a:extLst>
                <a:ext uri="{FF2B5EF4-FFF2-40B4-BE49-F238E27FC236}">
                  <a16:creationId xmlns:a16="http://schemas.microsoft.com/office/drawing/2014/main" id="{F7C2F97B-D6A9-4F20-BE5B-0CB5CD13AFDB}"/>
                </a:ext>
              </a:extLst>
            </p:cNvPr>
            <p:cNvSpPr>
              <a:spLocks noChangeArrowheads="1"/>
            </p:cNvSpPr>
            <p:nvPr/>
          </p:nvSpPr>
          <p:spPr bwMode="auto">
            <a:xfrm>
              <a:off x="672" y="898"/>
              <a:ext cx="769"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2</a:t>
              </a:r>
            </a:p>
          </p:txBody>
        </p:sp>
        <p:sp>
          <p:nvSpPr>
            <p:cNvPr id="9" name="Rectangle 5">
              <a:extLst>
                <a:ext uri="{FF2B5EF4-FFF2-40B4-BE49-F238E27FC236}">
                  <a16:creationId xmlns:a16="http://schemas.microsoft.com/office/drawing/2014/main" id="{912AE54B-1F4A-4F24-B0BA-C05366799959}"/>
                </a:ext>
              </a:extLst>
            </p:cNvPr>
            <p:cNvSpPr>
              <a:spLocks noChangeArrowheads="1"/>
            </p:cNvSpPr>
            <p:nvPr/>
          </p:nvSpPr>
          <p:spPr bwMode="auto">
            <a:xfrm>
              <a:off x="672" y="1083"/>
              <a:ext cx="769"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3</a:t>
              </a:r>
            </a:p>
          </p:txBody>
        </p:sp>
        <p:sp>
          <p:nvSpPr>
            <p:cNvPr id="10" name="Rectangle 6">
              <a:extLst>
                <a:ext uri="{FF2B5EF4-FFF2-40B4-BE49-F238E27FC236}">
                  <a16:creationId xmlns:a16="http://schemas.microsoft.com/office/drawing/2014/main" id="{7C5D6A35-0F7B-4DC9-9BBB-F0CCCDA8FB08}"/>
                </a:ext>
              </a:extLst>
            </p:cNvPr>
            <p:cNvSpPr>
              <a:spLocks noChangeArrowheads="1"/>
            </p:cNvSpPr>
            <p:nvPr/>
          </p:nvSpPr>
          <p:spPr bwMode="auto">
            <a:xfrm>
              <a:off x="672" y="1266"/>
              <a:ext cx="769" cy="18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4</a:t>
              </a:r>
            </a:p>
          </p:txBody>
        </p:sp>
        <p:sp>
          <p:nvSpPr>
            <p:cNvPr id="11" name="Rectangle 7">
              <a:extLst>
                <a:ext uri="{FF2B5EF4-FFF2-40B4-BE49-F238E27FC236}">
                  <a16:creationId xmlns:a16="http://schemas.microsoft.com/office/drawing/2014/main" id="{8A865DEA-B045-481B-8948-76FF2D2CABE2}"/>
                </a:ext>
              </a:extLst>
            </p:cNvPr>
            <p:cNvSpPr>
              <a:spLocks noChangeArrowheads="1"/>
            </p:cNvSpPr>
            <p:nvPr/>
          </p:nvSpPr>
          <p:spPr bwMode="auto">
            <a:xfrm>
              <a:off x="672" y="1451"/>
              <a:ext cx="769" cy="18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5</a:t>
              </a:r>
            </a:p>
          </p:txBody>
        </p:sp>
        <p:sp>
          <p:nvSpPr>
            <p:cNvPr id="12" name="Rectangle 8">
              <a:extLst>
                <a:ext uri="{FF2B5EF4-FFF2-40B4-BE49-F238E27FC236}">
                  <a16:creationId xmlns:a16="http://schemas.microsoft.com/office/drawing/2014/main" id="{6D03359E-86ED-4479-B094-401EA766CD4E}"/>
                </a:ext>
              </a:extLst>
            </p:cNvPr>
            <p:cNvSpPr>
              <a:spLocks noChangeArrowheads="1"/>
            </p:cNvSpPr>
            <p:nvPr/>
          </p:nvSpPr>
          <p:spPr bwMode="auto">
            <a:xfrm>
              <a:off x="672" y="1635"/>
              <a:ext cx="769"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6</a:t>
              </a:r>
            </a:p>
          </p:txBody>
        </p:sp>
        <p:sp>
          <p:nvSpPr>
            <p:cNvPr id="13" name="Rectangle 9">
              <a:extLst>
                <a:ext uri="{FF2B5EF4-FFF2-40B4-BE49-F238E27FC236}">
                  <a16:creationId xmlns:a16="http://schemas.microsoft.com/office/drawing/2014/main" id="{AEFF603B-BA8B-4301-83A5-4BE223D751F8}"/>
                </a:ext>
              </a:extLst>
            </p:cNvPr>
            <p:cNvSpPr>
              <a:spLocks noChangeArrowheads="1"/>
            </p:cNvSpPr>
            <p:nvPr/>
          </p:nvSpPr>
          <p:spPr bwMode="auto">
            <a:xfrm>
              <a:off x="672" y="1820"/>
              <a:ext cx="769" cy="18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7</a:t>
              </a:r>
            </a:p>
          </p:txBody>
        </p:sp>
        <p:sp>
          <p:nvSpPr>
            <p:cNvPr id="14" name="Rectangle 10">
              <a:extLst>
                <a:ext uri="{FF2B5EF4-FFF2-40B4-BE49-F238E27FC236}">
                  <a16:creationId xmlns:a16="http://schemas.microsoft.com/office/drawing/2014/main" id="{E765CEDC-4DA6-4C97-81EE-221CAC065D6B}"/>
                </a:ext>
              </a:extLst>
            </p:cNvPr>
            <p:cNvSpPr>
              <a:spLocks noChangeArrowheads="1"/>
            </p:cNvSpPr>
            <p:nvPr/>
          </p:nvSpPr>
          <p:spPr bwMode="auto">
            <a:xfrm>
              <a:off x="672" y="2005"/>
              <a:ext cx="769"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8</a:t>
              </a:r>
            </a:p>
          </p:txBody>
        </p:sp>
        <p:sp>
          <p:nvSpPr>
            <p:cNvPr id="15" name="Rectangle 11">
              <a:extLst>
                <a:ext uri="{FF2B5EF4-FFF2-40B4-BE49-F238E27FC236}">
                  <a16:creationId xmlns:a16="http://schemas.microsoft.com/office/drawing/2014/main" id="{0DA8C0F4-5868-44F7-9A49-99712E7DDE99}"/>
                </a:ext>
              </a:extLst>
            </p:cNvPr>
            <p:cNvSpPr>
              <a:spLocks noChangeArrowheads="1"/>
            </p:cNvSpPr>
            <p:nvPr/>
          </p:nvSpPr>
          <p:spPr bwMode="auto">
            <a:xfrm>
              <a:off x="672" y="2190"/>
              <a:ext cx="769"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9</a:t>
              </a:r>
            </a:p>
          </p:txBody>
        </p:sp>
        <p:sp>
          <p:nvSpPr>
            <p:cNvPr id="16" name="Rectangle 12">
              <a:extLst>
                <a:ext uri="{FF2B5EF4-FFF2-40B4-BE49-F238E27FC236}">
                  <a16:creationId xmlns:a16="http://schemas.microsoft.com/office/drawing/2014/main" id="{1BD55053-D028-41DB-B68F-A3C97B848AB9}"/>
                </a:ext>
              </a:extLst>
            </p:cNvPr>
            <p:cNvSpPr>
              <a:spLocks noChangeArrowheads="1"/>
            </p:cNvSpPr>
            <p:nvPr/>
          </p:nvSpPr>
          <p:spPr bwMode="auto">
            <a:xfrm>
              <a:off x="672" y="2374"/>
              <a:ext cx="769"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一次间接</a:t>
              </a:r>
            </a:p>
          </p:txBody>
        </p:sp>
        <p:sp>
          <p:nvSpPr>
            <p:cNvPr id="17" name="Rectangle 13">
              <a:extLst>
                <a:ext uri="{FF2B5EF4-FFF2-40B4-BE49-F238E27FC236}">
                  <a16:creationId xmlns:a16="http://schemas.microsoft.com/office/drawing/2014/main" id="{8A9414AB-0E2E-47EC-9AF2-01597F63ECE4}"/>
                </a:ext>
              </a:extLst>
            </p:cNvPr>
            <p:cNvSpPr>
              <a:spLocks noChangeArrowheads="1"/>
            </p:cNvSpPr>
            <p:nvPr/>
          </p:nvSpPr>
          <p:spPr bwMode="auto">
            <a:xfrm>
              <a:off x="672" y="2559"/>
              <a:ext cx="769" cy="18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二次间接</a:t>
              </a:r>
            </a:p>
          </p:txBody>
        </p:sp>
        <p:sp>
          <p:nvSpPr>
            <p:cNvPr id="18" name="Rectangle 14">
              <a:extLst>
                <a:ext uri="{FF2B5EF4-FFF2-40B4-BE49-F238E27FC236}">
                  <a16:creationId xmlns:a16="http://schemas.microsoft.com/office/drawing/2014/main" id="{CD45D34A-935B-4BD3-9D27-A5F682928E12}"/>
                </a:ext>
              </a:extLst>
            </p:cNvPr>
            <p:cNvSpPr>
              <a:spLocks noChangeArrowheads="1"/>
            </p:cNvSpPr>
            <p:nvPr/>
          </p:nvSpPr>
          <p:spPr bwMode="auto">
            <a:xfrm>
              <a:off x="672" y="2744"/>
              <a:ext cx="769"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三次间接</a:t>
              </a:r>
            </a:p>
          </p:txBody>
        </p:sp>
        <p:sp>
          <p:nvSpPr>
            <p:cNvPr id="19" name="Rectangle 16">
              <a:extLst>
                <a:ext uri="{FF2B5EF4-FFF2-40B4-BE49-F238E27FC236}">
                  <a16:creationId xmlns:a16="http://schemas.microsoft.com/office/drawing/2014/main" id="{62F25CA9-9176-4BEB-AAA9-C41BA5A3E9E2}"/>
                </a:ext>
              </a:extLst>
            </p:cNvPr>
            <p:cNvSpPr>
              <a:spLocks noChangeArrowheads="1"/>
            </p:cNvSpPr>
            <p:nvPr/>
          </p:nvSpPr>
          <p:spPr bwMode="auto">
            <a:xfrm>
              <a:off x="1728" y="528"/>
              <a:ext cx="769"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文件信息</a:t>
              </a:r>
            </a:p>
          </p:txBody>
        </p:sp>
        <p:sp>
          <p:nvSpPr>
            <p:cNvPr id="20" name="Rectangle 17">
              <a:extLst>
                <a:ext uri="{FF2B5EF4-FFF2-40B4-BE49-F238E27FC236}">
                  <a16:creationId xmlns:a16="http://schemas.microsoft.com/office/drawing/2014/main" id="{ADB693B3-4251-4E8B-8A95-C95DC0884898}"/>
                </a:ext>
              </a:extLst>
            </p:cNvPr>
            <p:cNvSpPr>
              <a:spLocks noChangeArrowheads="1"/>
            </p:cNvSpPr>
            <p:nvPr/>
          </p:nvSpPr>
          <p:spPr bwMode="auto">
            <a:xfrm>
              <a:off x="1728" y="2016"/>
              <a:ext cx="769"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文件信息</a:t>
              </a:r>
            </a:p>
          </p:txBody>
        </p:sp>
        <p:sp>
          <p:nvSpPr>
            <p:cNvPr id="21" name="Rectangle 18">
              <a:extLst>
                <a:ext uri="{FF2B5EF4-FFF2-40B4-BE49-F238E27FC236}">
                  <a16:creationId xmlns:a16="http://schemas.microsoft.com/office/drawing/2014/main" id="{DD6C6F4B-7B67-495D-B72B-70C9DBE5C731}"/>
                </a:ext>
              </a:extLst>
            </p:cNvPr>
            <p:cNvSpPr>
              <a:spLocks noChangeArrowheads="1"/>
            </p:cNvSpPr>
            <p:nvPr/>
          </p:nvSpPr>
          <p:spPr bwMode="auto">
            <a:xfrm>
              <a:off x="1728" y="2544"/>
              <a:ext cx="769" cy="184"/>
            </a:xfrm>
            <a:prstGeom prst="rect">
              <a:avLst/>
            </a:prstGeom>
            <a:solidFill>
              <a:schemeClr val="bg1">
                <a:lumMod val="85000"/>
                <a:alpha val="50000"/>
              </a:scheme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22" name="Rectangle 19">
              <a:extLst>
                <a:ext uri="{FF2B5EF4-FFF2-40B4-BE49-F238E27FC236}">
                  <a16:creationId xmlns:a16="http://schemas.microsoft.com/office/drawing/2014/main" id="{647EA322-01A4-4129-A243-FA8575476F1B}"/>
                </a:ext>
              </a:extLst>
            </p:cNvPr>
            <p:cNvSpPr>
              <a:spLocks noChangeArrowheads="1"/>
            </p:cNvSpPr>
            <p:nvPr/>
          </p:nvSpPr>
          <p:spPr bwMode="auto">
            <a:xfrm>
              <a:off x="1728" y="2784"/>
              <a:ext cx="769" cy="184"/>
            </a:xfrm>
            <a:prstGeom prst="rect">
              <a:avLst/>
            </a:prstGeom>
            <a:solidFill>
              <a:schemeClr val="bg1">
                <a:lumMod val="85000"/>
                <a:alpha val="50000"/>
              </a:scheme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23" name="Rectangle 20">
              <a:extLst>
                <a:ext uri="{FF2B5EF4-FFF2-40B4-BE49-F238E27FC236}">
                  <a16:creationId xmlns:a16="http://schemas.microsoft.com/office/drawing/2014/main" id="{BBC86A34-3530-4420-9E6E-F0BAE564D0BD}"/>
                </a:ext>
              </a:extLst>
            </p:cNvPr>
            <p:cNvSpPr>
              <a:spLocks noChangeArrowheads="1"/>
            </p:cNvSpPr>
            <p:nvPr/>
          </p:nvSpPr>
          <p:spPr bwMode="auto">
            <a:xfrm>
              <a:off x="1728" y="2304"/>
              <a:ext cx="769" cy="184"/>
            </a:xfrm>
            <a:prstGeom prst="rect">
              <a:avLst/>
            </a:prstGeom>
            <a:solidFill>
              <a:schemeClr val="bg1">
                <a:lumMod val="85000"/>
                <a:alpha val="50000"/>
              </a:scheme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24" name="Line 22">
              <a:extLst>
                <a:ext uri="{FF2B5EF4-FFF2-40B4-BE49-F238E27FC236}">
                  <a16:creationId xmlns:a16="http://schemas.microsoft.com/office/drawing/2014/main" id="{0A9A3A1E-D12E-4C7D-81A1-9BFEEA232F0C}"/>
                </a:ext>
              </a:extLst>
            </p:cNvPr>
            <p:cNvSpPr>
              <a:spLocks noChangeShapeType="1"/>
            </p:cNvSpPr>
            <p:nvPr/>
          </p:nvSpPr>
          <p:spPr bwMode="auto">
            <a:xfrm flipV="1">
              <a:off x="1440" y="2400"/>
              <a:ext cx="288" cy="4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25" name="Line 24">
              <a:extLst>
                <a:ext uri="{FF2B5EF4-FFF2-40B4-BE49-F238E27FC236}">
                  <a16:creationId xmlns:a16="http://schemas.microsoft.com/office/drawing/2014/main" id="{E9712545-3A12-441B-BAF2-D11EE58FA551}"/>
                </a:ext>
              </a:extLst>
            </p:cNvPr>
            <p:cNvSpPr>
              <a:spLocks noChangeShapeType="1"/>
            </p:cNvSpPr>
            <p:nvPr/>
          </p:nvSpPr>
          <p:spPr bwMode="auto">
            <a:xfrm>
              <a:off x="1440" y="2640"/>
              <a:ext cx="28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26" name="Line 25">
              <a:extLst>
                <a:ext uri="{FF2B5EF4-FFF2-40B4-BE49-F238E27FC236}">
                  <a16:creationId xmlns:a16="http://schemas.microsoft.com/office/drawing/2014/main" id="{4C2B18DB-E810-4CEF-BD08-5E2CF2C8C150}"/>
                </a:ext>
              </a:extLst>
            </p:cNvPr>
            <p:cNvSpPr>
              <a:spLocks noChangeShapeType="1"/>
            </p:cNvSpPr>
            <p:nvPr/>
          </p:nvSpPr>
          <p:spPr bwMode="auto">
            <a:xfrm>
              <a:off x="1440" y="2832"/>
              <a:ext cx="288" cy="4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27" name="Rectangle 26">
              <a:extLst>
                <a:ext uri="{FF2B5EF4-FFF2-40B4-BE49-F238E27FC236}">
                  <a16:creationId xmlns:a16="http://schemas.microsoft.com/office/drawing/2014/main" id="{2B638511-C5A7-40FA-BE14-EEA7EFC771E9}"/>
                </a:ext>
              </a:extLst>
            </p:cNvPr>
            <p:cNvSpPr>
              <a:spLocks noChangeArrowheads="1"/>
            </p:cNvSpPr>
            <p:nvPr/>
          </p:nvSpPr>
          <p:spPr bwMode="auto">
            <a:xfrm>
              <a:off x="2784" y="1776"/>
              <a:ext cx="769"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文件信息</a:t>
              </a:r>
            </a:p>
          </p:txBody>
        </p:sp>
        <p:sp>
          <p:nvSpPr>
            <p:cNvPr id="28" name="Rectangle 27">
              <a:extLst>
                <a:ext uri="{FF2B5EF4-FFF2-40B4-BE49-F238E27FC236}">
                  <a16:creationId xmlns:a16="http://schemas.microsoft.com/office/drawing/2014/main" id="{1E348618-8D26-4CD5-ABC4-E4860A939F52}"/>
                </a:ext>
              </a:extLst>
            </p:cNvPr>
            <p:cNvSpPr>
              <a:spLocks noChangeArrowheads="1"/>
            </p:cNvSpPr>
            <p:nvPr/>
          </p:nvSpPr>
          <p:spPr bwMode="auto">
            <a:xfrm>
              <a:off x="2784" y="2064"/>
              <a:ext cx="769"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文件信息</a:t>
              </a:r>
            </a:p>
          </p:txBody>
        </p:sp>
        <p:sp>
          <p:nvSpPr>
            <p:cNvPr id="29" name="Rectangle 28">
              <a:extLst>
                <a:ext uri="{FF2B5EF4-FFF2-40B4-BE49-F238E27FC236}">
                  <a16:creationId xmlns:a16="http://schemas.microsoft.com/office/drawing/2014/main" id="{A2474929-9872-49F4-84C1-30BBE1C412ED}"/>
                </a:ext>
              </a:extLst>
            </p:cNvPr>
            <p:cNvSpPr>
              <a:spLocks noChangeArrowheads="1"/>
            </p:cNvSpPr>
            <p:nvPr/>
          </p:nvSpPr>
          <p:spPr bwMode="auto">
            <a:xfrm>
              <a:off x="2784" y="2400"/>
              <a:ext cx="769"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文件信息</a:t>
              </a:r>
            </a:p>
          </p:txBody>
        </p:sp>
        <p:sp>
          <p:nvSpPr>
            <p:cNvPr id="30" name="Line 29">
              <a:extLst>
                <a:ext uri="{FF2B5EF4-FFF2-40B4-BE49-F238E27FC236}">
                  <a16:creationId xmlns:a16="http://schemas.microsoft.com/office/drawing/2014/main" id="{5117C8B2-C6FD-4386-92C2-E035F58360AB}"/>
                </a:ext>
              </a:extLst>
            </p:cNvPr>
            <p:cNvSpPr>
              <a:spLocks noChangeShapeType="1"/>
            </p:cNvSpPr>
            <p:nvPr/>
          </p:nvSpPr>
          <p:spPr bwMode="auto">
            <a:xfrm flipV="1">
              <a:off x="2496" y="1824"/>
              <a:ext cx="288" cy="52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31" name="Line 30">
              <a:extLst>
                <a:ext uri="{FF2B5EF4-FFF2-40B4-BE49-F238E27FC236}">
                  <a16:creationId xmlns:a16="http://schemas.microsoft.com/office/drawing/2014/main" id="{210BBFDD-5165-4892-A9D6-19388FD43212}"/>
                </a:ext>
              </a:extLst>
            </p:cNvPr>
            <p:cNvSpPr>
              <a:spLocks noChangeShapeType="1"/>
            </p:cNvSpPr>
            <p:nvPr/>
          </p:nvSpPr>
          <p:spPr bwMode="auto">
            <a:xfrm flipV="1">
              <a:off x="2496" y="2160"/>
              <a:ext cx="288" cy="24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32" name="Line 31">
              <a:extLst>
                <a:ext uri="{FF2B5EF4-FFF2-40B4-BE49-F238E27FC236}">
                  <a16:creationId xmlns:a16="http://schemas.microsoft.com/office/drawing/2014/main" id="{F61496B1-3074-4D42-9F4F-12308503B457}"/>
                </a:ext>
              </a:extLst>
            </p:cNvPr>
            <p:cNvSpPr>
              <a:spLocks noChangeShapeType="1"/>
            </p:cNvSpPr>
            <p:nvPr/>
          </p:nvSpPr>
          <p:spPr bwMode="auto">
            <a:xfrm>
              <a:off x="2496" y="2400"/>
              <a:ext cx="288" cy="9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33" name="Rectangle 32">
              <a:extLst>
                <a:ext uri="{FF2B5EF4-FFF2-40B4-BE49-F238E27FC236}">
                  <a16:creationId xmlns:a16="http://schemas.microsoft.com/office/drawing/2014/main" id="{58CE8744-2663-4C53-BC0F-5834552B6672}"/>
                </a:ext>
              </a:extLst>
            </p:cNvPr>
            <p:cNvSpPr>
              <a:spLocks noChangeArrowheads="1"/>
            </p:cNvSpPr>
            <p:nvPr/>
          </p:nvSpPr>
          <p:spPr bwMode="auto">
            <a:xfrm>
              <a:off x="2784" y="2736"/>
              <a:ext cx="769" cy="184"/>
            </a:xfrm>
            <a:prstGeom prst="rect">
              <a:avLst/>
            </a:prstGeom>
            <a:solidFill>
              <a:schemeClr val="bg1">
                <a:lumMod val="85000"/>
                <a:alpha val="50000"/>
              </a:scheme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34" name="Rectangle 33">
              <a:extLst>
                <a:ext uri="{FF2B5EF4-FFF2-40B4-BE49-F238E27FC236}">
                  <a16:creationId xmlns:a16="http://schemas.microsoft.com/office/drawing/2014/main" id="{50BB79A2-ADA9-4EAD-93DF-C44181953561}"/>
                </a:ext>
              </a:extLst>
            </p:cNvPr>
            <p:cNvSpPr>
              <a:spLocks noChangeArrowheads="1"/>
            </p:cNvSpPr>
            <p:nvPr/>
          </p:nvSpPr>
          <p:spPr bwMode="auto">
            <a:xfrm>
              <a:off x="2784" y="3072"/>
              <a:ext cx="769" cy="184"/>
            </a:xfrm>
            <a:prstGeom prst="rect">
              <a:avLst/>
            </a:prstGeom>
            <a:solidFill>
              <a:schemeClr val="bg1">
                <a:lumMod val="85000"/>
                <a:alpha val="50000"/>
              </a:scheme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35" name="Rectangle 34">
              <a:extLst>
                <a:ext uri="{FF2B5EF4-FFF2-40B4-BE49-F238E27FC236}">
                  <a16:creationId xmlns:a16="http://schemas.microsoft.com/office/drawing/2014/main" id="{9192B6AD-6B4B-494B-B28F-7C96FBA42C34}"/>
                </a:ext>
              </a:extLst>
            </p:cNvPr>
            <p:cNvSpPr>
              <a:spLocks noChangeArrowheads="1"/>
            </p:cNvSpPr>
            <p:nvPr/>
          </p:nvSpPr>
          <p:spPr bwMode="auto">
            <a:xfrm>
              <a:off x="2784" y="3360"/>
              <a:ext cx="769" cy="184"/>
            </a:xfrm>
            <a:prstGeom prst="rect">
              <a:avLst/>
            </a:prstGeom>
            <a:solidFill>
              <a:schemeClr val="bg1">
                <a:lumMod val="85000"/>
                <a:alpha val="50000"/>
              </a:scheme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36" name="Line 35">
              <a:extLst>
                <a:ext uri="{FF2B5EF4-FFF2-40B4-BE49-F238E27FC236}">
                  <a16:creationId xmlns:a16="http://schemas.microsoft.com/office/drawing/2014/main" id="{40B8ACC2-DFF4-480E-A831-571CC221E8D5}"/>
                </a:ext>
              </a:extLst>
            </p:cNvPr>
            <p:cNvSpPr>
              <a:spLocks noChangeShapeType="1"/>
            </p:cNvSpPr>
            <p:nvPr/>
          </p:nvSpPr>
          <p:spPr bwMode="auto">
            <a:xfrm>
              <a:off x="2496" y="2592"/>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37" name="Line 36">
              <a:extLst>
                <a:ext uri="{FF2B5EF4-FFF2-40B4-BE49-F238E27FC236}">
                  <a16:creationId xmlns:a16="http://schemas.microsoft.com/office/drawing/2014/main" id="{90F6E24F-78FC-4A36-A66C-FABFD8E659A4}"/>
                </a:ext>
              </a:extLst>
            </p:cNvPr>
            <p:cNvSpPr>
              <a:spLocks noChangeShapeType="1"/>
            </p:cNvSpPr>
            <p:nvPr/>
          </p:nvSpPr>
          <p:spPr bwMode="auto">
            <a:xfrm>
              <a:off x="2688" y="2592"/>
              <a:ext cx="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38" name="Line 37">
              <a:extLst>
                <a:ext uri="{FF2B5EF4-FFF2-40B4-BE49-F238E27FC236}">
                  <a16:creationId xmlns:a16="http://schemas.microsoft.com/office/drawing/2014/main" id="{C71CCEC5-A6B6-4919-87A3-610E7A779BDA}"/>
                </a:ext>
              </a:extLst>
            </p:cNvPr>
            <p:cNvSpPr>
              <a:spLocks noChangeShapeType="1"/>
            </p:cNvSpPr>
            <p:nvPr/>
          </p:nvSpPr>
          <p:spPr bwMode="auto">
            <a:xfrm>
              <a:off x="2688" y="2832"/>
              <a:ext cx="9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39" name="Line 39">
              <a:extLst>
                <a:ext uri="{FF2B5EF4-FFF2-40B4-BE49-F238E27FC236}">
                  <a16:creationId xmlns:a16="http://schemas.microsoft.com/office/drawing/2014/main" id="{2B90547D-19A6-4EBE-80E7-53C2F5EE53BD}"/>
                </a:ext>
              </a:extLst>
            </p:cNvPr>
            <p:cNvSpPr>
              <a:spLocks noChangeShapeType="1"/>
            </p:cNvSpPr>
            <p:nvPr/>
          </p:nvSpPr>
          <p:spPr bwMode="auto">
            <a:xfrm>
              <a:off x="2496" y="2688"/>
              <a:ext cx="9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40" name="Line 40">
              <a:extLst>
                <a:ext uri="{FF2B5EF4-FFF2-40B4-BE49-F238E27FC236}">
                  <a16:creationId xmlns:a16="http://schemas.microsoft.com/office/drawing/2014/main" id="{A4C27CC2-ACEE-42CC-AFE3-0067B8B4F8F4}"/>
                </a:ext>
              </a:extLst>
            </p:cNvPr>
            <p:cNvSpPr>
              <a:spLocks noChangeShapeType="1"/>
            </p:cNvSpPr>
            <p:nvPr/>
          </p:nvSpPr>
          <p:spPr bwMode="auto">
            <a:xfrm>
              <a:off x="2592" y="2688"/>
              <a:ext cx="0" cy="4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41" name="Line 41">
              <a:extLst>
                <a:ext uri="{FF2B5EF4-FFF2-40B4-BE49-F238E27FC236}">
                  <a16:creationId xmlns:a16="http://schemas.microsoft.com/office/drawing/2014/main" id="{023BE40A-72D3-4A8A-A6AD-E65796137837}"/>
                </a:ext>
              </a:extLst>
            </p:cNvPr>
            <p:cNvSpPr>
              <a:spLocks noChangeShapeType="1"/>
            </p:cNvSpPr>
            <p:nvPr/>
          </p:nvSpPr>
          <p:spPr bwMode="auto">
            <a:xfrm>
              <a:off x="2592" y="3168"/>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42" name="Rectangle 43">
              <a:extLst>
                <a:ext uri="{FF2B5EF4-FFF2-40B4-BE49-F238E27FC236}">
                  <a16:creationId xmlns:a16="http://schemas.microsoft.com/office/drawing/2014/main" id="{053DC109-63EE-432E-9CDF-E563342D4943}"/>
                </a:ext>
              </a:extLst>
            </p:cNvPr>
            <p:cNvSpPr>
              <a:spLocks noChangeArrowheads="1"/>
            </p:cNvSpPr>
            <p:nvPr/>
          </p:nvSpPr>
          <p:spPr bwMode="auto">
            <a:xfrm>
              <a:off x="3840" y="3360"/>
              <a:ext cx="769" cy="184"/>
            </a:xfrm>
            <a:prstGeom prst="rect">
              <a:avLst/>
            </a:prstGeom>
            <a:solidFill>
              <a:schemeClr val="bg1">
                <a:lumMod val="85000"/>
                <a:alpha val="50000"/>
              </a:scheme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43" name="Rectangle 44">
              <a:extLst>
                <a:ext uri="{FF2B5EF4-FFF2-40B4-BE49-F238E27FC236}">
                  <a16:creationId xmlns:a16="http://schemas.microsoft.com/office/drawing/2014/main" id="{30C30871-1FC4-4B63-A001-96D0D24404E6}"/>
                </a:ext>
              </a:extLst>
            </p:cNvPr>
            <p:cNvSpPr>
              <a:spLocks noChangeArrowheads="1"/>
            </p:cNvSpPr>
            <p:nvPr/>
          </p:nvSpPr>
          <p:spPr bwMode="auto">
            <a:xfrm>
              <a:off x="3840" y="2448"/>
              <a:ext cx="769"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文件信息</a:t>
              </a:r>
            </a:p>
          </p:txBody>
        </p:sp>
        <p:sp>
          <p:nvSpPr>
            <p:cNvPr id="44" name="Line 45">
              <a:extLst>
                <a:ext uri="{FF2B5EF4-FFF2-40B4-BE49-F238E27FC236}">
                  <a16:creationId xmlns:a16="http://schemas.microsoft.com/office/drawing/2014/main" id="{F01AAB8B-9DC2-4D08-BE4E-F82CB70F91D0}"/>
                </a:ext>
              </a:extLst>
            </p:cNvPr>
            <p:cNvSpPr>
              <a:spLocks noChangeShapeType="1"/>
            </p:cNvSpPr>
            <p:nvPr/>
          </p:nvSpPr>
          <p:spPr bwMode="auto">
            <a:xfrm flipV="1">
              <a:off x="3552" y="2544"/>
              <a:ext cx="288" cy="2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45" name="Rectangle 46">
              <a:extLst>
                <a:ext uri="{FF2B5EF4-FFF2-40B4-BE49-F238E27FC236}">
                  <a16:creationId xmlns:a16="http://schemas.microsoft.com/office/drawing/2014/main" id="{5AC556EE-37A3-4602-8F62-51BC368F0951}"/>
                </a:ext>
              </a:extLst>
            </p:cNvPr>
            <p:cNvSpPr>
              <a:spLocks noChangeArrowheads="1"/>
            </p:cNvSpPr>
            <p:nvPr/>
          </p:nvSpPr>
          <p:spPr bwMode="auto">
            <a:xfrm>
              <a:off x="4848" y="3072"/>
              <a:ext cx="769"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文件信息</a:t>
              </a:r>
            </a:p>
          </p:txBody>
        </p:sp>
        <p:sp>
          <p:nvSpPr>
            <p:cNvPr id="46" name="Line 47">
              <a:extLst>
                <a:ext uri="{FF2B5EF4-FFF2-40B4-BE49-F238E27FC236}">
                  <a16:creationId xmlns:a16="http://schemas.microsoft.com/office/drawing/2014/main" id="{D5551508-B264-4B8D-AB12-7DC45A59DE9E}"/>
                </a:ext>
              </a:extLst>
            </p:cNvPr>
            <p:cNvSpPr>
              <a:spLocks noChangeShapeType="1"/>
            </p:cNvSpPr>
            <p:nvPr/>
          </p:nvSpPr>
          <p:spPr bwMode="auto">
            <a:xfrm flipV="1">
              <a:off x="4608" y="3168"/>
              <a:ext cx="240" cy="2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47" name="Line 48">
              <a:extLst>
                <a:ext uri="{FF2B5EF4-FFF2-40B4-BE49-F238E27FC236}">
                  <a16:creationId xmlns:a16="http://schemas.microsoft.com/office/drawing/2014/main" id="{E24E1FF7-8BF1-4EE5-937C-F03873088C65}"/>
                </a:ext>
              </a:extLst>
            </p:cNvPr>
            <p:cNvSpPr>
              <a:spLocks noChangeShapeType="1"/>
            </p:cNvSpPr>
            <p:nvPr/>
          </p:nvSpPr>
          <p:spPr bwMode="auto">
            <a:xfrm>
              <a:off x="2160" y="2976"/>
              <a:ext cx="0" cy="4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48" name="Line 50">
              <a:extLst>
                <a:ext uri="{FF2B5EF4-FFF2-40B4-BE49-F238E27FC236}">
                  <a16:creationId xmlns:a16="http://schemas.microsoft.com/office/drawing/2014/main" id="{AA8755C2-213E-4EE5-8C04-03A04C1075FC}"/>
                </a:ext>
              </a:extLst>
            </p:cNvPr>
            <p:cNvSpPr>
              <a:spLocks noChangeShapeType="1"/>
            </p:cNvSpPr>
            <p:nvPr/>
          </p:nvSpPr>
          <p:spPr bwMode="auto">
            <a:xfrm>
              <a:off x="2160" y="3456"/>
              <a:ext cx="62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49" name="Line 51">
              <a:extLst>
                <a:ext uri="{FF2B5EF4-FFF2-40B4-BE49-F238E27FC236}">
                  <a16:creationId xmlns:a16="http://schemas.microsoft.com/office/drawing/2014/main" id="{3378D444-EB8F-461B-979C-9F02AF842BB5}"/>
                </a:ext>
              </a:extLst>
            </p:cNvPr>
            <p:cNvSpPr>
              <a:spLocks noChangeShapeType="1"/>
            </p:cNvSpPr>
            <p:nvPr/>
          </p:nvSpPr>
          <p:spPr bwMode="auto">
            <a:xfrm>
              <a:off x="1968" y="2976"/>
              <a:ext cx="0" cy="7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50" name="Line 52">
              <a:extLst>
                <a:ext uri="{FF2B5EF4-FFF2-40B4-BE49-F238E27FC236}">
                  <a16:creationId xmlns:a16="http://schemas.microsoft.com/office/drawing/2014/main" id="{AB4CDB1C-5FE1-4E8D-8B46-C9E6D93BEA1D}"/>
                </a:ext>
              </a:extLst>
            </p:cNvPr>
            <p:cNvSpPr>
              <a:spLocks noChangeShapeType="1"/>
            </p:cNvSpPr>
            <p:nvPr/>
          </p:nvSpPr>
          <p:spPr bwMode="auto">
            <a:xfrm>
              <a:off x="1968" y="3744"/>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51" name="Text Box 54">
              <a:extLst>
                <a:ext uri="{FF2B5EF4-FFF2-40B4-BE49-F238E27FC236}">
                  <a16:creationId xmlns:a16="http://schemas.microsoft.com/office/drawing/2014/main" id="{C10E56F3-64EF-4A87-A951-48F04A3AC482}"/>
                </a:ext>
              </a:extLst>
            </p:cNvPr>
            <p:cNvSpPr txBox="1">
              <a:spLocks noChangeArrowheads="1"/>
            </p:cNvSpPr>
            <p:nvPr/>
          </p:nvSpPr>
          <p:spPr bwMode="auto">
            <a:xfrm>
              <a:off x="3127" y="3626"/>
              <a:ext cx="2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dirty="0">
                  <a:solidFill>
                    <a:srgbClr val="000000"/>
                  </a:solidFill>
                  <a:latin typeface="华文中宋" panose="02010600040101010101" pitchFamily="2" charset="-122"/>
                  <a:ea typeface="华文中宋" panose="02010600040101010101" pitchFamily="2" charset="-122"/>
                </a:rPr>
                <a:t>…</a:t>
              </a:r>
            </a:p>
          </p:txBody>
        </p:sp>
        <p:sp>
          <p:nvSpPr>
            <p:cNvPr id="52" name="Text Box 55">
              <a:extLst>
                <a:ext uri="{FF2B5EF4-FFF2-40B4-BE49-F238E27FC236}">
                  <a16:creationId xmlns:a16="http://schemas.microsoft.com/office/drawing/2014/main" id="{0354CD06-014C-4B46-8FCC-F544D0100E37}"/>
                </a:ext>
              </a:extLst>
            </p:cNvPr>
            <p:cNvSpPr txBox="1">
              <a:spLocks noChangeArrowheads="1"/>
            </p:cNvSpPr>
            <p:nvPr/>
          </p:nvSpPr>
          <p:spPr bwMode="auto">
            <a:xfrm>
              <a:off x="2167" y="3792"/>
              <a:ext cx="2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dirty="0">
                  <a:solidFill>
                    <a:srgbClr val="000000"/>
                  </a:solidFill>
                  <a:latin typeface="华文中宋" panose="02010600040101010101" pitchFamily="2" charset="-122"/>
                  <a:ea typeface="华文中宋" panose="02010600040101010101" pitchFamily="2" charset="-122"/>
                </a:rPr>
                <a:t>…</a:t>
              </a:r>
            </a:p>
          </p:txBody>
        </p:sp>
        <p:sp>
          <p:nvSpPr>
            <p:cNvPr id="53" name="Text Box 56">
              <a:extLst>
                <a:ext uri="{FF2B5EF4-FFF2-40B4-BE49-F238E27FC236}">
                  <a16:creationId xmlns:a16="http://schemas.microsoft.com/office/drawing/2014/main" id="{E8B5B749-0828-49EB-9143-A0BBD0087CDA}"/>
                </a:ext>
              </a:extLst>
            </p:cNvPr>
            <p:cNvSpPr txBox="1">
              <a:spLocks noChangeArrowheads="1"/>
            </p:cNvSpPr>
            <p:nvPr/>
          </p:nvSpPr>
          <p:spPr bwMode="auto">
            <a:xfrm>
              <a:off x="4135" y="3648"/>
              <a:ext cx="2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dirty="0">
                  <a:solidFill>
                    <a:srgbClr val="000000"/>
                  </a:solidFill>
                  <a:latin typeface="华文中宋" panose="02010600040101010101" pitchFamily="2" charset="-122"/>
                  <a:ea typeface="华文中宋" panose="02010600040101010101" pitchFamily="2" charset="-122"/>
                </a:rPr>
                <a:t>…</a:t>
              </a:r>
            </a:p>
          </p:txBody>
        </p:sp>
        <p:sp>
          <p:nvSpPr>
            <p:cNvPr id="54" name="Text Box 57">
              <a:extLst>
                <a:ext uri="{FF2B5EF4-FFF2-40B4-BE49-F238E27FC236}">
                  <a16:creationId xmlns:a16="http://schemas.microsoft.com/office/drawing/2014/main" id="{CEE73AAA-A57E-4882-B315-59EAB62AD573}"/>
                </a:ext>
              </a:extLst>
            </p:cNvPr>
            <p:cNvSpPr txBox="1">
              <a:spLocks noChangeArrowheads="1"/>
            </p:cNvSpPr>
            <p:nvPr/>
          </p:nvSpPr>
          <p:spPr bwMode="auto">
            <a:xfrm>
              <a:off x="5143" y="3360"/>
              <a:ext cx="2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dirty="0">
                  <a:solidFill>
                    <a:srgbClr val="000000"/>
                  </a:solidFill>
                  <a:latin typeface="华文中宋" panose="02010600040101010101" pitchFamily="2" charset="-122"/>
                  <a:ea typeface="华文中宋" panose="02010600040101010101" pitchFamily="2" charset="-122"/>
                </a:rPr>
                <a:t>…</a:t>
              </a:r>
            </a:p>
          </p:txBody>
        </p:sp>
        <p:sp>
          <p:nvSpPr>
            <p:cNvPr id="55" name="Text Box 58">
              <a:extLst>
                <a:ext uri="{FF2B5EF4-FFF2-40B4-BE49-F238E27FC236}">
                  <a16:creationId xmlns:a16="http://schemas.microsoft.com/office/drawing/2014/main" id="{7D448070-7564-4615-B212-37426134C37E}"/>
                </a:ext>
              </a:extLst>
            </p:cNvPr>
            <p:cNvSpPr txBox="1">
              <a:spLocks noChangeArrowheads="1"/>
            </p:cNvSpPr>
            <p:nvPr/>
          </p:nvSpPr>
          <p:spPr bwMode="auto">
            <a:xfrm>
              <a:off x="4087" y="2640"/>
              <a:ext cx="2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a:solidFill>
                    <a:srgbClr val="000000"/>
                  </a:solidFill>
                  <a:latin typeface="华文中宋" panose="02010600040101010101" pitchFamily="2" charset="-122"/>
                  <a:ea typeface="华文中宋" panose="02010600040101010101" pitchFamily="2" charset="-122"/>
                </a:rPr>
                <a:t>….</a:t>
              </a:r>
            </a:p>
          </p:txBody>
        </p:sp>
        <p:sp>
          <p:nvSpPr>
            <p:cNvPr id="56" name="Text Box 59">
              <a:extLst>
                <a:ext uri="{FF2B5EF4-FFF2-40B4-BE49-F238E27FC236}">
                  <a16:creationId xmlns:a16="http://schemas.microsoft.com/office/drawing/2014/main" id="{8664313A-4BDF-4710-A91B-03F2ABDB9AAE}"/>
                </a:ext>
              </a:extLst>
            </p:cNvPr>
            <p:cNvSpPr txBox="1">
              <a:spLocks noChangeArrowheads="1"/>
            </p:cNvSpPr>
            <p:nvPr/>
          </p:nvSpPr>
          <p:spPr bwMode="auto">
            <a:xfrm>
              <a:off x="3031" y="2880"/>
              <a:ext cx="2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a:solidFill>
                    <a:srgbClr val="000000"/>
                  </a:solidFill>
                  <a:latin typeface="华文中宋" panose="02010600040101010101" pitchFamily="2" charset="-122"/>
                  <a:ea typeface="华文中宋" panose="02010600040101010101" pitchFamily="2" charset="-122"/>
                </a:rPr>
                <a:t>...</a:t>
              </a:r>
            </a:p>
          </p:txBody>
        </p:sp>
        <p:sp>
          <p:nvSpPr>
            <p:cNvPr id="57" name="Line 60">
              <a:extLst>
                <a:ext uri="{FF2B5EF4-FFF2-40B4-BE49-F238E27FC236}">
                  <a16:creationId xmlns:a16="http://schemas.microsoft.com/office/drawing/2014/main" id="{01F95404-3465-468A-8C94-D018ABE72323}"/>
                </a:ext>
              </a:extLst>
            </p:cNvPr>
            <p:cNvSpPr>
              <a:spLocks noChangeShapeType="1"/>
            </p:cNvSpPr>
            <p:nvPr/>
          </p:nvSpPr>
          <p:spPr bwMode="auto">
            <a:xfrm flipV="1">
              <a:off x="1440" y="2112"/>
              <a:ext cx="288" cy="19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58" name="Line 61">
              <a:extLst>
                <a:ext uri="{FF2B5EF4-FFF2-40B4-BE49-F238E27FC236}">
                  <a16:creationId xmlns:a16="http://schemas.microsoft.com/office/drawing/2014/main" id="{FA96F7E9-D8B3-4941-B216-C713AC800CC7}"/>
                </a:ext>
              </a:extLst>
            </p:cNvPr>
            <p:cNvSpPr>
              <a:spLocks noChangeShapeType="1"/>
            </p:cNvSpPr>
            <p:nvPr/>
          </p:nvSpPr>
          <p:spPr bwMode="auto">
            <a:xfrm>
              <a:off x="1440" y="624"/>
              <a:ext cx="28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59" name="Text Box 62">
              <a:extLst>
                <a:ext uri="{FF2B5EF4-FFF2-40B4-BE49-F238E27FC236}">
                  <a16:creationId xmlns:a16="http://schemas.microsoft.com/office/drawing/2014/main" id="{6EA03155-FE29-47CA-8D56-DFF722BDBBD1}"/>
                </a:ext>
              </a:extLst>
            </p:cNvPr>
            <p:cNvSpPr txBox="1">
              <a:spLocks noChangeArrowheads="1"/>
            </p:cNvSpPr>
            <p:nvPr/>
          </p:nvSpPr>
          <p:spPr bwMode="auto">
            <a:xfrm>
              <a:off x="2023" y="816"/>
              <a:ext cx="291"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dirty="0">
                  <a:solidFill>
                    <a:srgbClr val="000000"/>
                  </a:solidFill>
                  <a:latin typeface="华文中宋" panose="02010600040101010101" pitchFamily="2" charset="-122"/>
                  <a:ea typeface="华文中宋" panose="02010600040101010101" pitchFamily="2" charset="-122"/>
                </a:rPr>
                <a:t>……………</a:t>
              </a:r>
            </a:p>
          </p:txBody>
        </p:sp>
        <p:sp>
          <p:nvSpPr>
            <p:cNvPr id="60" name="Text Box 63">
              <a:extLst>
                <a:ext uri="{FF2B5EF4-FFF2-40B4-BE49-F238E27FC236}">
                  <a16:creationId xmlns:a16="http://schemas.microsoft.com/office/drawing/2014/main" id="{9D068921-2987-451A-9269-C02653401E92}"/>
                </a:ext>
              </a:extLst>
            </p:cNvPr>
            <p:cNvSpPr txBox="1">
              <a:spLocks noChangeArrowheads="1"/>
            </p:cNvSpPr>
            <p:nvPr/>
          </p:nvSpPr>
          <p:spPr bwMode="auto">
            <a:xfrm>
              <a:off x="3069" y="1968"/>
              <a:ext cx="291"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a:solidFill>
                    <a:srgbClr val="000000"/>
                  </a:solidFill>
                  <a:latin typeface="华文中宋" panose="02010600040101010101" pitchFamily="2" charset="-122"/>
                  <a:ea typeface="华文中宋" panose="02010600040101010101" pitchFamily="2" charset="-122"/>
                </a:rPr>
                <a:t>.</a:t>
              </a:r>
            </a:p>
          </p:txBody>
        </p:sp>
        <p:sp>
          <p:nvSpPr>
            <p:cNvPr id="61" name="Text Box 64">
              <a:extLst>
                <a:ext uri="{FF2B5EF4-FFF2-40B4-BE49-F238E27FC236}">
                  <a16:creationId xmlns:a16="http://schemas.microsoft.com/office/drawing/2014/main" id="{EB814443-850D-4884-ABC1-FE7250D8FC29}"/>
                </a:ext>
              </a:extLst>
            </p:cNvPr>
            <p:cNvSpPr txBox="1">
              <a:spLocks noChangeArrowheads="1"/>
            </p:cNvSpPr>
            <p:nvPr/>
          </p:nvSpPr>
          <p:spPr bwMode="auto">
            <a:xfrm>
              <a:off x="3069" y="2256"/>
              <a:ext cx="291"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a:solidFill>
                    <a:srgbClr val="000000"/>
                  </a:solidFill>
                  <a:latin typeface="华文中宋" panose="02010600040101010101" pitchFamily="2" charset="-122"/>
                  <a:ea typeface="华文中宋" panose="02010600040101010101" pitchFamily="2" charset="-122"/>
                </a:rPr>
                <a:t>.</a:t>
              </a:r>
            </a:p>
          </p:txBody>
        </p:sp>
        <p:sp>
          <p:nvSpPr>
            <p:cNvPr id="62" name="Rectangle 65">
              <a:extLst>
                <a:ext uri="{FF2B5EF4-FFF2-40B4-BE49-F238E27FC236}">
                  <a16:creationId xmlns:a16="http://schemas.microsoft.com/office/drawing/2014/main" id="{C59D4A75-EF1F-4CAB-AA93-188AD442C483}"/>
                </a:ext>
              </a:extLst>
            </p:cNvPr>
            <p:cNvSpPr>
              <a:spLocks noChangeArrowheads="1"/>
            </p:cNvSpPr>
            <p:nvPr/>
          </p:nvSpPr>
          <p:spPr bwMode="auto">
            <a:xfrm>
              <a:off x="3840" y="2984"/>
              <a:ext cx="769"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文件信息</a:t>
              </a:r>
            </a:p>
          </p:txBody>
        </p:sp>
        <p:sp>
          <p:nvSpPr>
            <p:cNvPr id="63" name="Line 66">
              <a:extLst>
                <a:ext uri="{FF2B5EF4-FFF2-40B4-BE49-F238E27FC236}">
                  <a16:creationId xmlns:a16="http://schemas.microsoft.com/office/drawing/2014/main" id="{A55C8314-883C-44D9-89CC-FA6FAF1FB311}"/>
                </a:ext>
              </a:extLst>
            </p:cNvPr>
            <p:cNvSpPr>
              <a:spLocks noChangeShapeType="1"/>
            </p:cNvSpPr>
            <p:nvPr/>
          </p:nvSpPr>
          <p:spPr bwMode="auto">
            <a:xfrm flipV="1">
              <a:off x="3552" y="3072"/>
              <a:ext cx="288" cy="9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64" name="Line 67">
              <a:extLst>
                <a:ext uri="{FF2B5EF4-FFF2-40B4-BE49-F238E27FC236}">
                  <a16:creationId xmlns:a16="http://schemas.microsoft.com/office/drawing/2014/main" id="{8EBAEECF-4051-4E43-889C-E3635A3A1601}"/>
                </a:ext>
              </a:extLst>
            </p:cNvPr>
            <p:cNvSpPr>
              <a:spLocks noChangeShapeType="1"/>
            </p:cNvSpPr>
            <p:nvPr/>
          </p:nvSpPr>
          <p:spPr bwMode="auto">
            <a:xfrm>
              <a:off x="3552" y="3456"/>
              <a:ext cx="28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65" name="Text Box 68">
              <a:extLst>
                <a:ext uri="{FF2B5EF4-FFF2-40B4-BE49-F238E27FC236}">
                  <a16:creationId xmlns:a16="http://schemas.microsoft.com/office/drawing/2014/main" id="{B0D66CC4-5E59-4E0C-81E5-CD3C56AD3B79}"/>
                </a:ext>
              </a:extLst>
            </p:cNvPr>
            <p:cNvSpPr txBox="1">
              <a:spLocks noChangeArrowheads="1"/>
            </p:cNvSpPr>
            <p:nvPr/>
          </p:nvSpPr>
          <p:spPr bwMode="auto">
            <a:xfrm>
              <a:off x="3648" y="2640"/>
              <a:ext cx="9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a:solidFill>
                    <a:srgbClr val="000000"/>
                  </a:solidFill>
                  <a:latin typeface="华文中宋" panose="02010600040101010101" pitchFamily="2" charset="-122"/>
                  <a:ea typeface="华文中宋" panose="02010600040101010101" pitchFamily="2" charset="-122"/>
                </a:rPr>
                <a:t>二重间接</a:t>
              </a:r>
            </a:p>
          </p:txBody>
        </p:sp>
        <p:sp>
          <p:nvSpPr>
            <p:cNvPr id="66" name="Text Box 69">
              <a:extLst>
                <a:ext uri="{FF2B5EF4-FFF2-40B4-BE49-F238E27FC236}">
                  <a16:creationId xmlns:a16="http://schemas.microsoft.com/office/drawing/2014/main" id="{FBC25CE5-943A-4AEC-9FD2-1B9978AE58A7}"/>
                </a:ext>
              </a:extLst>
            </p:cNvPr>
            <p:cNvSpPr txBox="1">
              <a:spLocks noChangeArrowheads="1"/>
            </p:cNvSpPr>
            <p:nvPr/>
          </p:nvSpPr>
          <p:spPr bwMode="auto">
            <a:xfrm>
              <a:off x="4464" y="3552"/>
              <a:ext cx="9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a:solidFill>
                    <a:srgbClr val="000000"/>
                  </a:solidFill>
                  <a:latin typeface="华文中宋" panose="02010600040101010101" pitchFamily="2" charset="-122"/>
                  <a:ea typeface="华文中宋" panose="02010600040101010101" pitchFamily="2" charset="-122"/>
                </a:rPr>
                <a:t>三重间接</a:t>
              </a:r>
            </a:p>
          </p:txBody>
        </p:sp>
      </p:grpSp>
      <p:sp>
        <p:nvSpPr>
          <p:cNvPr id="67" name="Flowchart: Off-page Connector 9">
            <a:extLst>
              <a:ext uri="{FF2B5EF4-FFF2-40B4-BE49-F238E27FC236}">
                <a16:creationId xmlns:a16="http://schemas.microsoft.com/office/drawing/2014/main" id="{69BAF147-A7B7-4826-B8DD-3FB2FE923DD9}"/>
              </a:ext>
            </a:extLst>
          </p:cNvPr>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100" b="1" i="0" u="none" strike="noStrike" kern="1200" cap="none" spc="0" normalizeH="0" baseline="0" noProof="0">
                <a:ln>
                  <a:noFill/>
                </a:ln>
                <a:solidFill>
                  <a:prstClr val="white"/>
                </a:solidFill>
                <a:effectLst/>
                <a:uLnTx/>
                <a:uFillTx/>
                <a:latin typeface="Calibri"/>
                <a:ea typeface="+mn-ea"/>
                <a:cs typeface="+mn-cs"/>
              </a:rPr>
              <a:t>02</a:t>
            </a:r>
            <a:endParaRPr kumimoji="0" lang="en-US" sz="1100" b="1" i="0" u="none" strike="noStrike" kern="1200" cap="none" spc="0" normalizeH="0" baseline="0" noProof="0">
              <a:ln>
                <a:noFill/>
              </a:ln>
              <a:solidFill>
                <a:prstClr val="white"/>
              </a:solidFill>
              <a:effectLst/>
              <a:uLnTx/>
              <a:uFillTx/>
              <a:latin typeface="Calibri"/>
              <a:ea typeface="+mn-ea"/>
              <a:cs typeface="+mn-cs"/>
            </a:endParaRPr>
          </a:p>
        </p:txBody>
      </p:sp>
      <p:sp>
        <p:nvSpPr>
          <p:cNvPr id="68" name="Title 13">
            <a:extLst>
              <a:ext uri="{FF2B5EF4-FFF2-40B4-BE49-F238E27FC236}">
                <a16:creationId xmlns:a16="http://schemas.microsoft.com/office/drawing/2014/main" id="{A2CA8408-C058-4FCB-9E60-DCB6589D6892}"/>
              </a:ext>
            </a:extLst>
          </p:cNvPr>
          <p:cNvSpPr txBox="1">
            <a:spLocks/>
          </p:cNvSpPr>
          <p:nvPr/>
        </p:nvSpPr>
        <p:spPr>
          <a:xfrm>
            <a:off x="467544" y="-8348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69" name="Content Placeholder 2">
            <a:extLst>
              <a:ext uri="{FF2B5EF4-FFF2-40B4-BE49-F238E27FC236}">
                <a16:creationId xmlns:a16="http://schemas.microsoft.com/office/drawing/2014/main" id="{16DF5209-F066-406B-9415-449AD0582821}"/>
              </a:ext>
            </a:extLst>
          </p:cNvPr>
          <p:cNvSpPr txBox="1">
            <a:spLocks/>
          </p:cNvSpPr>
          <p:nvPr/>
        </p:nvSpPr>
        <p:spPr>
          <a:xfrm>
            <a:off x="431192" y="662056"/>
            <a:ext cx="8640960"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目录管理</a:t>
            </a:r>
            <a:r>
              <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a:t>
            </a: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索引节点（</a:t>
            </a:r>
            <a:r>
              <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I</a:t>
            </a: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节点）的引入（便于快速查找和共享的文件目录）</a:t>
            </a:r>
            <a:endPar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endParaRPr>
          </a:p>
        </p:txBody>
      </p:sp>
      <p:sp>
        <p:nvSpPr>
          <p:cNvPr id="2" name="灯片编号占位符 1">
            <a:extLst>
              <a:ext uri="{FF2B5EF4-FFF2-40B4-BE49-F238E27FC236}">
                <a16:creationId xmlns:a16="http://schemas.microsoft.com/office/drawing/2014/main" id="{61BB473B-62AF-4E17-ADF9-3B88C4782EA3}"/>
              </a:ext>
            </a:extLst>
          </p:cNvPr>
          <p:cNvSpPr>
            <a:spLocks noGrp="1"/>
          </p:cNvSpPr>
          <p:nvPr>
            <p:ph type="sldNum" sz="quarter" idx="12"/>
          </p:nvPr>
        </p:nvSpPr>
        <p:spPr/>
        <p:txBody>
          <a:bodyPr/>
          <a:lstStyle/>
          <a:p>
            <a:fld id="{B10D5614-B734-4280-8F57-1D4947433C97}" type="slidenum">
              <a:rPr lang="en-US" smtClean="0"/>
              <a:pPr/>
              <a:t>60</a:t>
            </a:fld>
            <a:endParaRPr lang="en-US"/>
          </a:p>
        </p:txBody>
      </p:sp>
    </p:spTree>
    <p:extLst>
      <p:ext uri="{BB962C8B-B14F-4D97-AF65-F5344CB8AC3E}">
        <p14:creationId xmlns:p14="http://schemas.microsoft.com/office/powerpoint/2010/main" val="258807536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3">
            <a:extLst>
              <a:ext uri="{FF2B5EF4-FFF2-40B4-BE49-F238E27FC236}">
                <a16:creationId xmlns:a16="http://schemas.microsoft.com/office/drawing/2014/main" id="{AB440B04-4DAD-41D0-B549-1ECFE3D90A04}"/>
              </a:ext>
            </a:extLst>
          </p:cNvPr>
          <p:cNvSpPr txBox="1">
            <a:spLocks/>
          </p:cNvSpPr>
          <p:nvPr/>
        </p:nvSpPr>
        <p:spPr>
          <a:xfrm>
            <a:off x="467544" y="-8348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7" name="Content Placeholder 2">
            <a:extLst>
              <a:ext uri="{FF2B5EF4-FFF2-40B4-BE49-F238E27FC236}">
                <a16:creationId xmlns:a16="http://schemas.microsoft.com/office/drawing/2014/main" id="{09480029-BCD1-4147-9F0B-DF8CCFB370D1}"/>
              </a:ext>
            </a:extLst>
          </p:cNvPr>
          <p:cNvSpPr txBox="1">
            <a:spLocks/>
          </p:cNvSpPr>
          <p:nvPr/>
        </p:nvSpPr>
        <p:spPr>
          <a:xfrm>
            <a:off x="467544" y="869651"/>
            <a:ext cx="8640960"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目录管理</a:t>
            </a:r>
            <a:r>
              <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a:t>
            </a: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索引节点（</a:t>
            </a:r>
            <a:r>
              <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I</a:t>
            </a: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节点）的引入（便于快速查找和共享的文件目录）</a:t>
            </a:r>
            <a:endPar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endParaRPr>
          </a:p>
        </p:txBody>
      </p:sp>
      <p:sp>
        <p:nvSpPr>
          <p:cNvPr id="20" name="Flowchart: Off-page Connector 9">
            <a:extLst>
              <a:ext uri="{FF2B5EF4-FFF2-40B4-BE49-F238E27FC236}">
                <a16:creationId xmlns:a16="http://schemas.microsoft.com/office/drawing/2014/main" id="{FB1BE045-1C53-4532-9132-111C02A46A27}"/>
              </a:ext>
            </a:extLst>
          </p:cNvPr>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100" b="1" i="0" u="none" strike="noStrike" kern="1200" cap="none" spc="0" normalizeH="0" baseline="0" noProof="0">
                <a:ln>
                  <a:noFill/>
                </a:ln>
                <a:solidFill>
                  <a:prstClr val="white"/>
                </a:solidFill>
                <a:effectLst/>
                <a:uLnTx/>
                <a:uFillTx/>
                <a:latin typeface="Calibri"/>
                <a:ea typeface="+mn-ea"/>
                <a:cs typeface="+mn-cs"/>
              </a:rPr>
              <a:t>02</a:t>
            </a:r>
            <a:endParaRPr kumimoji="0" lang="en-US" sz="1100" b="1" i="0" u="none" strike="noStrike" kern="1200" cap="none" spc="0" normalizeH="0" baseline="0" noProof="0">
              <a:ln>
                <a:noFill/>
              </a:ln>
              <a:solidFill>
                <a:prstClr val="white"/>
              </a:solidFill>
              <a:effectLst/>
              <a:uLnTx/>
              <a:uFillTx/>
              <a:latin typeface="Calibri"/>
              <a:ea typeface="+mn-ea"/>
              <a:cs typeface="+mn-cs"/>
            </a:endParaRPr>
          </a:p>
        </p:txBody>
      </p:sp>
      <p:grpSp>
        <p:nvGrpSpPr>
          <p:cNvPr id="21" name="Group 95">
            <a:extLst>
              <a:ext uri="{FF2B5EF4-FFF2-40B4-BE49-F238E27FC236}">
                <a16:creationId xmlns:a16="http://schemas.microsoft.com/office/drawing/2014/main" id="{9761BFAF-D801-4F47-B33C-17DBDD963AFB}"/>
              </a:ext>
            </a:extLst>
          </p:cNvPr>
          <p:cNvGrpSpPr>
            <a:grpSpLocks/>
          </p:cNvGrpSpPr>
          <p:nvPr/>
        </p:nvGrpSpPr>
        <p:grpSpPr bwMode="auto">
          <a:xfrm>
            <a:off x="1187624" y="1484784"/>
            <a:ext cx="7010400" cy="5112512"/>
            <a:chOff x="240" y="384"/>
            <a:chExt cx="4800" cy="3562"/>
          </a:xfrm>
        </p:grpSpPr>
        <p:sp>
          <p:nvSpPr>
            <p:cNvPr id="22" name="Rectangle 3">
              <a:extLst>
                <a:ext uri="{FF2B5EF4-FFF2-40B4-BE49-F238E27FC236}">
                  <a16:creationId xmlns:a16="http://schemas.microsoft.com/office/drawing/2014/main" id="{8DC13A25-148E-41A3-829F-D8289EF9B37C}"/>
                </a:ext>
              </a:extLst>
            </p:cNvPr>
            <p:cNvSpPr>
              <a:spLocks noChangeArrowheads="1"/>
            </p:cNvSpPr>
            <p:nvPr/>
          </p:nvSpPr>
          <p:spPr bwMode="auto">
            <a:xfrm>
              <a:off x="240" y="528"/>
              <a:ext cx="480"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en-US" altLang="zh-CN" sz="1800">
                  <a:solidFill>
                    <a:srgbClr val="000000"/>
                  </a:solidFill>
                  <a:latin typeface="华文中宋" panose="02010600040101010101" pitchFamily="2" charset="-122"/>
                  <a:ea typeface="华文中宋" panose="02010600040101010101" pitchFamily="2" charset="-122"/>
                </a:rPr>
                <a:t>i</a:t>
              </a:r>
              <a:r>
                <a:rPr lang="zh-CN" altLang="en-US" sz="1800">
                  <a:solidFill>
                    <a:srgbClr val="000000"/>
                  </a:solidFill>
                  <a:latin typeface="华文中宋" panose="02010600040101010101" pitchFamily="2" charset="-122"/>
                  <a:ea typeface="华文中宋" panose="02010600040101010101" pitchFamily="2" charset="-122"/>
                </a:rPr>
                <a:t>节点</a:t>
              </a:r>
            </a:p>
            <a:p>
              <a:pPr algn="ctr"/>
              <a:r>
                <a:rPr lang="zh-CN" altLang="en-US" sz="1800">
                  <a:solidFill>
                    <a:srgbClr val="000000"/>
                  </a:solidFill>
                  <a:latin typeface="华文中宋" panose="02010600040101010101" pitchFamily="2" charset="-122"/>
                  <a:ea typeface="华文中宋" panose="02010600040101010101" pitchFamily="2" charset="-122"/>
                </a:rPr>
                <a:t>标识符</a:t>
              </a:r>
            </a:p>
          </p:txBody>
        </p:sp>
        <p:sp>
          <p:nvSpPr>
            <p:cNvPr id="23" name="Rectangle 4">
              <a:extLst>
                <a:ext uri="{FF2B5EF4-FFF2-40B4-BE49-F238E27FC236}">
                  <a16:creationId xmlns:a16="http://schemas.microsoft.com/office/drawing/2014/main" id="{45921A96-039F-4531-B93C-F025C1795782}"/>
                </a:ext>
              </a:extLst>
            </p:cNvPr>
            <p:cNvSpPr>
              <a:spLocks noChangeArrowheads="1"/>
            </p:cNvSpPr>
            <p:nvPr/>
          </p:nvSpPr>
          <p:spPr bwMode="auto">
            <a:xfrm>
              <a:off x="720" y="528"/>
              <a:ext cx="576"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物理</a:t>
              </a:r>
            </a:p>
            <a:p>
              <a:pPr algn="ctr"/>
              <a:r>
                <a:rPr lang="zh-CN" altLang="en-US" sz="1800">
                  <a:solidFill>
                    <a:srgbClr val="000000"/>
                  </a:solidFill>
                  <a:latin typeface="华文中宋" panose="02010600040101010101" pitchFamily="2" charset="-122"/>
                  <a:ea typeface="华文中宋" panose="02010600040101010101" pitchFamily="2" charset="-122"/>
                </a:rPr>
                <a:t>块号</a:t>
              </a:r>
            </a:p>
          </p:txBody>
        </p:sp>
        <p:sp>
          <p:nvSpPr>
            <p:cNvPr id="24" name="Rectangle 5">
              <a:extLst>
                <a:ext uri="{FF2B5EF4-FFF2-40B4-BE49-F238E27FC236}">
                  <a16:creationId xmlns:a16="http://schemas.microsoft.com/office/drawing/2014/main" id="{1A8D2F11-D437-4AF9-AEFF-AA73EDA03292}"/>
                </a:ext>
              </a:extLst>
            </p:cNvPr>
            <p:cNvSpPr>
              <a:spLocks noChangeArrowheads="1"/>
            </p:cNvSpPr>
            <p:nvPr/>
          </p:nvSpPr>
          <p:spPr bwMode="auto">
            <a:xfrm>
              <a:off x="240" y="960"/>
              <a:ext cx="480"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0</a:t>
              </a:r>
            </a:p>
          </p:txBody>
        </p:sp>
        <p:sp>
          <p:nvSpPr>
            <p:cNvPr id="25" name="Rectangle 6">
              <a:extLst>
                <a:ext uri="{FF2B5EF4-FFF2-40B4-BE49-F238E27FC236}">
                  <a16:creationId xmlns:a16="http://schemas.microsoft.com/office/drawing/2014/main" id="{BD42D863-7631-4608-B854-D8168B131FED}"/>
                </a:ext>
              </a:extLst>
            </p:cNvPr>
            <p:cNvSpPr>
              <a:spLocks noChangeArrowheads="1"/>
            </p:cNvSpPr>
            <p:nvPr/>
          </p:nvSpPr>
          <p:spPr bwMode="auto">
            <a:xfrm>
              <a:off x="720" y="960"/>
              <a:ext cx="57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a:t>
              </a:r>
            </a:p>
          </p:txBody>
        </p:sp>
        <p:sp>
          <p:nvSpPr>
            <p:cNvPr id="26" name="Rectangle 7">
              <a:extLst>
                <a:ext uri="{FF2B5EF4-FFF2-40B4-BE49-F238E27FC236}">
                  <a16:creationId xmlns:a16="http://schemas.microsoft.com/office/drawing/2014/main" id="{911373AD-B961-4C4C-829D-69669C85480A}"/>
                </a:ext>
              </a:extLst>
            </p:cNvPr>
            <p:cNvSpPr>
              <a:spLocks noChangeArrowheads="1"/>
            </p:cNvSpPr>
            <p:nvPr/>
          </p:nvSpPr>
          <p:spPr bwMode="auto">
            <a:xfrm>
              <a:off x="240" y="1193"/>
              <a:ext cx="480"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1</a:t>
              </a:r>
            </a:p>
          </p:txBody>
        </p:sp>
        <p:sp>
          <p:nvSpPr>
            <p:cNvPr id="29" name="Rectangle 8">
              <a:extLst>
                <a:ext uri="{FF2B5EF4-FFF2-40B4-BE49-F238E27FC236}">
                  <a16:creationId xmlns:a16="http://schemas.microsoft.com/office/drawing/2014/main" id="{6341F3A5-466D-43C5-9D1A-F8250C5C6414}"/>
                </a:ext>
              </a:extLst>
            </p:cNvPr>
            <p:cNvSpPr>
              <a:spLocks noChangeArrowheads="1"/>
            </p:cNvSpPr>
            <p:nvPr/>
          </p:nvSpPr>
          <p:spPr bwMode="auto">
            <a:xfrm>
              <a:off x="720" y="1193"/>
              <a:ext cx="576"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a:t>
              </a:r>
            </a:p>
          </p:txBody>
        </p:sp>
        <p:sp>
          <p:nvSpPr>
            <p:cNvPr id="30" name="Rectangle 9">
              <a:extLst>
                <a:ext uri="{FF2B5EF4-FFF2-40B4-BE49-F238E27FC236}">
                  <a16:creationId xmlns:a16="http://schemas.microsoft.com/office/drawing/2014/main" id="{00EFE7F3-1842-458A-916C-9B82CBDF5822}"/>
                </a:ext>
              </a:extLst>
            </p:cNvPr>
            <p:cNvSpPr>
              <a:spLocks noChangeArrowheads="1"/>
            </p:cNvSpPr>
            <p:nvPr/>
          </p:nvSpPr>
          <p:spPr bwMode="auto">
            <a:xfrm>
              <a:off x="240" y="1425"/>
              <a:ext cx="480"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2</a:t>
              </a:r>
            </a:p>
          </p:txBody>
        </p:sp>
        <p:sp>
          <p:nvSpPr>
            <p:cNvPr id="31" name="Rectangle 10">
              <a:extLst>
                <a:ext uri="{FF2B5EF4-FFF2-40B4-BE49-F238E27FC236}">
                  <a16:creationId xmlns:a16="http://schemas.microsoft.com/office/drawing/2014/main" id="{4E0526FB-D3B6-4D53-A639-935D575543D1}"/>
                </a:ext>
              </a:extLst>
            </p:cNvPr>
            <p:cNvSpPr>
              <a:spLocks noChangeArrowheads="1"/>
            </p:cNvSpPr>
            <p:nvPr/>
          </p:nvSpPr>
          <p:spPr bwMode="auto">
            <a:xfrm>
              <a:off x="720" y="1425"/>
              <a:ext cx="57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a:t>
              </a:r>
            </a:p>
          </p:txBody>
        </p:sp>
        <p:sp>
          <p:nvSpPr>
            <p:cNvPr id="32" name="Rectangle 13">
              <a:extLst>
                <a:ext uri="{FF2B5EF4-FFF2-40B4-BE49-F238E27FC236}">
                  <a16:creationId xmlns:a16="http://schemas.microsoft.com/office/drawing/2014/main" id="{9D36843C-0F58-4E70-8801-27227D8C9CA9}"/>
                </a:ext>
              </a:extLst>
            </p:cNvPr>
            <p:cNvSpPr>
              <a:spLocks noChangeArrowheads="1"/>
            </p:cNvSpPr>
            <p:nvPr/>
          </p:nvSpPr>
          <p:spPr bwMode="auto">
            <a:xfrm>
              <a:off x="240" y="1890"/>
              <a:ext cx="480"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6</a:t>
              </a:r>
            </a:p>
          </p:txBody>
        </p:sp>
        <p:sp>
          <p:nvSpPr>
            <p:cNvPr id="33" name="Rectangle 14">
              <a:extLst>
                <a:ext uri="{FF2B5EF4-FFF2-40B4-BE49-F238E27FC236}">
                  <a16:creationId xmlns:a16="http://schemas.microsoft.com/office/drawing/2014/main" id="{D394CBE4-049F-4027-95C8-883BA27285C9}"/>
                </a:ext>
              </a:extLst>
            </p:cNvPr>
            <p:cNvSpPr>
              <a:spLocks noChangeArrowheads="1"/>
            </p:cNvSpPr>
            <p:nvPr/>
          </p:nvSpPr>
          <p:spPr bwMode="auto">
            <a:xfrm>
              <a:off x="720" y="1890"/>
              <a:ext cx="57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132 </a:t>
              </a:r>
            </a:p>
          </p:txBody>
        </p:sp>
        <p:sp>
          <p:nvSpPr>
            <p:cNvPr id="34" name="Rectangle 17">
              <a:extLst>
                <a:ext uri="{FF2B5EF4-FFF2-40B4-BE49-F238E27FC236}">
                  <a16:creationId xmlns:a16="http://schemas.microsoft.com/office/drawing/2014/main" id="{4CD17F08-6F78-4B2B-89EF-D54A457BE167}"/>
                </a:ext>
              </a:extLst>
            </p:cNvPr>
            <p:cNvSpPr>
              <a:spLocks noChangeArrowheads="1"/>
            </p:cNvSpPr>
            <p:nvPr/>
          </p:nvSpPr>
          <p:spPr bwMode="auto">
            <a:xfrm>
              <a:off x="240" y="2112"/>
              <a:ext cx="480"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35" name="Rectangle 18">
              <a:extLst>
                <a:ext uri="{FF2B5EF4-FFF2-40B4-BE49-F238E27FC236}">
                  <a16:creationId xmlns:a16="http://schemas.microsoft.com/office/drawing/2014/main" id="{F745A914-ACAD-4410-96D4-C066F1654B38}"/>
                </a:ext>
              </a:extLst>
            </p:cNvPr>
            <p:cNvSpPr>
              <a:spLocks noChangeArrowheads="1"/>
            </p:cNvSpPr>
            <p:nvPr/>
          </p:nvSpPr>
          <p:spPr bwMode="auto">
            <a:xfrm>
              <a:off x="720" y="2112"/>
              <a:ext cx="57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36" name="Rectangle 19">
              <a:extLst>
                <a:ext uri="{FF2B5EF4-FFF2-40B4-BE49-F238E27FC236}">
                  <a16:creationId xmlns:a16="http://schemas.microsoft.com/office/drawing/2014/main" id="{7BBD65C8-95DA-4932-9B49-BA36E8B3AD62}"/>
                </a:ext>
              </a:extLst>
            </p:cNvPr>
            <p:cNvSpPr>
              <a:spLocks noChangeArrowheads="1"/>
            </p:cNvSpPr>
            <p:nvPr/>
          </p:nvSpPr>
          <p:spPr bwMode="auto">
            <a:xfrm>
              <a:off x="240" y="2345"/>
              <a:ext cx="480"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26</a:t>
              </a:r>
            </a:p>
          </p:txBody>
        </p:sp>
        <p:sp>
          <p:nvSpPr>
            <p:cNvPr id="37" name="Rectangle 20">
              <a:extLst>
                <a:ext uri="{FF2B5EF4-FFF2-40B4-BE49-F238E27FC236}">
                  <a16:creationId xmlns:a16="http://schemas.microsoft.com/office/drawing/2014/main" id="{B37DFF84-8726-4E3A-8101-DB993EF2CBFE}"/>
                </a:ext>
              </a:extLst>
            </p:cNvPr>
            <p:cNvSpPr>
              <a:spLocks noChangeArrowheads="1"/>
            </p:cNvSpPr>
            <p:nvPr/>
          </p:nvSpPr>
          <p:spPr bwMode="auto">
            <a:xfrm>
              <a:off x="720" y="2345"/>
              <a:ext cx="576"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406</a:t>
              </a:r>
            </a:p>
          </p:txBody>
        </p:sp>
        <p:sp>
          <p:nvSpPr>
            <p:cNvPr id="38" name="Rectangle 22">
              <a:extLst>
                <a:ext uri="{FF2B5EF4-FFF2-40B4-BE49-F238E27FC236}">
                  <a16:creationId xmlns:a16="http://schemas.microsoft.com/office/drawing/2014/main" id="{BC681A69-EF11-4AEA-88FE-7ADDA5F27D90}"/>
                </a:ext>
              </a:extLst>
            </p:cNvPr>
            <p:cNvSpPr>
              <a:spLocks noChangeArrowheads="1"/>
            </p:cNvSpPr>
            <p:nvPr/>
          </p:nvSpPr>
          <p:spPr bwMode="auto">
            <a:xfrm>
              <a:off x="720" y="2577"/>
              <a:ext cx="576" cy="2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39" name="Rectangle 23">
              <a:extLst>
                <a:ext uri="{FF2B5EF4-FFF2-40B4-BE49-F238E27FC236}">
                  <a16:creationId xmlns:a16="http://schemas.microsoft.com/office/drawing/2014/main" id="{F7496664-C810-427F-AD48-2F60DF27CB13}"/>
                </a:ext>
              </a:extLst>
            </p:cNvPr>
            <p:cNvSpPr>
              <a:spLocks noChangeArrowheads="1"/>
            </p:cNvSpPr>
            <p:nvPr/>
          </p:nvSpPr>
          <p:spPr bwMode="auto">
            <a:xfrm>
              <a:off x="240" y="2832"/>
              <a:ext cx="480"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60</a:t>
              </a:r>
            </a:p>
          </p:txBody>
        </p:sp>
        <p:sp>
          <p:nvSpPr>
            <p:cNvPr id="40" name="Rectangle 24">
              <a:extLst>
                <a:ext uri="{FF2B5EF4-FFF2-40B4-BE49-F238E27FC236}">
                  <a16:creationId xmlns:a16="http://schemas.microsoft.com/office/drawing/2014/main" id="{DCD923D7-7E2D-4D78-B74A-29477281BB9B}"/>
                </a:ext>
              </a:extLst>
            </p:cNvPr>
            <p:cNvSpPr>
              <a:spLocks noChangeArrowheads="1"/>
            </p:cNvSpPr>
            <p:nvPr/>
          </p:nvSpPr>
          <p:spPr bwMode="auto">
            <a:xfrm>
              <a:off x="720" y="2832"/>
              <a:ext cx="576"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500</a:t>
              </a:r>
            </a:p>
          </p:txBody>
        </p:sp>
        <p:sp>
          <p:nvSpPr>
            <p:cNvPr id="41" name="Text Box 26">
              <a:extLst>
                <a:ext uri="{FF2B5EF4-FFF2-40B4-BE49-F238E27FC236}">
                  <a16:creationId xmlns:a16="http://schemas.microsoft.com/office/drawing/2014/main" id="{07243753-AF1D-4A71-9F57-457F1E480890}"/>
                </a:ext>
              </a:extLst>
            </p:cNvPr>
            <p:cNvSpPr txBox="1">
              <a:spLocks noChangeArrowheads="1"/>
            </p:cNvSpPr>
            <p:nvPr/>
          </p:nvSpPr>
          <p:spPr bwMode="auto">
            <a:xfrm>
              <a:off x="432" y="3122"/>
              <a:ext cx="912"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en-US" altLang="zh-CN" sz="1800" dirty="0" err="1">
                  <a:solidFill>
                    <a:srgbClr val="000000"/>
                  </a:solidFill>
                  <a:latin typeface="华文中宋" panose="02010600040101010101" pitchFamily="2" charset="-122"/>
                  <a:ea typeface="华文中宋" panose="02010600040101010101" pitchFamily="2" charset="-122"/>
                </a:rPr>
                <a:t>i</a:t>
              </a:r>
              <a:r>
                <a:rPr lang="zh-CN" altLang="en-US" sz="1800" dirty="0">
                  <a:solidFill>
                    <a:srgbClr val="000000"/>
                  </a:solidFill>
                  <a:latin typeface="华文中宋" panose="02010600040101010101" pitchFamily="2" charset="-122"/>
                  <a:ea typeface="华文中宋" panose="02010600040101010101" pitchFamily="2" charset="-122"/>
                </a:rPr>
                <a:t>节点表</a:t>
              </a:r>
            </a:p>
          </p:txBody>
        </p:sp>
        <p:sp>
          <p:nvSpPr>
            <p:cNvPr id="42" name="Rectangle 27">
              <a:extLst>
                <a:ext uri="{FF2B5EF4-FFF2-40B4-BE49-F238E27FC236}">
                  <a16:creationId xmlns:a16="http://schemas.microsoft.com/office/drawing/2014/main" id="{4F748F37-8C39-4468-A2F3-0300752073C2}"/>
                </a:ext>
              </a:extLst>
            </p:cNvPr>
            <p:cNvSpPr>
              <a:spLocks noChangeArrowheads="1"/>
            </p:cNvSpPr>
            <p:nvPr/>
          </p:nvSpPr>
          <p:spPr bwMode="auto">
            <a:xfrm>
              <a:off x="1536" y="816"/>
              <a:ext cx="480"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1</a:t>
              </a:r>
            </a:p>
          </p:txBody>
        </p:sp>
        <p:sp>
          <p:nvSpPr>
            <p:cNvPr id="43" name="Rectangle 28">
              <a:extLst>
                <a:ext uri="{FF2B5EF4-FFF2-40B4-BE49-F238E27FC236}">
                  <a16:creationId xmlns:a16="http://schemas.microsoft.com/office/drawing/2014/main" id="{054022D4-3124-42EF-992E-A2EF066D22CF}"/>
                </a:ext>
              </a:extLst>
            </p:cNvPr>
            <p:cNvSpPr>
              <a:spLocks noChangeArrowheads="1"/>
            </p:cNvSpPr>
            <p:nvPr/>
          </p:nvSpPr>
          <p:spPr bwMode="auto">
            <a:xfrm>
              <a:off x="2016" y="816"/>
              <a:ext cx="57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44" name="Rectangle 29">
              <a:extLst>
                <a:ext uri="{FF2B5EF4-FFF2-40B4-BE49-F238E27FC236}">
                  <a16:creationId xmlns:a16="http://schemas.microsoft.com/office/drawing/2014/main" id="{9A13E31D-C6CE-4A82-A901-F3FCCA105F8E}"/>
                </a:ext>
              </a:extLst>
            </p:cNvPr>
            <p:cNvSpPr>
              <a:spLocks noChangeArrowheads="1"/>
            </p:cNvSpPr>
            <p:nvPr/>
          </p:nvSpPr>
          <p:spPr bwMode="auto">
            <a:xfrm>
              <a:off x="1536" y="1049"/>
              <a:ext cx="480"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1</a:t>
              </a:r>
            </a:p>
          </p:txBody>
        </p:sp>
        <p:sp>
          <p:nvSpPr>
            <p:cNvPr id="45" name="Rectangle 30">
              <a:extLst>
                <a:ext uri="{FF2B5EF4-FFF2-40B4-BE49-F238E27FC236}">
                  <a16:creationId xmlns:a16="http://schemas.microsoft.com/office/drawing/2014/main" id="{18EE795F-0B6A-43A3-B923-F6FE38750011}"/>
                </a:ext>
              </a:extLst>
            </p:cNvPr>
            <p:cNvSpPr>
              <a:spLocks noChangeArrowheads="1"/>
            </p:cNvSpPr>
            <p:nvPr/>
          </p:nvSpPr>
          <p:spPr bwMode="auto">
            <a:xfrm>
              <a:off x="2016" y="1049"/>
              <a:ext cx="576"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p>
          </p:txBody>
        </p:sp>
        <p:sp>
          <p:nvSpPr>
            <p:cNvPr id="46" name="Rectangle 31">
              <a:extLst>
                <a:ext uri="{FF2B5EF4-FFF2-40B4-BE49-F238E27FC236}">
                  <a16:creationId xmlns:a16="http://schemas.microsoft.com/office/drawing/2014/main" id="{B6358D09-7773-4A77-A36B-0CD19B16395A}"/>
                </a:ext>
              </a:extLst>
            </p:cNvPr>
            <p:cNvSpPr>
              <a:spLocks noChangeArrowheads="1"/>
            </p:cNvSpPr>
            <p:nvPr/>
          </p:nvSpPr>
          <p:spPr bwMode="auto">
            <a:xfrm>
              <a:off x="1536" y="1281"/>
              <a:ext cx="480"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4</a:t>
              </a:r>
            </a:p>
          </p:txBody>
        </p:sp>
        <p:sp>
          <p:nvSpPr>
            <p:cNvPr id="47" name="Rectangle 32">
              <a:extLst>
                <a:ext uri="{FF2B5EF4-FFF2-40B4-BE49-F238E27FC236}">
                  <a16:creationId xmlns:a16="http://schemas.microsoft.com/office/drawing/2014/main" id="{6070E6FD-2044-45DB-9DDF-62D50AE04FAB}"/>
                </a:ext>
              </a:extLst>
            </p:cNvPr>
            <p:cNvSpPr>
              <a:spLocks noChangeArrowheads="1"/>
            </p:cNvSpPr>
            <p:nvPr/>
          </p:nvSpPr>
          <p:spPr bwMode="auto">
            <a:xfrm>
              <a:off x="2016" y="1281"/>
              <a:ext cx="57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en-US" altLang="zh-CN" sz="1800">
                  <a:solidFill>
                    <a:srgbClr val="000000"/>
                  </a:solidFill>
                  <a:latin typeface="华文中宋" panose="02010600040101010101" pitchFamily="2" charset="-122"/>
                  <a:ea typeface="华文中宋" panose="02010600040101010101" pitchFamily="2" charset="-122"/>
                </a:rPr>
                <a:t>bin</a:t>
              </a:r>
            </a:p>
          </p:txBody>
        </p:sp>
        <p:sp>
          <p:nvSpPr>
            <p:cNvPr id="48" name="Rectangle 33">
              <a:extLst>
                <a:ext uri="{FF2B5EF4-FFF2-40B4-BE49-F238E27FC236}">
                  <a16:creationId xmlns:a16="http://schemas.microsoft.com/office/drawing/2014/main" id="{D86933AC-CD3D-4523-B398-5C2B5B4D78DA}"/>
                </a:ext>
              </a:extLst>
            </p:cNvPr>
            <p:cNvSpPr>
              <a:spLocks noChangeArrowheads="1"/>
            </p:cNvSpPr>
            <p:nvPr/>
          </p:nvSpPr>
          <p:spPr bwMode="auto">
            <a:xfrm>
              <a:off x="1536" y="1514"/>
              <a:ext cx="480"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7</a:t>
              </a:r>
            </a:p>
          </p:txBody>
        </p:sp>
        <p:sp>
          <p:nvSpPr>
            <p:cNvPr id="49" name="Rectangle 34">
              <a:extLst>
                <a:ext uri="{FF2B5EF4-FFF2-40B4-BE49-F238E27FC236}">
                  <a16:creationId xmlns:a16="http://schemas.microsoft.com/office/drawing/2014/main" id="{A858F0DE-676A-4F39-9459-59CB719B5E01}"/>
                </a:ext>
              </a:extLst>
            </p:cNvPr>
            <p:cNvSpPr>
              <a:spLocks noChangeArrowheads="1"/>
            </p:cNvSpPr>
            <p:nvPr/>
          </p:nvSpPr>
          <p:spPr bwMode="auto">
            <a:xfrm>
              <a:off x="2016" y="1514"/>
              <a:ext cx="576"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en-US" altLang="zh-CN" sz="1800">
                  <a:solidFill>
                    <a:srgbClr val="000000"/>
                  </a:solidFill>
                  <a:latin typeface="华文中宋" panose="02010600040101010101" pitchFamily="2" charset="-122"/>
                  <a:ea typeface="华文中宋" panose="02010600040101010101" pitchFamily="2" charset="-122"/>
                </a:rPr>
                <a:t>dev</a:t>
              </a:r>
            </a:p>
          </p:txBody>
        </p:sp>
        <p:sp>
          <p:nvSpPr>
            <p:cNvPr id="50" name="Rectangle 35">
              <a:extLst>
                <a:ext uri="{FF2B5EF4-FFF2-40B4-BE49-F238E27FC236}">
                  <a16:creationId xmlns:a16="http://schemas.microsoft.com/office/drawing/2014/main" id="{A92B196D-8616-41F0-A624-01B3F225533F}"/>
                </a:ext>
              </a:extLst>
            </p:cNvPr>
            <p:cNvSpPr>
              <a:spLocks noChangeArrowheads="1"/>
            </p:cNvSpPr>
            <p:nvPr/>
          </p:nvSpPr>
          <p:spPr bwMode="auto">
            <a:xfrm>
              <a:off x="1536" y="1746"/>
              <a:ext cx="480"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14</a:t>
              </a:r>
            </a:p>
          </p:txBody>
        </p:sp>
        <p:sp>
          <p:nvSpPr>
            <p:cNvPr id="51" name="Rectangle 36">
              <a:extLst>
                <a:ext uri="{FF2B5EF4-FFF2-40B4-BE49-F238E27FC236}">
                  <a16:creationId xmlns:a16="http://schemas.microsoft.com/office/drawing/2014/main" id="{13847C85-AB95-478D-AD29-93CB27A19A1E}"/>
                </a:ext>
              </a:extLst>
            </p:cNvPr>
            <p:cNvSpPr>
              <a:spLocks noChangeArrowheads="1"/>
            </p:cNvSpPr>
            <p:nvPr/>
          </p:nvSpPr>
          <p:spPr bwMode="auto">
            <a:xfrm>
              <a:off x="2016" y="1746"/>
              <a:ext cx="57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en-US" altLang="zh-CN" sz="1800">
                  <a:solidFill>
                    <a:srgbClr val="000000"/>
                  </a:solidFill>
                  <a:latin typeface="华文中宋" panose="02010600040101010101" pitchFamily="2" charset="-122"/>
                  <a:ea typeface="华文中宋" panose="02010600040101010101" pitchFamily="2" charset="-122"/>
                </a:rPr>
                <a:t>lib</a:t>
              </a:r>
            </a:p>
          </p:txBody>
        </p:sp>
        <p:sp>
          <p:nvSpPr>
            <p:cNvPr id="52" name="Rectangle 37">
              <a:extLst>
                <a:ext uri="{FF2B5EF4-FFF2-40B4-BE49-F238E27FC236}">
                  <a16:creationId xmlns:a16="http://schemas.microsoft.com/office/drawing/2014/main" id="{D51BAF90-766D-4564-804C-CF3EB03FA128}"/>
                </a:ext>
              </a:extLst>
            </p:cNvPr>
            <p:cNvSpPr>
              <a:spLocks noChangeArrowheads="1"/>
            </p:cNvSpPr>
            <p:nvPr/>
          </p:nvSpPr>
          <p:spPr bwMode="auto">
            <a:xfrm>
              <a:off x="1536" y="1979"/>
              <a:ext cx="480"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9</a:t>
              </a:r>
            </a:p>
          </p:txBody>
        </p:sp>
        <p:sp>
          <p:nvSpPr>
            <p:cNvPr id="53" name="Rectangle 38">
              <a:extLst>
                <a:ext uri="{FF2B5EF4-FFF2-40B4-BE49-F238E27FC236}">
                  <a16:creationId xmlns:a16="http://schemas.microsoft.com/office/drawing/2014/main" id="{7C0EC48A-75F9-4C54-A32E-7519EEFE7A9E}"/>
                </a:ext>
              </a:extLst>
            </p:cNvPr>
            <p:cNvSpPr>
              <a:spLocks noChangeArrowheads="1"/>
            </p:cNvSpPr>
            <p:nvPr/>
          </p:nvSpPr>
          <p:spPr bwMode="auto">
            <a:xfrm>
              <a:off x="2016" y="1979"/>
              <a:ext cx="576"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en-US" altLang="zh-CN" sz="1800">
                  <a:solidFill>
                    <a:srgbClr val="000000"/>
                  </a:solidFill>
                  <a:latin typeface="华文中宋" panose="02010600040101010101" pitchFamily="2" charset="-122"/>
                  <a:ea typeface="华文中宋" panose="02010600040101010101" pitchFamily="2" charset="-122"/>
                </a:rPr>
                <a:t>etc</a:t>
              </a:r>
            </a:p>
          </p:txBody>
        </p:sp>
        <p:sp>
          <p:nvSpPr>
            <p:cNvPr id="54" name="Rectangle 39">
              <a:extLst>
                <a:ext uri="{FF2B5EF4-FFF2-40B4-BE49-F238E27FC236}">
                  <a16:creationId xmlns:a16="http://schemas.microsoft.com/office/drawing/2014/main" id="{1701BA25-D170-4C0F-BFD0-E7FDE5E9437F}"/>
                </a:ext>
              </a:extLst>
            </p:cNvPr>
            <p:cNvSpPr>
              <a:spLocks noChangeArrowheads="1"/>
            </p:cNvSpPr>
            <p:nvPr/>
          </p:nvSpPr>
          <p:spPr bwMode="auto">
            <a:xfrm>
              <a:off x="1536" y="2211"/>
              <a:ext cx="480"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6</a:t>
              </a:r>
            </a:p>
          </p:txBody>
        </p:sp>
        <p:sp>
          <p:nvSpPr>
            <p:cNvPr id="55" name="Rectangle 40">
              <a:extLst>
                <a:ext uri="{FF2B5EF4-FFF2-40B4-BE49-F238E27FC236}">
                  <a16:creationId xmlns:a16="http://schemas.microsoft.com/office/drawing/2014/main" id="{5B459E4D-1892-4CAC-A933-0BB5BBBCFD0E}"/>
                </a:ext>
              </a:extLst>
            </p:cNvPr>
            <p:cNvSpPr>
              <a:spLocks noChangeArrowheads="1"/>
            </p:cNvSpPr>
            <p:nvPr/>
          </p:nvSpPr>
          <p:spPr bwMode="auto">
            <a:xfrm>
              <a:off x="2016" y="2211"/>
              <a:ext cx="57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en-US" altLang="zh-CN" sz="1800">
                  <a:solidFill>
                    <a:srgbClr val="000000"/>
                  </a:solidFill>
                  <a:latin typeface="华文中宋" panose="02010600040101010101" pitchFamily="2" charset="-122"/>
                  <a:ea typeface="华文中宋" panose="02010600040101010101" pitchFamily="2" charset="-122"/>
                </a:rPr>
                <a:t>usr</a:t>
              </a:r>
            </a:p>
          </p:txBody>
        </p:sp>
        <p:sp>
          <p:nvSpPr>
            <p:cNvPr id="56" name="Rectangle 41">
              <a:extLst>
                <a:ext uri="{FF2B5EF4-FFF2-40B4-BE49-F238E27FC236}">
                  <a16:creationId xmlns:a16="http://schemas.microsoft.com/office/drawing/2014/main" id="{FDADCA04-88B9-4748-9AEB-D3F565288476}"/>
                </a:ext>
              </a:extLst>
            </p:cNvPr>
            <p:cNvSpPr>
              <a:spLocks noChangeArrowheads="1"/>
            </p:cNvSpPr>
            <p:nvPr/>
          </p:nvSpPr>
          <p:spPr bwMode="auto">
            <a:xfrm>
              <a:off x="1536" y="2444"/>
              <a:ext cx="480"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8</a:t>
              </a:r>
            </a:p>
          </p:txBody>
        </p:sp>
        <p:sp>
          <p:nvSpPr>
            <p:cNvPr id="57" name="Rectangle 42">
              <a:extLst>
                <a:ext uri="{FF2B5EF4-FFF2-40B4-BE49-F238E27FC236}">
                  <a16:creationId xmlns:a16="http://schemas.microsoft.com/office/drawing/2014/main" id="{BD8D2AD6-EB4E-4311-A698-14AE6B3C041D}"/>
                </a:ext>
              </a:extLst>
            </p:cNvPr>
            <p:cNvSpPr>
              <a:spLocks noChangeArrowheads="1"/>
            </p:cNvSpPr>
            <p:nvPr/>
          </p:nvSpPr>
          <p:spPr bwMode="auto">
            <a:xfrm>
              <a:off x="2016" y="2444"/>
              <a:ext cx="576"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en-US" altLang="zh-CN" sz="1800">
                  <a:solidFill>
                    <a:srgbClr val="000000"/>
                  </a:solidFill>
                  <a:latin typeface="华文中宋" panose="02010600040101010101" pitchFamily="2" charset="-122"/>
                  <a:ea typeface="华文中宋" panose="02010600040101010101" pitchFamily="2" charset="-122"/>
                </a:rPr>
                <a:t>tmp</a:t>
              </a:r>
            </a:p>
          </p:txBody>
        </p:sp>
        <p:sp>
          <p:nvSpPr>
            <p:cNvPr id="58" name="Text Box 43">
              <a:extLst>
                <a:ext uri="{FF2B5EF4-FFF2-40B4-BE49-F238E27FC236}">
                  <a16:creationId xmlns:a16="http://schemas.microsoft.com/office/drawing/2014/main" id="{B1526061-64A8-42F0-9ACE-C261B903E901}"/>
                </a:ext>
              </a:extLst>
            </p:cNvPr>
            <p:cNvSpPr txBox="1">
              <a:spLocks noChangeArrowheads="1"/>
            </p:cNvSpPr>
            <p:nvPr/>
          </p:nvSpPr>
          <p:spPr bwMode="auto">
            <a:xfrm>
              <a:off x="1728" y="2724"/>
              <a:ext cx="912"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a:solidFill>
                    <a:srgbClr val="000000"/>
                  </a:solidFill>
                  <a:latin typeface="华文中宋" panose="02010600040101010101" pitchFamily="2" charset="-122"/>
                  <a:ea typeface="华文中宋" panose="02010600040101010101" pitchFamily="2" charset="-122"/>
                </a:rPr>
                <a:t>根目录</a:t>
              </a:r>
            </a:p>
          </p:txBody>
        </p:sp>
        <p:sp>
          <p:nvSpPr>
            <p:cNvPr id="59" name="Text Box 44">
              <a:extLst>
                <a:ext uri="{FF2B5EF4-FFF2-40B4-BE49-F238E27FC236}">
                  <a16:creationId xmlns:a16="http://schemas.microsoft.com/office/drawing/2014/main" id="{3F1F0B4B-97AC-451D-80FC-CBD15A8EEDFB}"/>
                </a:ext>
              </a:extLst>
            </p:cNvPr>
            <p:cNvSpPr txBox="1">
              <a:spLocks noChangeArrowheads="1"/>
            </p:cNvSpPr>
            <p:nvPr/>
          </p:nvSpPr>
          <p:spPr bwMode="auto">
            <a:xfrm>
              <a:off x="1344" y="384"/>
              <a:ext cx="912" cy="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en-US" altLang="zh-CN" sz="1800">
                  <a:solidFill>
                    <a:srgbClr val="000000"/>
                  </a:solidFill>
                  <a:latin typeface="华文中宋" panose="02010600040101010101" pitchFamily="2" charset="-122"/>
                  <a:ea typeface="华文中宋" panose="02010600040101010101" pitchFamily="2" charset="-122"/>
                </a:rPr>
                <a:t>i</a:t>
              </a:r>
              <a:r>
                <a:rPr lang="zh-CN" altLang="en-US" sz="1800">
                  <a:solidFill>
                    <a:srgbClr val="000000"/>
                  </a:solidFill>
                  <a:latin typeface="华文中宋" panose="02010600040101010101" pitchFamily="2" charset="-122"/>
                  <a:ea typeface="华文中宋" panose="02010600040101010101" pitchFamily="2" charset="-122"/>
                </a:rPr>
                <a:t>节点</a:t>
              </a:r>
            </a:p>
            <a:p>
              <a:pPr algn="ctr"/>
              <a:r>
                <a:rPr lang="zh-CN" altLang="en-US" sz="1800">
                  <a:solidFill>
                    <a:srgbClr val="000000"/>
                  </a:solidFill>
                  <a:latin typeface="华文中宋" panose="02010600040101010101" pitchFamily="2" charset="-122"/>
                  <a:ea typeface="华文中宋" panose="02010600040101010101" pitchFamily="2" charset="-122"/>
                </a:rPr>
                <a:t>标识符</a:t>
              </a:r>
            </a:p>
          </p:txBody>
        </p:sp>
        <p:sp>
          <p:nvSpPr>
            <p:cNvPr id="60" name="Text Box 45">
              <a:extLst>
                <a:ext uri="{FF2B5EF4-FFF2-40B4-BE49-F238E27FC236}">
                  <a16:creationId xmlns:a16="http://schemas.microsoft.com/office/drawing/2014/main" id="{4CAFD6EB-86C0-4CBA-A214-2973308D1F4C}"/>
                </a:ext>
              </a:extLst>
            </p:cNvPr>
            <p:cNvSpPr txBox="1">
              <a:spLocks noChangeArrowheads="1"/>
            </p:cNvSpPr>
            <p:nvPr/>
          </p:nvSpPr>
          <p:spPr bwMode="auto">
            <a:xfrm>
              <a:off x="2016" y="528"/>
              <a:ext cx="720"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a:solidFill>
                    <a:srgbClr val="000000"/>
                  </a:solidFill>
                  <a:latin typeface="华文中宋" panose="02010600040101010101" pitchFamily="2" charset="-122"/>
                  <a:ea typeface="华文中宋" panose="02010600040101010101" pitchFamily="2" charset="-122"/>
                </a:rPr>
                <a:t>目录名</a:t>
              </a:r>
            </a:p>
          </p:txBody>
        </p:sp>
        <p:sp>
          <p:nvSpPr>
            <p:cNvPr id="61" name="Rectangle 46">
              <a:extLst>
                <a:ext uri="{FF2B5EF4-FFF2-40B4-BE49-F238E27FC236}">
                  <a16:creationId xmlns:a16="http://schemas.microsoft.com/office/drawing/2014/main" id="{D211C9C6-05FC-4990-AF01-7B0711E6E384}"/>
                </a:ext>
              </a:extLst>
            </p:cNvPr>
            <p:cNvSpPr>
              <a:spLocks noChangeArrowheads="1"/>
            </p:cNvSpPr>
            <p:nvPr/>
          </p:nvSpPr>
          <p:spPr bwMode="auto">
            <a:xfrm>
              <a:off x="2784" y="720"/>
              <a:ext cx="480"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1</a:t>
              </a:r>
            </a:p>
          </p:txBody>
        </p:sp>
        <p:sp>
          <p:nvSpPr>
            <p:cNvPr id="62" name="Rectangle 47">
              <a:extLst>
                <a:ext uri="{FF2B5EF4-FFF2-40B4-BE49-F238E27FC236}">
                  <a16:creationId xmlns:a16="http://schemas.microsoft.com/office/drawing/2014/main" id="{7F388B0A-C3AD-461D-927A-50B9D8C449D8}"/>
                </a:ext>
              </a:extLst>
            </p:cNvPr>
            <p:cNvSpPr>
              <a:spLocks noChangeArrowheads="1"/>
            </p:cNvSpPr>
            <p:nvPr/>
          </p:nvSpPr>
          <p:spPr bwMode="auto">
            <a:xfrm>
              <a:off x="3264" y="720"/>
              <a:ext cx="576"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p>
          </p:txBody>
        </p:sp>
        <p:sp>
          <p:nvSpPr>
            <p:cNvPr id="63" name="Rectangle 48">
              <a:extLst>
                <a:ext uri="{FF2B5EF4-FFF2-40B4-BE49-F238E27FC236}">
                  <a16:creationId xmlns:a16="http://schemas.microsoft.com/office/drawing/2014/main" id="{994B9B1C-8F84-4312-ACED-D2F4BB76BB52}"/>
                </a:ext>
              </a:extLst>
            </p:cNvPr>
            <p:cNvSpPr>
              <a:spLocks noChangeArrowheads="1"/>
            </p:cNvSpPr>
            <p:nvPr/>
          </p:nvSpPr>
          <p:spPr bwMode="auto">
            <a:xfrm>
              <a:off x="2784" y="952"/>
              <a:ext cx="480"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19</a:t>
              </a:r>
            </a:p>
          </p:txBody>
        </p:sp>
        <p:sp>
          <p:nvSpPr>
            <p:cNvPr id="64" name="Rectangle 49">
              <a:extLst>
                <a:ext uri="{FF2B5EF4-FFF2-40B4-BE49-F238E27FC236}">
                  <a16:creationId xmlns:a16="http://schemas.microsoft.com/office/drawing/2014/main" id="{7A8822B3-0521-4D87-BBF6-AC47BC925005}"/>
                </a:ext>
              </a:extLst>
            </p:cNvPr>
            <p:cNvSpPr>
              <a:spLocks noChangeArrowheads="1"/>
            </p:cNvSpPr>
            <p:nvPr/>
          </p:nvSpPr>
          <p:spPr bwMode="auto">
            <a:xfrm>
              <a:off x="3264" y="952"/>
              <a:ext cx="57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en-US" altLang="zh-CN" sz="1800">
                  <a:solidFill>
                    <a:srgbClr val="000000"/>
                  </a:solidFill>
                  <a:latin typeface="华文中宋" panose="02010600040101010101" pitchFamily="2" charset="-122"/>
                  <a:ea typeface="华文中宋" panose="02010600040101010101" pitchFamily="2" charset="-122"/>
                </a:rPr>
                <a:t>john</a:t>
              </a:r>
            </a:p>
          </p:txBody>
        </p:sp>
        <p:sp>
          <p:nvSpPr>
            <p:cNvPr id="65" name="Rectangle 50">
              <a:extLst>
                <a:ext uri="{FF2B5EF4-FFF2-40B4-BE49-F238E27FC236}">
                  <a16:creationId xmlns:a16="http://schemas.microsoft.com/office/drawing/2014/main" id="{3BA74857-E10F-4510-A543-A1C24AB6106B}"/>
                </a:ext>
              </a:extLst>
            </p:cNvPr>
            <p:cNvSpPr>
              <a:spLocks noChangeArrowheads="1"/>
            </p:cNvSpPr>
            <p:nvPr/>
          </p:nvSpPr>
          <p:spPr bwMode="auto">
            <a:xfrm>
              <a:off x="2784" y="1185"/>
              <a:ext cx="480"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30</a:t>
              </a:r>
            </a:p>
          </p:txBody>
        </p:sp>
        <p:sp>
          <p:nvSpPr>
            <p:cNvPr id="66" name="Rectangle 51">
              <a:extLst>
                <a:ext uri="{FF2B5EF4-FFF2-40B4-BE49-F238E27FC236}">
                  <a16:creationId xmlns:a16="http://schemas.microsoft.com/office/drawing/2014/main" id="{FC78E7D7-ABBD-437F-8122-A95DC027554D}"/>
                </a:ext>
              </a:extLst>
            </p:cNvPr>
            <p:cNvSpPr>
              <a:spLocks noChangeArrowheads="1"/>
            </p:cNvSpPr>
            <p:nvPr/>
          </p:nvSpPr>
          <p:spPr bwMode="auto">
            <a:xfrm>
              <a:off x="3264" y="1185"/>
              <a:ext cx="576"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en-US" altLang="zh-CN" sz="1800">
                  <a:solidFill>
                    <a:srgbClr val="000000"/>
                  </a:solidFill>
                  <a:latin typeface="华文中宋" panose="02010600040101010101" pitchFamily="2" charset="-122"/>
                  <a:ea typeface="华文中宋" panose="02010600040101010101" pitchFamily="2" charset="-122"/>
                </a:rPr>
                <a:t>erik</a:t>
              </a:r>
            </a:p>
          </p:txBody>
        </p:sp>
        <p:sp>
          <p:nvSpPr>
            <p:cNvPr id="67" name="Rectangle 52">
              <a:extLst>
                <a:ext uri="{FF2B5EF4-FFF2-40B4-BE49-F238E27FC236}">
                  <a16:creationId xmlns:a16="http://schemas.microsoft.com/office/drawing/2014/main" id="{1E07DA5A-230E-482F-97F3-C6E170282462}"/>
                </a:ext>
              </a:extLst>
            </p:cNvPr>
            <p:cNvSpPr>
              <a:spLocks noChangeArrowheads="1"/>
            </p:cNvSpPr>
            <p:nvPr/>
          </p:nvSpPr>
          <p:spPr bwMode="auto">
            <a:xfrm>
              <a:off x="2784" y="1417"/>
              <a:ext cx="480"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51</a:t>
              </a:r>
            </a:p>
          </p:txBody>
        </p:sp>
        <p:sp>
          <p:nvSpPr>
            <p:cNvPr id="68" name="Rectangle 53">
              <a:extLst>
                <a:ext uri="{FF2B5EF4-FFF2-40B4-BE49-F238E27FC236}">
                  <a16:creationId xmlns:a16="http://schemas.microsoft.com/office/drawing/2014/main" id="{47DAB866-09A1-4E1E-B08A-399E4C34E342}"/>
                </a:ext>
              </a:extLst>
            </p:cNvPr>
            <p:cNvSpPr>
              <a:spLocks noChangeArrowheads="1"/>
            </p:cNvSpPr>
            <p:nvPr/>
          </p:nvSpPr>
          <p:spPr bwMode="auto">
            <a:xfrm>
              <a:off x="3264" y="1417"/>
              <a:ext cx="57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en-US" altLang="zh-CN" sz="1800">
                  <a:solidFill>
                    <a:srgbClr val="000000"/>
                  </a:solidFill>
                  <a:latin typeface="华文中宋" panose="02010600040101010101" pitchFamily="2" charset="-122"/>
                  <a:ea typeface="华文中宋" panose="02010600040101010101" pitchFamily="2" charset="-122"/>
                </a:rPr>
                <a:t>jim</a:t>
              </a:r>
            </a:p>
          </p:txBody>
        </p:sp>
        <p:sp>
          <p:nvSpPr>
            <p:cNvPr id="69" name="Rectangle 54">
              <a:extLst>
                <a:ext uri="{FF2B5EF4-FFF2-40B4-BE49-F238E27FC236}">
                  <a16:creationId xmlns:a16="http://schemas.microsoft.com/office/drawing/2014/main" id="{C06617B9-4E42-45AA-9B2A-525447015994}"/>
                </a:ext>
              </a:extLst>
            </p:cNvPr>
            <p:cNvSpPr>
              <a:spLocks noChangeArrowheads="1"/>
            </p:cNvSpPr>
            <p:nvPr/>
          </p:nvSpPr>
          <p:spPr bwMode="auto">
            <a:xfrm>
              <a:off x="2784" y="1650"/>
              <a:ext cx="480"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26</a:t>
              </a:r>
            </a:p>
          </p:txBody>
        </p:sp>
        <p:sp>
          <p:nvSpPr>
            <p:cNvPr id="70" name="Rectangle 55">
              <a:extLst>
                <a:ext uri="{FF2B5EF4-FFF2-40B4-BE49-F238E27FC236}">
                  <a16:creationId xmlns:a16="http://schemas.microsoft.com/office/drawing/2014/main" id="{BA3526EE-B2B0-4D2D-A72D-0D139B11F5DD}"/>
                </a:ext>
              </a:extLst>
            </p:cNvPr>
            <p:cNvSpPr>
              <a:spLocks noChangeArrowheads="1"/>
            </p:cNvSpPr>
            <p:nvPr/>
          </p:nvSpPr>
          <p:spPr bwMode="auto">
            <a:xfrm>
              <a:off x="3264" y="1650"/>
              <a:ext cx="576"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en-US" altLang="zh-CN" sz="1800">
                  <a:solidFill>
                    <a:srgbClr val="000000"/>
                  </a:solidFill>
                  <a:latin typeface="华文中宋" panose="02010600040101010101" pitchFamily="2" charset="-122"/>
                  <a:ea typeface="华文中宋" panose="02010600040101010101" pitchFamily="2" charset="-122"/>
                </a:rPr>
                <a:t>ast</a:t>
              </a:r>
            </a:p>
          </p:txBody>
        </p:sp>
        <p:sp>
          <p:nvSpPr>
            <p:cNvPr id="71" name="Rectangle 56">
              <a:extLst>
                <a:ext uri="{FF2B5EF4-FFF2-40B4-BE49-F238E27FC236}">
                  <a16:creationId xmlns:a16="http://schemas.microsoft.com/office/drawing/2014/main" id="{33835FFC-A2A1-48B0-A8BA-3C19DB85F601}"/>
                </a:ext>
              </a:extLst>
            </p:cNvPr>
            <p:cNvSpPr>
              <a:spLocks noChangeArrowheads="1"/>
            </p:cNvSpPr>
            <p:nvPr/>
          </p:nvSpPr>
          <p:spPr bwMode="auto">
            <a:xfrm>
              <a:off x="2784" y="1882"/>
              <a:ext cx="480"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45</a:t>
              </a:r>
            </a:p>
          </p:txBody>
        </p:sp>
        <p:sp>
          <p:nvSpPr>
            <p:cNvPr id="72" name="Rectangle 57">
              <a:extLst>
                <a:ext uri="{FF2B5EF4-FFF2-40B4-BE49-F238E27FC236}">
                  <a16:creationId xmlns:a16="http://schemas.microsoft.com/office/drawing/2014/main" id="{657338D0-8692-44B0-8B7D-4B14B99BD578}"/>
                </a:ext>
              </a:extLst>
            </p:cNvPr>
            <p:cNvSpPr>
              <a:spLocks noChangeArrowheads="1"/>
            </p:cNvSpPr>
            <p:nvPr/>
          </p:nvSpPr>
          <p:spPr bwMode="auto">
            <a:xfrm>
              <a:off x="3264" y="1882"/>
              <a:ext cx="57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en-US" altLang="zh-CN" sz="1800">
                  <a:solidFill>
                    <a:srgbClr val="000000"/>
                  </a:solidFill>
                  <a:latin typeface="华文中宋" panose="02010600040101010101" pitchFamily="2" charset="-122"/>
                  <a:ea typeface="华文中宋" panose="02010600040101010101" pitchFamily="2" charset="-122"/>
                </a:rPr>
                <a:t>bal</a:t>
              </a:r>
            </a:p>
          </p:txBody>
        </p:sp>
        <p:sp>
          <p:nvSpPr>
            <p:cNvPr id="73" name="Text Box 60">
              <a:extLst>
                <a:ext uri="{FF2B5EF4-FFF2-40B4-BE49-F238E27FC236}">
                  <a16:creationId xmlns:a16="http://schemas.microsoft.com/office/drawing/2014/main" id="{8662A09F-370B-4ECD-947E-9FF3C76AB071}"/>
                </a:ext>
              </a:extLst>
            </p:cNvPr>
            <p:cNvSpPr txBox="1">
              <a:spLocks noChangeArrowheads="1"/>
            </p:cNvSpPr>
            <p:nvPr/>
          </p:nvSpPr>
          <p:spPr bwMode="auto">
            <a:xfrm>
              <a:off x="2880" y="2249"/>
              <a:ext cx="912" cy="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a:solidFill>
                    <a:srgbClr val="000000"/>
                  </a:solidFill>
                  <a:latin typeface="华文中宋" panose="02010600040101010101" pitchFamily="2" charset="-122"/>
                  <a:ea typeface="华文中宋" panose="02010600040101010101" pitchFamily="2" charset="-122"/>
                </a:rPr>
                <a:t>132块，</a:t>
              </a:r>
              <a:r>
                <a:rPr lang="en-US" altLang="zh-CN" sz="1800">
                  <a:solidFill>
                    <a:srgbClr val="000000"/>
                  </a:solidFill>
                  <a:latin typeface="华文中宋" panose="02010600040101010101" pitchFamily="2" charset="-122"/>
                  <a:ea typeface="华文中宋" panose="02010600040101010101" pitchFamily="2" charset="-122"/>
                </a:rPr>
                <a:t>usr</a:t>
              </a:r>
              <a:r>
                <a:rPr lang="zh-CN" altLang="en-US" sz="1800">
                  <a:solidFill>
                    <a:srgbClr val="000000"/>
                  </a:solidFill>
                  <a:latin typeface="华文中宋" panose="02010600040101010101" pitchFamily="2" charset="-122"/>
                  <a:ea typeface="华文中宋" panose="02010600040101010101" pitchFamily="2" charset="-122"/>
                </a:rPr>
                <a:t>的目录</a:t>
              </a:r>
            </a:p>
          </p:txBody>
        </p:sp>
        <p:sp>
          <p:nvSpPr>
            <p:cNvPr id="74" name="Rectangle 61">
              <a:extLst>
                <a:ext uri="{FF2B5EF4-FFF2-40B4-BE49-F238E27FC236}">
                  <a16:creationId xmlns:a16="http://schemas.microsoft.com/office/drawing/2014/main" id="{357DC20A-C8B1-4322-99D2-AC94B73EDF50}"/>
                </a:ext>
              </a:extLst>
            </p:cNvPr>
            <p:cNvSpPr>
              <a:spLocks noChangeArrowheads="1"/>
            </p:cNvSpPr>
            <p:nvPr/>
          </p:nvSpPr>
          <p:spPr bwMode="auto">
            <a:xfrm>
              <a:off x="2784" y="483"/>
              <a:ext cx="480"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6</a:t>
              </a:r>
            </a:p>
          </p:txBody>
        </p:sp>
        <p:sp>
          <p:nvSpPr>
            <p:cNvPr id="75" name="Rectangle 62">
              <a:extLst>
                <a:ext uri="{FF2B5EF4-FFF2-40B4-BE49-F238E27FC236}">
                  <a16:creationId xmlns:a16="http://schemas.microsoft.com/office/drawing/2014/main" id="{547E71B2-E82B-4600-8607-72902004506C}"/>
                </a:ext>
              </a:extLst>
            </p:cNvPr>
            <p:cNvSpPr>
              <a:spLocks noChangeArrowheads="1"/>
            </p:cNvSpPr>
            <p:nvPr/>
          </p:nvSpPr>
          <p:spPr bwMode="auto">
            <a:xfrm>
              <a:off x="3264" y="483"/>
              <a:ext cx="576"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p>
          </p:txBody>
        </p:sp>
        <p:sp>
          <p:nvSpPr>
            <p:cNvPr id="76" name="Line 63">
              <a:extLst>
                <a:ext uri="{FF2B5EF4-FFF2-40B4-BE49-F238E27FC236}">
                  <a16:creationId xmlns:a16="http://schemas.microsoft.com/office/drawing/2014/main" id="{18E422FB-47BF-41EF-A6FC-195D374A8A7F}"/>
                </a:ext>
              </a:extLst>
            </p:cNvPr>
            <p:cNvSpPr>
              <a:spLocks noChangeShapeType="1"/>
            </p:cNvSpPr>
            <p:nvPr/>
          </p:nvSpPr>
          <p:spPr bwMode="auto">
            <a:xfrm>
              <a:off x="240" y="1632"/>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77" name="Line 65">
              <a:extLst>
                <a:ext uri="{FF2B5EF4-FFF2-40B4-BE49-F238E27FC236}">
                  <a16:creationId xmlns:a16="http://schemas.microsoft.com/office/drawing/2014/main" id="{5D9CAC74-C247-4D6F-BD9A-9C980A575C60}"/>
                </a:ext>
              </a:extLst>
            </p:cNvPr>
            <p:cNvSpPr>
              <a:spLocks noChangeShapeType="1"/>
            </p:cNvSpPr>
            <p:nvPr/>
          </p:nvSpPr>
          <p:spPr bwMode="auto">
            <a:xfrm>
              <a:off x="1296" y="1572"/>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78" name="Line 66">
              <a:extLst>
                <a:ext uri="{FF2B5EF4-FFF2-40B4-BE49-F238E27FC236}">
                  <a16:creationId xmlns:a16="http://schemas.microsoft.com/office/drawing/2014/main" id="{9493BCAF-DC9B-448D-AE43-58B9AA3EAE1C}"/>
                </a:ext>
              </a:extLst>
            </p:cNvPr>
            <p:cNvSpPr>
              <a:spLocks noChangeShapeType="1"/>
            </p:cNvSpPr>
            <p:nvPr/>
          </p:nvSpPr>
          <p:spPr bwMode="auto">
            <a:xfrm>
              <a:off x="720" y="1632"/>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79" name="Text Box 67">
              <a:extLst>
                <a:ext uri="{FF2B5EF4-FFF2-40B4-BE49-F238E27FC236}">
                  <a16:creationId xmlns:a16="http://schemas.microsoft.com/office/drawing/2014/main" id="{6FA5C9B8-EDB8-4B14-963B-36A22E09AD72}"/>
                </a:ext>
              </a:extLst>
            </p:cNvPr>
            <p:cNvSpPr txBox="1">
              <a:spLocks noChangeArrowheads="1"/>
            </p:cNvSpPr>
            <p:nvPr/>
          </p:nvSpPr>
          <p:spPr bwMode="auto">
            <a:xfrm>
              <a:off x="395" y="1680"/>
              <a:ext cx="3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a:solidFill>
                    <a:srgbClr val="000000"/>
                  </a:solidFill>
                  <a:latin typeface="华文中宋" panose="02010600040101010101" pitchFamily="2" charset="-122"/>
                  <a:ea typeface="华文中宋" panose="02010600040101010101" pitchFamily="2" charset="-122"/>
                </a:rPr>
                <a:t>…</a:t>
              </a:r>
            </a:p>
          </p:txBody>
        </p:sp>
        <p:sp>
          <p:nvSpPr>
            <p:cNvPr id="80" name="Text Box 68">
              <a:extLst>
                <a:ext uri="{FF2B5EF4-FFF2-40B4-BE49-F238E27FC236}">
                  <a16:creationId xmlns:a16="http://schemas.microsoft.com/office/drawing/2014/main" id="{1F1E1ECF-2FC9-4766-9000-7F4D1B735099}"/>
                </a:ext>
              </a:extLst>
            </p:cNvPr>
            <p:cNvSpPr txBox="1">
              <a:spLocks noChangeArrowheads="1"/>
            </p:cNvSpPr>
            <p:nvPr/>
          </p:nvSpPr>
          <p:spPr bwMode="auto">
            <a:xfrm>
              <a:off x="884" y="1680"/>
              <a:ext cx="3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a:solidFill>
                    <a:srgbClr val="000000"/>
                  </a:solidFill>
                  <a:latin typeface="华文中宋" panose="02010600040101010101" pitchFamily="2" charset="-122"/>
                  <a:ea typeface="华文中宋" panose="02010600040101010101" pitchFamily="2" charset="-122"/>
                </a:rPr>
                <a:t>…</a:t>
              </a:r>
            </a:p>
          </p:txBody>
        </p:sp>
        <p:sp>
          <p:nvSpPr>
            <p:cNvPr id="81" name="Text Box 69">
              <a:extLst>
                <a:ext uri="{FF2B5EF4-FFF2-40B4-BE49-F238E27FC236}">
                  <a16:creationId xmlns:a16="http://schemas.microsoft.com/office/drawing/2014/main" id="{DB590199-8788-494E-9689-999E0D825F37}"/>
                </a:ext>
              </a:extLst>
            </p:cNvPr>
            <p:cNvSpPr txBox="1">
              <a:spLocks noChangeArrowheads="1"/>
            </p:cNvSpPr>
            <p:nvPr/>
          </p:nvSpPr>
          <p:spPr bwMode="auto">
            <a:xfrm>
              <a:off x="395" y="2112"/>
              <a:ext cx="3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a:solidFill>
                    <a:srgbClr val="000000"/>
                  </a:solidFill>
                  <a:latin typeface="华文中宋" panose="02010600040101010101" pitchFamily="2" charset="-122"/>
                  <a:ea typeface="华文中宋" panose="02010600040101010101" pitchFamily="2" charset="-122"/>
                </a:rPr>
                <a:t>…</a:t>
              </a:r>
            </a:p>
          </p:txBody>
        </p:sp>
        <p:sp>
          <p:nvSpPr>
            <p:cNvPr id="82" name="Text Box 70">
              <a:extLst>
                <a:ext uri="{FF2B5EF4-FFF2-40B4-BE49-F238E27FC236}">
                  <a16:creationId xmlns:a16="http://schemas.microsoft.com/office/drawing/2014/main" id="{D9001397-E4C5-417A-83AB-BFE0A082E631}"/>
                </a:ext>
              </a:extLst>
            </p:cNvPr>
            <p:cNvSpPr txBox="1">
              <a:spLocks noChangeArrowheads="1"/>
            </p:cNvSpPr>
            <p:nvPr/>
          </p:nvSpPr>
          <p:spPr bwMode="auto">
            <a:xfrm>
              <a:off x="884" y="2112"/>
              <a:ext cx="3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a:solidFill>
                    <a:srgbClr val="000000"/>
                  </a:solidFill>
                  <a:latin typeface="华文中宋" panose="02010600040101010101" pitchFamily="2" charset="-122"/>
                  <a:ea typeface="华文中宋" panose="02010600040101010101" pitchFamily="2" charset="-122"/>
                </a:rPr>
                <a:t>…</a:t>
              </a:r>
            </a:p>
          </p:txBody>
        </p:sp>
        <p:sp>
          <p:nvSpPr>
            <p:cNvPr id="83" name="Rectangle 71">
              <a:extLst>
                <a:ext uri="{FF2B5EF4-FFF2-40B4-BE49-F238E27FC236}">
                  <a16:creationId xmlns:a16="http://schemas.microsoft.com/office/drawing/2014/main" id="{B2F718BA-5C44-4264-895C-086CE8B6ADFA}"/>
                </a:ext>
              </a:extLst>
            </p:cNvPr>
            <p:cNvSpPr>
              <a:spLocks noChangeArrowheads="1"/>
            </p:cNvSpPr>
            <p:nvPr/>
          </p:nvSpPr>
          <p:spPr bwMode="auto">
            <a:xfrm>
              <a:off x="3984" y="480"/>
              <a:ext cx="480"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26</a:t>
              </a:r>
            </a:p>
          </p:txBody>
        </p:sp>
        <p:sp>
          <p:nvSpPr>
            <p:cNvPr id="84" name="Rectangle 72">
              <a:extLst>
                <a:ext uri="{FF2B5EF4-FFF2-40B4-BE49-F238E27FC236}">
                  <a16:creationId xmlns:a16="http://schemas.microsoft.com/office/drawing/2014/main" id="{AD6680BC-8F9E-4C8F-9951-765F69B14FE2}"/>
                </a:ext>
              </a:extLst>
            </p:cNvPr>
            <p:cNvSpPr>
              <a:spLocks noChangeArrowheads="1"/>
            </p:cNvSpPr>
            <p:nvPr/>
          </p:nvSpPr>
          <p:spPr bwMode="auto">
            <a:xfrm>
              <a:off x="4464" y="480"/>
              <a:ext cx="57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85" name="Rectangle 73">
              <a:extLst>
                <a:ext uri="{FF2B5EF4-FFF2-40B4-BE49-F238E27FC236}">
                  <a16:creationId xmlns:a16="http://schemas.microsoft.com/office/drawing/2014/main" id="{312EC936-DFBB-41B5-8968-C62711040F9D}"/>
                </a:ext>
              </a:extLst>
            </p:cNvPr>
            <p:cNvSpPr>
              <a:spLocks noChangeArrowheads="1"/>
            </p:cNvSpPr>
            <p:nvPr/>
          </p:nvSpPr>
          <p:spPr bwMode="auto">
            <a:xfrm>
              <a:off x="3984" y="713"/>
              <a:ext cx="480"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6</a:t>
              </a:r>
            </a:p>
          </p:txBody>
        </p:sp>
        <p:sp>
          <p:nvSpPr>
            <p:cNvPr id="86" name="Rectangle 74">
              <a:extLst>
                <a:ext uri="{FF2B5EF4-FFF2-40B4-BE49-F238E27FC236}">
                  <a16:creationId xmlns:a16="http://schemas.microsoft.com/office/drawing/2014/main" id="{EB8B3683-6B64-4950-98A3-01AE4B1D54D0}"/>
                </a:ext>
              </a:extLst>
            </p:cNvPr>
            <p:cNvSpPr>
              <a:spLocks noChangeArrowheads="1"/>
            </p:cNvSpPr>
            <p:nvPr/>
          </p:nvSpPr>
          <p:spPr bwMode="auto">
            <a:xfrm>
              <a:off x="4464" y="713"/>
              <a:ext cx="576"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p>
          </p:txBody>
        </p:sp>
        <p:sp>
          <p:nvSpPr>
            <p:cNvPr id="87" name="Rectangle 75">
              <a:extLst>
                <a:ext uri="{FF2B5EF4-FFF2-40B4-BE49-F238E27FC236}">
                  <a16:creationId xmlns:a16="http://schemas.microsoft.com/office/drawing/2014/main" id="{36B9CD22-FB87-45FC-90AF-1D471710911B}"/>
                </a:ext>
              </a:extLst>
            </p:cNvPr>
            <p:cNvSpPr>
              <a:spLocks noChangeArrowheads="1"/>
            </p:cNvSpPr>
            <p:nvPr/>
          </p:nvSpPr>
          <p:spPr bwMode="auto">
            <a:xfrm>
              <a:off x="3984" y="945"/>
              <a:ext cx="480"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64</a:t>
              </a:r>
            </a:p>
          </p:txBody>
        </p:sp>
        <p:sp>
          <p:nvSpPr>
            <p:cNvPr id="88" name="Rectangle 76">
              <a:extLst>
                <a:ext uri="{FF2B5EF4-FFF2-40B4-BE49-F238E27FC236}">
                  <a16:creationId xmlns:a16="http://schemas.microsoft.com/office/drawing/2014/main" id="{BFEB8E9C-120E-49B0-89C5-6969EE934BD9}"/>
                </a:ext>
              </a:extLst>
            </p:cNvPr>
            <p:cNvSpPr>
              <a:spLocks noChangeArrowheads="1"/>
            </p:cNvSpPr>
            <p:nvPr/>
          </p:nvSpPr>
          <p:spPr bwMode="auto">
            <a:xfrm>
              <a:off x="4464" y="945"/>
              <a:ext cx="57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en-US" altLang="zh-CN" sz="1800">
                  <a:solidFill>
                    <a:srgbClr val="000000"/>
                  </a:solidFill>
                  <a:latin typeface="华文中宋" panose="02010600040101010101" pitchFamily="2" charset="-122"/>
                  <a:ea typeface="华文中宋" panose="02010600040101010101" pitchFamily="2" charset="-122"/>
                </a:rPr>
                <a:t>grants</a:t>
              </a:r>
            </a:p>
          </p:txBody>
        </p:sp>
        <p:sp>
          <p:nvSpPr>
            <p:cNvPr id="89" name="Rectangle 77">
              <a:extLst>
                <a:ext uri="{FF2B5EF4-FFF2-40B4-BE49-F238E27FC236}">
                  <a16:creationId xmlns:a16="http://schemas.microsoft.com/office/drawing/2014/main" id="{1E095056-B615-4191-B865-A291071177C9}"/>
                </a:ext>
              </a:extLst>
            </p:cNvPr>
            <p:cNvSpPr>
              <a:spLocks noChangeArrowheads="1"/>
            </p:cNvSpPr>
            <p:nvPr/>
          </p:nvSpPr>
          <p:spPr bwMode="auto">
            <a:xfrm>
              <a:off x="3984" y="1178"/>
              <a:ext cx="480"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92</a:t>
              </a:r>
            </a:p>
          </p:txBody>
        </p:sp>
        <p:sp>
          <p:nvSpPr>
            <p:cNvPr id="90" name="Rectangle 78">
              <a:extLst>
                <a:ext uri="{FF2B5EF4-FFF2-40B4-BE49-F238E27FC236}">
                  <a16:creationId xmlns:a16="http://schemas.microsoft.com/office/drawing/2014/main" id="{24A51F72-BFF9-4656-923B-2E341B097E67}"/>
                </a:ext>
              </a:extLst>
            </p:cNvPr>
            <p:cNvSpPr>
              <a:spLocks noChangeArrowheads="1"/>
            </p:cNvSpPr>
            <p:nvPr/>
          </p:nvSpPr>
          <p:spPr bwMode="auto">
            <a:xfrm>
              <a:off x="4464" y="1178"/>
              <a:ext cx="576"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en-US" altLang="zh-CN" sz="1800">
                  <a:solidFill>
                    <a:srgbClr val="000000"/>
                  </a:solidFill>
                  <a:latin typeface="华文中宋" panose="02010600040101010101" pitchFamily="2" charset="-122"/>
                  <a:ea typeface="华文中宋" panose="02010600040101010101" pitchFamily="2" charset="-122"/>
                </a:rPr>
                <a:t>books</a:t>
              </a:r>
            </a:p>
          </p:txBody>
        </p:sp>
        <p:sp>
          <p:nvSpPr>
            <p:cNvPr id="91" name="Rectangle 79">
              <a:extLst>
                <a:ext uri="{FF2B5EF4-FFF2-40B4-BE49-F238E27FC236}">
                  <a16:creationId xmlns:a16="http://schemas.microsoft.com/office/drawing/2014/main" id="{98F90919-9114-416E-8EF1-406C01E9F616}"/>
                </a:ext>
              </a:extLst>
            </p:cNvPr>
            <p:cNvSpPr>
              <a:spLocks noChangeArrowheads="1"/>
            </p:cNvSpPr>
            <p:nvPr/>
          </p:nvSpPr>
          <p:spPr bwMode="auto">
            <a:xfrm>
              <a:off x="3984" y="1410"/>
              <a:ext cx="480"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60</a:t>
              </a:r>
            </a:p>
          </p:txBody>
        </p:sp>
        <p:sp>
          <p:nvSpPr>
            <p:cNvPr id="92" name="Rectangle 80">
              <a:extLst>
                <a:ext uri="{FF2B5EF4-FFF2-40B4-BE49-F238E27FC236}">
                  <a16:creationId xmlns:a16="http://schemas.microsoft.com/office/drawing/2014/main" id="{7414BD14-332F-40F9-B0AC-231FB696106E}"/>
                </a:ext>
              </a:extLst>
            </p:cNvPr>
            <p:cNvSpPr>
              <a:spLocks noChangeArrowheads="1"/>
            </p:cNvSpPr>
            <p:nvPr/>
          </p:nvSpPr>
          <p:spPr bwMode="auto">
            <a:xfrm>
              <a:off x="4464" y="1410"/>
              <a:ext cx="57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en-US" altLang="zh-CN" sz="1800">
                  <a:solidFill>
                    <a:srgbClr val="000000"/>
                  </a:solidFill>
                  <a:latin typeface="华文中宋" panose="02010600040101010101" pitchFamily="2" charset="-122"/>
                  <a:ea typeface="华文中宋" panose="02010600040101010101" pitchFamily="2" charset="-122"/>
                </a:rPr>
                <a:t>mbox</a:t>
              </a:r>
            </a:p>
          </p:txBody>
        </p:sp>
        <p:sp>
          <p:nvSpPr>
            <p:cNvPr id="93" name="Rectangle 81">
              <a:extLst>
                <a:ext uri="{FF2B5EF4-FFF2-40B4-BE49-F238E27FC236}">
                  <a16:creationId xmlns:a16="http://schemas.microsoft.com/office/drawing/2014/main" id="{D5FD68AE-AF71-4BB7-B8F0-8621E456374B}"/>
                </a:ext>
              </a:extLst>
            </p:cNvPr>
            <p:cNvSpPr>
              <a:spLocks noChangeArrowheads="1"/>
            </p:cNvSpPr>
            <p:nvPr/>
          </p:nvSpPr>
          <p:spPr bwMode="auto">
            <a:xfrm>
              <a:off x="3984" y="1643"/>
              <a:ext cx="480"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81</a:t>
              </a:r>
            </a:p>
          </p:txBody>
        </p:sp>
        <p:sp>
          <p:nvSpPr>
            <p:cNvPr id="94" name="Rectangle 82">
              <a:extLst>
                <a:ext uri="{FF2B5EF4-FFF2-40B4-BE49-F238E27FC236}">
                  <a16:creationId xmlns:a16="http://schemas.microsoft.com/office/drawing/2014/main" id="{417196C7-4C50-44C5-AC2C-28675D1E7D28}"/>
                </a:ext>
              </a:extLst>
            </p:cNvPr>
            <p:cNvSpPr>
              <a:spLocks noChangeArrowheads="1"/>
            </p:cNvSpPr>
            <p:nvPr/>
          </p:nvSpPr>
          <p:spPr bwMode="auto">
            <a:xfrm>
              <a:off x="4464" y="1643"/>
              <a:ext cx="576"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en-US" altLang="zh-CN" sz="1800">
                  <a:solidFill>
                    <a:srgbClr val="000000"/>
                  </a:solidFill>
                  <a:latin typeface="华文中宋" panose="02010600040101010101" pitchFamily="2" charset="-122"/>
                  <a:ea typeface="华文中宋" panose="02010600040101010101" pitchFamily="2" charset="-122"/>
                </a:rPr>
                <a:t>minix</a:t>
              </a:r>
            </a:p>
          </p:txBody>
        </p:sp>
        <p:sp>
          <p:nvSpPr>
            <p:cNvPr id="95" name="Rectangle 83">
              <a:extLst>
                <a:ext uri="{FF2B5EF4-FFF2-40B4-BE49-F238E27FC236}">
                  <a16:creationId xmlns:a16="http://schemas.microsoft.com/office/drawing/2014/main" id="{F437D3C1-23C0-43B1-A0A9-7A4B417DAB40}"/>
                </a:ext>
              </a:extLst>
            </p:cNvPr>
            <p:cNvSpPr>
              <a:spLocks noChangeArrowheads="1"/>
            </p:cNvSpPr>
            <p:nvPr/>
          </p:nvSpPr>
          <p:spPr bwMode="auto">
            <a:xfrm>
              <a:off x="3984" y="1875"/>
              <a:ext cx="480"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a:solidFill>
                    <a:srgbClr val="000000"/>
                  </a:solidFill>
                  <a:latin typeface="华文中宋" panose="02010600040101010101" pitchFamily="2" charset="-122"/>
                  <a:ea typeface="华文中宋" panose="02010600040101010101" pitchFamily="2" charset="-122"/>
                </a:rPr>
                <a:t>176</a:t>
              </a:r>
            </a:p>
          </p:txBody>
        </p:sp>
        <p:sp>
          <p:nvSpPr>
            <p:cNvPr id="96" name="Rectangle 84">
              <a:extLst>
                <a:ext uri="{FF2B5EF4-FFF2-40B4-BE49-F238E27FC236}">
                  <a16:creationId xmlns:a16="http://schemas.microsoft.com/office/drawing/2014/main" id="{527350B6-C9D7-4E46-AF24-7113ADC5AB13}"/>
                </a:ext>
              </a:extLst>
            </p:cNvPr>
            <p:cNvSpPr>
              <a:spLocks noChangeArrowheads="1"/>
            </p:cNvSpPr>
            <p:nvPr/>
          </p:nvSpPr>
          <p:spPr bwMode="auto">
            <a:xfrm>
              <a:off x="4464" y="1875"/>
              <a:ext cx="57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en-US" altLang="zh-CN" sz="1800">
                  <a:solidFill>
                    <a:srgbClr val="000000"/>
                  </a:solidFill>
                  <a:latin typeface="华文中宋" panose="02010600040101010101" pitchFamily="2" charset="-122"/>
                  <a:ea typeface="华文中宋" panose="02010600040101010101" pitchFamily="2" charset="-122"/>
                </a:rPr>
                <a:t>src</a:t>
              </a:r>
            </a:p>
          </p:txBody>
        </p:sp>
        <p:sp>
          <p:nvSpPr>
            <p:cNvPr id="97" name="Text Box 85">
              <a:extLst>
                <a:ext uri="{FF2B5EF4-FFF2-40B4-BE49-F238E27FC236}">
                  <a16:creationId xmlns:a16="http://schemas.microsoft.com/office/drawing/2014/main" id="{0016839B-A2A5-4391-8084-CEE0F81B3A07}"/>
                </a:ext>
              </a:extLst>
            </p:cNvPr>
            <p:cNvSpPr txBox="1">
              <a:spLocks noChangeArrowheads="1"/>
            </p:cNvSpPr>
            <p:nvPr/>
          </p:nvSpPr>
          <p:spPr bwMode="auto">
            <a:xfrm>
              <a:off x="3984" y="2163"/>
              <a:ext cx="912" cy="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a:solidFill>
                    <a:srgbClr val="000000"/>
                  </a:solidFill>
                  <a:latin typeface="华文中宋" panose="02010600040101010101" pitchFamily="2" charset="-122"/>
                  <a:ea typeface="华文中宋" panose="02010600040101010101" pitchFamily="2" charset="-122"/>
                </a:rPr>
                <a:t>406块，</a:t>
              </a:r>
              <a:r>
                <a:rPr lang="en-US" altLang="zh-CN" sz="1800">
                  <a:solidFill>
                    <a:srgbClr val="000000"/>
                  </a:solidFill>
                  <a:latin typeface="华文中宋" panose="02010600040101010101" pitchFamily="2" charset="-122"/>
                  <a:ea typeface="华文中宋" panose="02010600040101010101" pitchFamily="2" charset="-122"/>
                </a:rPr>
                <a:t>usr/ast</a:t>
              </a:r>
              <a:r>
                <a:rPr lang="zh-CN" altLang="en-US" sz="1800">
                  <a:solidFill>
                    <a:srgbClr val="000000"/>
                  </a:solidFill>
                  <a:latin typeface="华文中宋" panose="02010600040101010101" pitchFamily="2" charset="-122"/>
                  <a:ea typeface="华文中宋" panose="02010600040101010101" pitchFamily="2" charset="-122"/>
                </a:rPr>
                <a:t>的目录</a:t>
              </a:r>
            </a:p>
          </p:txBody>
        </p:sp>
        <p:sp>
          <p:nvSpPr>
            <p:cNvPr id="98" name="Rectangle 86">
              <a:extLst>
                <a:ext uri="{FF2B5EF4-FFF2-40B4-BE49-F238E27FC236}">
                  <a16:creationId xmlns:a16="http://schemas.microsoft.com/office/drawing/2014/main" id="{81D585AD-AD82-4185-92DD-34F99D462264}"/>
                </a:ext>
              </a:extLst>
            </p:cNvPr>
            <p:cNvSpPr>
              <a:spLocks noChangeArrowheads="1"/>
            </p:cNvSpPr>
            <p:nvPr/>
          </p:nvSpPr>
          <p:spPr bwMode="auto">
            <a:xfrm>
              <a:off x="3456" y="3072"/>
              <a:ext cx="912" cy="81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99" name="Text Box 87">
              <a:extLst>
                <a:ext uri="{FF2B5EF4-FFF2-40B4-BE49-F238E27FC236}">
                  <a16:creationId xmlns:a16="http://schemas.microsoft.com/office/drawing/2014/main" id="{8CEDE9DB-55B0-4E21-8BCE-179F61DDAF08}"/>
                </a:ext>
              </a:extLst>
            </p:cNvPr>
            <p:cNvSpPr txBox="1">
              <a:spLocks noChangeArrowheads="1"/>
            </p:cNvSpPr>
            <p:nvPr/>
          </p:nvSpPr>
          <p:spPr bwMode="auto">
            <a:xfrm>
              <a:off x="2497" y="3110"/>
              <a:ext cx="911" cy="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a:solidFill>
                    <a:srgbClr val="000000"/>
                  </a:solidFill>
                  <a:latin typeface="华文中宋" panose="02010600040101010101" pitchFamily="2" charset="-122"/>
                  <a:ea typeface="华文中宋" panose="02010600040101010101" pitchFamily="2" charset="-122"/>
                </a:rPr>
                <a:t>500块，</a:t>
              </a:r>
              <a:r>
                <a:rPr lang="en-US" altLang="zh-CN" sz="1800">
                  <a:solidFill>
                    <a:srgbClr val="000000"/>
                  </a:solidFill>
                  <a:latin typeface="华文中宋" panose="02010600040101010101" pitchFamily="2" charset="-122"/>
                  <a:ea typeface="华文中宋" panose="02010600040101010101" pitchFamily="2" charset="-122"/>
                </a:rPr>
                <a:t>usr/ast/mbox</a:t>
              </a:r>
              <a:r>
                <a:rPr lang="zh-CN" altLang="en-US" sz="1800">
                  <a:solidFill>
                    <a:srgbClr val="000000"/>
                  </a:solidFill>
                  <a:latin typeface="华文中宋" panose="02010600040101010101" pitchFamily="2" charset="-122"/>
                  <a:ea typeface="华文中宋" panose="02010600040101010101" pitchFamily="2" charset="-122"/>
                </a:rPr>
                <a:t>的物理块</a:t>
              </a:r>
            </a:p>
          </p:txBody>
        </p:sp>
        <p:sp>
          <p:nvSpPr>
            <p:cNvPr id="100" name="Line 88">
              <a:extLst>
                <a:ext uri="{FF2B5EF4-FFF2-40B4-BE49-F238E27FC236}">
                  <a16:creationId xmlns:a16="http://schemas.microsoft.com/office/drawing/2014/main" id="{82F51048-B30E-4FE5-925C-974F6BDED500}"/>
                </a:ext>
              </a:extLst>
            </p:cNvPr>
            <p:cNvSpPr>
              <a:spLocks noChangeShapeType="1"/>
            </p:cNvSpPr>
            <p:nvPr/>
          </p:nvSpPr>
          <p:spPr bwMode="auto">
            <a:xfrm>
              <a:off x="1200" y="2957"/>
              <a:ext cx="2256" cy="11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solidFill>
                  <a:srgbClr val="000000"/>
                </a:solidFill>
                <a:latin typeface="华文中宋" panose="02010600040101010101" pitchFamily="2" charset="-122"/>
                <a:ea typeface="华文中宋" panose="02010600040101010101" pitchFamily="2" charset="-122"/>
              </a:endParaRPr>
            </a:p>
          </p:txBody>
        </p:sp>
        <p:sp>
          <p:nvSpPr>
            <p:cNvPr id="101" name="Text Box 89">
              <a:extLst>
                <a:ext uri="{FF2B5EF4-FFF2-40B4-BE49-F238E27FC236}">
                  <a16:creationId xmlns:a16="http://schemas.microsoft.com/office/drawing/2014/main" id="{D57A8A5D-9054-436C-8FC3-99DCC3CF7D18}"/>
                </a:ext>
              </a:extLst>
            </p:cNvPr>
            <p:cNvSpPr txBox="1">
              <a:spLocks noChangeArrowheads="1"/>
            </p:cNvSpPr>
            <p:nvPr/>
          </p:nvSpPr>
          <p:spPr bwMode="auto">
            <a:xfrm>
              <a:off x="404" y="2592"/>
              <a:ext cx="3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a:solidFill>
                    <a:srgbClr val="000000"/>
                  </a:solidFill>
                  <a:latin typeface="华文中宋" panose="02010600040101010101" pitchFamily="2" charset="-122"/>
                  <a:ea typeface="华文中宋" panose="02010600040101010101" pitchFamily="2" charset="-122"/>
                </a:rPr>
                <a:t>…</a:t>
              </a:r>
            </a:p>
          </p:txBody>
        </p:sp>
        <p:sp>
          <p:nvSpPr>
            <p:cNvPr id="102" name="Text Box 90">
              <a:extLst>
                <a:ext uri="{FF2B5EF4-FFF2-40B4-BE49-F238E27FC236}">
                  <a16:creationId xmlns:a16="http://schemas.microsoft.com/office/drawing/2014/main" id="{D400A14F-1F18-47CF-972A-CD7F7D16BFDC}"/>
                </a:ext>
              </a:extLst>
            </p:cNvPr>
            <p:cNvSpPr txBox="1">
              <a:spLocks noChangeArrowheads="1"/>
            </p:cNvSpPr>
            <p:nvPr/>
          </p:nvSpPr>
          <p:spPr bwMode="auto">
            <a:xfrm>
              <a:off x="875" y="2592"/>
              <a:ext cx="3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a:solidFill>
                    <a:srgbClr val="000000"/>
                  </a:solidFill>
                  <a:latin typeface="华文中宋" panose="02010600040101010101" pitchFamily="2" charset="-122"/>
                  <a:ea typeface="华文中宋" panose="02010600040101010101" pitchFamily="2" charset="-122"/>
                </a:rPr>
                <a:t>…</a:t>
              </a:r>
            </a:p>
          </p:txBody>
        </p:sp>
        <p:sp>
          <p:nvSpPr>
            <p:cNvPr id="103" name="Rectangle 94">
              <a:extLst>
                <a:ext uri="{FF2B5EF4-FFF2-40B4-BE49-F238E27FC236}">
                  <a16:creationId xmlns:a16="http://schemas.microsoft.com/office/drawing/2014/main" id="{A14577D3-F1FE-456B-870D-128DC70876C3}"/>
                </a:ext>
              </a:extLst>
            </p:cNvPr>
            <p:cNvSpPr>
              <a:spLocks noChangeArrowheads="1"/>
            </p:cNvSpPr>
            <p:nvPr/>
          </p:nvSpPr>
          <p:spPr bwMode="auto">
            <a:xfrm>
              <a:off x="240" y="2577"/>
              <a:ext cx="480" cy="2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endParaRPr lang="zh-CN" altLang="en-US" sz="1800">
                <a:solidFill>
                  <a:srgbClr val="000000"/>
                </a:solidFill>
                <a:latin typeface="华文中宋" panose="02010600040101010101" pitchFamily="2" charset="-122"/>
                <a:ea typeface="华文中宋" panose="02010600040101010101" pitchFamily="2" charset="-122"/>
              </a:endParaRPr>
            </a:p>
          </p:txBody>
        </p:sp>
      </p:grpSp>
      <p:sp>
        <p:nvSpPr>
          <p:cNvPr id="104" name="文本框 103">
            <a:extLst>
              <a:ext uri="{FF2B5EF4-FFF2-40B4-BE49-F238E27FC236}">
                <a16:creationId xmlns:a16="http://schemas.microsoft.com/office/drawing/2014/main" id="{E1C4D302-955C-432D-96CF-B434A5A55886}"/>
              </a:ext>
            </a:extLst>
          </p:cNvPr>
          <p:cNvSpPr txBox="1"/>
          <p:nvPr/>
        </p:nvSpPr>
        <p:spPr>
          <a:xfrm>
            <a:off x="662804" y="6044266"/>
            <a:ext cx="4590852" cy="369332"/>
          </a:xfrm>
          <a:prstGeom prst="rect">
            <a:avLst/>
          </a:prstGeom>
          <a:noFill/>
        </p:spPr>
        <p:txBody>
          <a:bodyPr wrap="square">
            <a:spAutoFit/>
          </a:bodyPr>
          <a:lstStyle/>
          <a:p>
            <a:r>
              <a:rPr lang="zh-CN" altLang="en-US" b="1" dirty="0">
                <a:solidFill>
                  <a:srgbClr val="000000"/>
                </a:solidFill>
                <a:latin typeface="华文中宋" panose="02010600040101010101" pitchFamily="2" charset="-122"/>
                <a:ea typeface="华文中宋" panose="02010600040101010101" pitchFamily="2" charset="-122"/>
              </a:rPr>
              <a:t>查找</a:t>
            </a:r>
            <a:r>
              <a:rPr lang="en-US" altLang="zh-CN" b="1" dirty="0" err="1">
                <a:solidFill>
                  <a:srgbClr val="000000"/>
                </a:solidFill>
                <a:latin typeface="华文中宋" panose="02010600040101010101" pitchFamily="2" charset="-122"/>
                <a:ea typeface="华文中宋" panose="02010600040101010101" pitchFamily="2" charset="-122"/>
              </a:rPr>
              <a:t>usr</a:t>
            </a:r>
            <a:r>
              <a:rPr lang="en-US" altLang="zh-CN" b="1" dirty="0">
                <a:solidFill>
                  <a:srgbClr val="000000"/>
                </a:solidFill>
                <a:latin typeface="华文中宋" panose="02010600040101010101" pitchFamily="2" charset="-122"/>
                <a:ea typeface="华文中宋" panose="02010600040101010101" pitchFamily="2" charset="-122"/>
              </a:rPr>
              <a:t>/</a:t>
            </a:r>
            <a:r>
              <a:rPr lang="en-US" altLang="zh-CN" b="1" dirty="0" err="1">
                <a:solidFill>
                  <a:srgbClr val="000000"/>
                </a:solidFill>
                <a:latin typeface="华文中宋" panose="02010600040101010101" pitchFamily="2" charset="-122"/>
                <a:ea typeface="华文中宋" panose="02010600040101010101" pitchFamily="2" charset="-122"/>
              </a:rPr>
              <a:t>ast</a:t>
            </a:r>
            <a:r>
              <a:rPr lang="en-US" altLang="zh-CN" b="1" dirty="0">
                <a:solidFill>
                  <a:srgbClr val="000000"/>
                </a:solidFill>
                <a:latin typeface="华文中宋" panose="02010600040101010101" pitchFamily="2" charset="-122"/>
                <a:ea typeface="华文中宋" panose="02010600040101010101" pitchFamily="2" charset="-122"/>
              </a:rPr>
              <a:t>/</a:t>
            </a:r>
            <a:r>
              <a:rPr lang="en-US" altLang="zh-CN" b="1" dirty="0" err="1">
                <a:solidFill>
                  <a:srgbClr val="000000"/>
                </a:solidFill>
                <a:latin typeface="华文中宋" panose="02010600040101010101" pitchFamily="2" charset="-122"/>
                <a:ea typeface="华文中宋" panose="02010600040101010101" pitchFamily="2" charset="-122"/>
              </a:rPr>
              <a:t>mbox</a:t>
            </a:r>
            <a:r>
              <a:rPr lang="zh-CN" altLang="en-US" b="1" dirty="0">
                <a:solidFill>
                  <a:srgbClr val="000000"/>
                </a:solidFill>
                <a:latin typeface="华文中宋" panose="02010600040101010101" pitchFamily="2" charset="-122"/>
                <a:ea typeface="华文中宋" panose="02010600040101010101" pitchFamily="2" charset="-122"/>
              </a:rPr>
              <a:t>的步骤</a:t>
            </a:r>
          </a:p>
        </p:txBody>
      </p:sp>
      <p:sp>
        <p:nvSpPr>
          <p:cNvPr id="3" name="灯片编号占位符 2">
            <a:extLst>
              <a:ext uri="{FF2B5EF4-FFF2-40B4-BE49-F238E27FC236}">
                <a16:creationId xmlns:a16="http://schemas.microsoft.com/office/drawing/2014/main" id="{27628DB5-3D63-4ADB-B1DB-061BFF81D1DC}"/>
              </a:ext>
            </a:extLst>
          </p:cNvPr>
          <p:cNvSpPr>
            <a:spLocks noGrp="1"/>
          </p:cNvSpPr>
          <p:nvPr>
            <p:ph type="sldNum" sz="quarter" idx="12"/>
          </p:nvPr>
        </p:nvSpPr>
        <p:spPr/>
        <p:txBody>
          <a:bodyPr/>
          <a:lstStyle/>
          <a:p>
            <a:fld id="{B10D5614-B734-4280-8F57-1D4947433C97}" type="slidenum">
              <a:rPr lang="en-US" smtClean="0"/>
              <a:pPr/>
              <a:t>61</a:t>
            </a:fld>
            <a:endParaRPr lang="en-US"/>
          </a:p>
        </p:txBody>
      </p:sp>
    </p:spTree>
    <p:extLst>
      <p:ext uri="{BB962C8B-B14F-4D97-AF65-F5344CB8AC3E}">
        <p14:creationId xmlns:p14="http://schemas.microsoft.com/office/powerpoint/2010/main" val="79953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100" b="1" i="0" u="none" strike="noStrike" kern="1200" cap="none" spc="0" normalizeH="0" baseline="0" noProof="0">
                <a:ln>
                  <a:noFill/>
                </a:ln>
                <a:solidFill>
                  <a:prstClr val="white"/>
                </a:solidFill>
                <a:effectLst/>
                <a:uLnTx/>
                <a:uFillTx/>
                <a:latin typeface="Calibri"/>
                <a:ea typeface="+mn-ea"/>
                <a:cs typeface="+mn-cs"/>
              </a:rPr>
              <a:t>02</a:t>
            </a:r>
            <a:endParaRPr kumimoji="0" lang="en-US" sz="1100" b="1" i="0" u="none" strike="noStrike" kern="1200" cap="none" spc="0" normalizeH="0" baseline="0" noProof="0">
              <a:ln>
                <a:noFill/>
              </a:ln>
              <a:solidFill>
                <a:prstClr val="white"/>
              </a:solidFill>
              <a:effectLst/>
              <a:uLnTx/>
              <a:uFillTx/>
              <a:latin typeface="Calibri"/>
              <a:ea typeface="+mn-ea"/>
              <a:cs typeface="+mn-cs"/>
            </a:endParaRPr>
          </a:p>
        </p:txBody>
      </p:sp>
      <p:sp>
        <p:nvSpPr>
          <p:cNvPr id="15" name="Title 13">
            <a:extLst>
              <a:ext uri="{FF2B5EF4-FFF2-40B4-BE49-F238E27FC236}">
                <a16:creationId xmlns:a16="http://schemas.microsoft.com/office/drawing/2014/main" id="{AB440B04-4DAD-41D0-B549-1ECFE3D90A04}"/>
              </a:ext>
            </a:extLst>
          </p:cNvPr>
          <p:cNvSpPr txBox="1">
            <a:spLocks/>
          </p:cNvSpPr>
          <p:nvPr/>
        </p:nvSpPr>
        <p:spPr>
          <a:xfrm>
            <a:off x="467544" y="-8348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7" name="Content Placeholder 2">
            <a:extLst>
              <a:ext uri="{FF2B5EF4-FFF2-40B4-BE49-F238E27FC236}">
                <a16:creationId xmlns:a16="http://schemas.microsoft.com/office/drawing/2014/main" id="{09480029-BCD1-4147-9F0B-DF8CCFB370D1}"/>
              </a:ext>
            </a:extLst>
          </p:cNvPr>
          <p:cNvSpPr txBox="1">
            <a:spLocks/>
          </p:cNvSpPr>
          <p:nvPr/>
        </p:nvSpPr>
        <p:spPr>
          <a:xfrm>
            <a:off x="467544" y="869651"/>
            <a:ext cx="8640960"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目录管理</a:t>
            </a:r>
            <a:r>
              <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a:t>
            </a: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索引节点（</a:t>
            </a:r>
            <a:r>
              <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I</a:t>
            </a: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节点）的引入（便于快速查找和共享的文件目录）</a:t>
            </a:r>
            <a:endPar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endParaRPr>
          </a:p>
        </p:txBody>
      </p:sp>
      <p:grpSp>
        <p:nvGrpSpPr>
          <p:cNvPr id="20" name="Group 17">
            <a:extLst>
              <a:ext uri="{FF2B5EF4-FFF2-40B4-BE49-F238E27FC236}">
                <a16:creationId xmlns:a16="http://schemas.microsoft.com/office/drawing/2014/main" id="{88B98795-A5DA-4935-B37C-CF3187469C53}"/>
              </a:ext>
            </a:extLst>
          </p:cNvPr>
          <p:cNvGrpSpPr>
            <a:grpSpLocks/>
          </p:cNvGrpSpPr>
          <p:nvPr/>
        </p:nvGrpSpPr>
        <p:grpSpPr bwMode="auto">
          <a:xfrm>
            <a:off x="1257300" y="2244208"/>
            <a:ext cx="6629400" cy="976313"/>
            <a:chOff x="528" y="3168"/>
            <a:chExt cx="4176" cy="615"/>
          </a:xfrm>
        </p:grpSpPr>
        <p:sp>
          <p:nvSpPr>
            <p:cNvPr id="21" name="Rectangle 4">
              <a:extLst>
                <a:ext uri="{FF2B5EF4-FFF2-40B4-BE49-F238E27FC236}">
                  <a16:creationId xmlns:a16="http://schemas.microsoft.com/office/drawing/2014/main" id="{37819850-E1C0-4008-8580-139573C96956}"/>
                </a:ext>
              </a:extLst>
            </p:cNvPr>
            <p:cNvSpPr>
              <a:spLocks noChangeArrowheads="1"/>
            </p:cNvSpPr>
            <p:nvPr/>
          </p:nvSpPr>
          <p:spPr bwMode="auto">
            <a:xfrm>
              <a:off x="576" y="3168"/>
              <a:ext cx="480" cy="2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a:solidFill>
                    <a:schemeClr val="bg2">
                      <a:lumMod val="10000"/>
                    </a:schemeClr>
                  </a:solidFill>
                  <a:latin typeface="华文中宋" panose="02010600040101010101" pitchFamily="2" charset="-122"/>
                  <a:ea typeface="华文中宋" panose="02010600040101010101" pitchFamily="2" charset="-122"/>
                </a:rPr>
                <a:t>0</a:t>
              </a:r>
              <a:r>
                <a:rPr lang="zh-CN" altLang="en-US" sz="1800" b="1" baseline="30000">
                  <a:solidFill>
                    <a:schemeClr val="bg2">
                      <a:lumMod val="10000"/>
                    </a:schemeClr>
                  </a:solidFill>
                  <a:latin typeface="华文中宋" panose="02010600040101010101" pitchFamily="2" charset="-122"/>
                  <a:ea typeface="华文中宋" panose="02010600040101010101" pitchFamily="2" charset="-122"/>
                </a:rPr>
                <a:t>#</a:t>
              </a:r>
            </a:p>
          </p:txBody>
        </p:sp>
        <p:sp>
          <p:nvSpPr>
            <p:cNvPr id="22" name="Rectangle 5">
              <a:extLst>
                <a:ext uri="{FF2B5EF4-FFF2-40B4-BE49-F238E27FC236}">
                  <a16:creationId xmlns:a16="http://schemas.microsoft.com/office/drawing/2014/main" id="{AA908B15-106F-41D2-92D8-0631719E1ECE}"/>
                </a:ext>
              </a:extLst>
            </p:cNvPr>
            <p:cNvSpPr>
              <a:spLocks noChangeArrowheads="1"/>
            </p:cNvSpPr>
            <p:nvPr/>
          </p:nvSpPr>
          <p:spPr bwMode="auto">
            <a:xfrm>
              <a:off x="1056" y="3168"/>
              <a:ext cx="480" cy="2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a:solidFill>
                    <a:schemeClr val="bg2">
                      <a:lumMod val="10000"/>
                    </a:schemeClr>
                  </a:solidFill>
                  <a:latin typeface="华文中宋" panose="02010600040101010101" pitchFamily="2" charset="-122"/>
                  <a:ea typeface="华文中宋" panose="02010600040101010101" pitchFamily="2" charset="-122"/>
                </a:rPr>
                <a:t>1</a:t>
              </a:r>
              <a:r>
                <a:rPr lang="zh-CN" altLang="en-US" sz="1800" b="1" baseline="30000">
                  <a:solidFill>
                    <a:schemeClr val="bg2">
                      <a:lumMod val="10000"/>
                    </a:schemeClr>
                  </a:solidFill>
                  <a:latin typeface="华文中宋" panose="02010600040101010101" pitchFamily="2" charset="-122"/>
                  <a:ea typeface="华文中宋" panose="02010600040101010101" pitchFamily="2" charset="-122"/>
                </a:rPr>
                <a:t>#</a:t>
              </a:r>
            </a:p>
          </p:txBody>
        </p:sp>
        <p:sp>
          <p:nvSpPr>
            <p:cNvPr id="23" name="Rectangle 6">
              <a:extLst>
                <a:ext uri="{FF2B5EF4-FFF2-40B4-BE49-F238E27FC236}">
                  <a16:creationId xmlns:a16="http://schemas.microsoft.com/office/drawing/2014/main" id="{3C705024-7C32-40D5-AD2C-919B4084B9CF}"/>
                </a:ext>
              </a:extLst>
            </p:cNvPr>
            <p:cNvSpPr>
              <a:spLocks noChangeArrowheads="1"/>
            </p:cNvSpPr>
            <p:nvPr/>
          </p:nvSpPr>
          <p:spPr bwMode="auto">
            <a:xfrm>
              <a:off x="1536" y="3168"/>
              <a:ext cx="912" cy="2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baseline="20000">
                  <a:solidFill>
                    <a:schemeClr val="bg2">
                      <a:lumMod val="10000"/>
                    </a:schemeClr>
                  </a:solidFill>
                  <a:latin typeface="华文中宋" panose="02010600040101010101" pitchFamily="2" charset="-122"/>
                  <a:ea typeface="华文中宋" panose="02010600040101010101" pitchFamily="2" charset="-122"/>
                </a:rPr>
                <a:t>….</a:t>
              </a:r>
            </a:p>
          </p:txBody>
        </p:sp>
        <p:sp>
          <p:nvSpPr>
            <p:cNvPr id="24" name="Rectangle 7">
              <a:extLst>
                <a:ext uri="{FF2B5EF4-FFF2-40B4-BE49-F238E27FC236}">
                  <a16:creationId xmlns:a16="http://schemas.microsoft.com/office/drawing/2014/main" id="{4465761A-DD2D-45BB-9A75-A9D00429149B}"/>
                </a:ext>
              </a:extLst>
            </p:cNvPr>
            <p:cNvSpPr>
              <a:spLocks noChangeArrowheads="1"/>
            </p:cNvSpPr>
            <p:nvPr/>
          </p:nvSpPr>
          <p:spPr bwMode="auto">
            <a:xfrm>
              <a:off x="3552" y="3168"/>
              <a:ext cx="768" cy="2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baseline="20000">
                  <a:solidFill>
                    <a:schemeClr val="bg2">
                      <a:lumMod val="10000"/>
                    </a:schemeClr>
                  </a:solidFill>
                  <a:latin typeface="华文中宋" panose="02010600040101010101" pitchFamily="2" charset="-122"/>
                  <a:ea typeface="华文中宋" panose="02010600040101010101" pitchFamily="2" charset="-122"/>
                </a:rPr>
                <a:t>….</a:t>
              </a:r>
            </a:p>
          </p:txBody>
        </p:sp>
        <p:sp>
          <p:nvSpPr>
            <p:cNvPr id="25" name="Rectangle 8">
              <a:extLst>
                <a:ext uri="{FF2B5EF4-FFF2-40B4-BE49-F238E27FC236}">
                  <a16:creationId xmlns:a16="http://schemas.microsoft.com/office/drawing/2014/main" id="{E7542BA8-C922-43D3-B5FD-9E3AF8ED9E2C}"/>
                </a:ext>
              </a:extLst>
            </p:cNvPr>
            <p:cNvSpPr>
              <a:spLocks noChangeArrowheads="1"/>
            </p:cNvSpPr>
            <p:nvPr/>
          </p:nvSpPr>
          <p:spPr bwMode="auto">
            <a:xfrm>
              <a:off x="2448" y="3168"/>
              <a:ext cx="576" cy="2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en-US" altLang="zh-CN" sz="1800" b="1">
                  <a:solidFill>
                    <a:schemeClr val="bg2">
                      <a:lumMod val="10000"/>
                    </a:schemeClr>
                  </a:solidFill>
                  <a:latin typeface="华文中宋" panose="02010600040101010101" pitchFamily="2" charset="-122"/>
                  <a:ea typeface="华文中宋" panose="02010600040101010101" pitchFamily="2" charset="-122"/>
                </a:rPr>
                <a:t>K+1</a:t>
              </a:r>
              <a:r>
                <a:rPr lang="en-US" altLang="zh-CN" sz="1800" b="1" baseline="30000">
                  <a:solidFill>
                    <a:schemeClr val="bg2">
                      <a:lumMod val="10000"/>
                    </a:schemeClr>
                  </a:solidFill>
                  <a:latin typeface="华文中宋" panose="02010600040101010101" pitchFamily="2" charset="-122"/>
                  <a:ea typeface="华文中宋" panose="02010600040101010101" pitchFamily="2" charset="-122"/>
                </a:rPr>
                <a:t>#</a:t>
              </a:r>
            </a:p>
          </p:txBody>
        </p:sp>
        <p:sp>
          <p:nvSpPr>
            <p:cNvPr id="26" name="Rectangle 9">
              <a:extLst>
                <a:ext uri="{FF2B5EF4-FFF2-40B4-BE49-F238E27FC236}">
                  <a16:creationId xmlns:a16="http://schemas.microsoft.com/office/drawing/2014/main" id="{E393F26F-A15F-48E7-AA04-60FA89C45765}"/>
                </a:ext>
              </a:extLst>
            </p:cNvPr>
            <p:cNvSpPr>
              <a:spLocks noChangeArrowheads="1"/>
            </p:cNvSpPr>
            <p:nvPr/>
          </p:nvSpPr>
          <p:spPr bwMode="auto">
            <a:xfrm>
              <a:off x="3024" y="3168"/>
              <a:ext cx="528" cy="2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en-US" altLang="zh-CN" sz="1800" b="1">
                  <a:solidFill>
                    <a:schemeClr val="bg2">
                      <a:lumMod val="10000"/>
                    </a:schemeClr>
                  </a:solidFill>
                  <a:latin typeface="华文中宋" panose="02010600040101010101" pitchFamily="2" charset="-122"/>
                  <a:ea typeface="华文中宋" panose="02010600040101010101" pitchFamily="2" charset="-122"/>
                </a:rPr>
                <a:t>K+2</a:t>
              </a:r>
              <a:r>
                <a:rPr lang="en-US" altLang="zh-CN" sz="1800" b="1" baseline="30000">
                  <a:solidFill>
                    <a:schemeClr val="bg2">
                      <a:lumMod val="10000"/>
                    </a:schemeClr>
                  </a:solidFill>
                  <a:latin typeface="华文中宋" panose="02010600040101010101" pitchFamily="2" charset="-122"/>
                  <a:ea typeface="华文中宋" panose="02010600040101010101" pitchFamily="2" charset="-122"/>
                </a:rPr>
                <a:t>#</a:t>
              </a:r>
            </a:p>
          </p:txBody>
        </p:sp>
        <p:sp>
          <p:nvSpPr>
            <p:cNvPr id="29" name="Rectangle 10">
              <a:extLst>
                <a:ext uri="{FF2B5EF4-FFF2-40B4-BE49-F238E27FC236}">
                  <a16:creationId xmlns:a16="http://schemas.microsoft.com/office/drawing/2014/main" id="{8C4FB094-55C2-4A15-91FF-C744863C0F5C}"/>
                </a:ext>
              </a:extLst>
            </p:cNvPr>
            <p:cNvSpPr>
              <a:spLocks noChangeArrowheads="1"/>
            </p:cNvSpPr>
            <p:nvPr/>
          </p:nvSpPr>
          <p:spPr bwMode="auto">
            <a:xfrm>
              <a:off x="4320" y="3168"/>
              <a:ext cx="384" cy="2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en-US" altLang="zh-CN" sz="1800" b="1">
                  <a:solidFill>
                    <a:schemeClr val="bg2">
                      <a:lumMod val="10000"/>
                    </a:schemeClr>
                  </a:solidFill>
                  <a:latin typeface="华文中宋" panose="02010600040101010101" pitchFamily="2" charset="-122"/>
                  <a:ea typeface="华文中宋" panose="02010600040101010101" pitchFamily="2" charset="-122"/>
                </a:rPr>
                <a:t>n</a:t>
              </a:r>
              <a:r>
                <a:rPr lang="en-US" altLang="zh-CN" sz="1800" b="1" baseline="30000">
                  <a:solidFill>
                    <a:schemeClr val="bg2">
                      <a:lumMod val="10000"/>
                    </a:schemeClr>
                  </a:solidFill>
                  <a:latin typeface="华文中宋" panose="02010600040101010101" pitchFamily="2" charset="-122"/>
                  <a:ea typeface="华文中宋" panose="02010600040101010101" pitchFamily="2" charset="-122"/>
                </a:rPr>
                <a:t>#</a:t>
              </a:r>
            </a:p>
          </p:txBody>
        </p:sp>
        <p:sp>
          <p:nvSpPr>
            <p:cNvPr id="30" name="Text Box 11">
              <a:extLst>
                <a:ext uri="{FF2B5EF4-FFF2-40B4-BE49-F238E27FC236}">
                  <a16:creationId xmlns:a16="http://schemas.microsoft.com/office/drawing/2014/main" id="{706B9368-2AC2-4E55-BC1B-2822D110DE15}"/>
                </a:ext>
              </a:extLst>
            </p:cNvPr>
            <p:cNvSpPr txBox="1">
              <a:spLocks noChangeArrowheads="1"/>
            </p:cNvSpPr>
            <p:nvPr/>
          </p:nvSpPr>
          <p:spPr bwMode="auto">
            <a:xfrm>
              <a:off x="528" y="3552"/>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b="1" dirty="0">
                  <a:solidFill>
                    <a:schemeClr val="bg2">
                      <a:lumMod val="10000"/>
                    </a:schemeClr>
                  </a:solidFill>
                  <a:latin typeface="华文中宋" panose="02010600040101010101" pitchFamily="2" charset="-122"/>
                  <a:ea typeface="华文中宋" panose="02010600040101010101" pitchFamily="2" charset="-122"/>
                </a:rPr>
                <a:t>引导块</a:t>
              </a:r>
            </a:p>
          </p:txBody>
        </p:sp>
        <p:sp>
          <p:nvSpPr>
            <p:cNvPr id="31" name="Text Box 12">
              <a:extLst>
                <a:ext uri="{FF2B5EF4-FFF2-40B4-BE49-F238E27FC236}">
                  <a16:creationId xmlns:a16="http://schemas.microsoft.com/office/drawing/2014/main" id="{01957CAB-0907-4832-926F-45EC9E30F8F9}"/>
                </a:ext>
              </a:extLst>
            </p:cNvPr>
            <p:cNvSpPr txBox="1">
              <a:spLocks noChangeArrowheads="1"/>
            </p:cNvSpPr>
            <p:nvPr/>
          </p:nvSpPr>
          <p:spPr bwMode="auto">
            <a:xfrm>
              <a:off x="1056" y="3552"/>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b="1">
                  <a:solidFill>
                    <a:schemeClr val="bg2">
                      <a:lumMod val="10000"/>
                    </a:schemeClr>
                  </a:solidFill>
                  <a:latin typeface="华文中宋" panose="02010600040101010101" pitchFamily="2" charset="-122"/>
                  <a:ea typeface="华文中宋" panose="02010600040101010101" pitchFamily="2" charset="-122"/>
                </a:rPr>
                <a:t>超级块</a:t>
              </a:r>
            </a:p>
          </p:txBody>
        </p:sp>
        <p:sp>
          <p:nvSpPr>
            <p:cNvPr id="32" name="Text Box 13">
              <a:extLst>
                <a:ext uri="{FF2B5EF4-FFF2-40B4-BE49-F238E27FC236}">
                  <a16:creationId xmlns:a16="http://schemas.microsoft.com/office/drawing/2014/main" id="{5A0578A9-0BB4-4FBD-A50E-9361A638FED3}"/>
                </a:ext>
              </a:extLst>
            </p:cNvPr>
            <p:cNvSpPr txBox="1">
              <a:spLocks noChangeArrowheads="1"/>
            </p:cNvSpPr>
            <p:nvPr/>
          </p:nvSpPr>
          <p:spPr bwMode="auto">
            <a:xfrm>
              <a:off x="1584" y="3552"/>
              <a:ext cx="8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b="1">
                  <a:solidFill>
                    <a:schemeClr val="bg2">
                      <a:lumMod val="10000"/>
                    </a:schemeClr>
                  </a:solidFill>
                  <a:latin typeface="华文中宋" panose="02010600040101010101" pitchFamily="2" charset="-122"/>
                  <a:ea typeface="华文中宋" panose="02010600040101010101" pitchFamily="2" charset="-122"/>
                </a:rPr>
                <a:t>索引节点表</a:t>
              </a:r>
            </a:p>
          </p:txBody>
        </p:sp>
        <p:sp>
          <p:nvSpPr>
            <p:cNvPr id="33" name="Text Box 14">
              <a:extLst>
                <a:ext uri="{FF2B5EF4-FFF2-40B4-BE49-F238E27FC236}">
                  <a16:creationId xmlns:a16="http://schemas.microsoft.com/office/drawing/2014/main" id="{3A269CA6-975D-4ED5-B6BD-3D4CB7B6ED11}"/>
                </a:ext>
              </a:extLst>
            </p:cNvPr>
            <p:cNvSpPr txBox="1">
              <a:spLocks noChangeArrowheads="1"/>
            </p:cNvSpPr>
            <p:nvPr/>
          </p:nvSpPr>
          <p:spPr bwMode="auto">
            <a:xfrm>
              <a:off x="3312" y="3552"/>
              <a:ext cx="8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800" b="1">
                  <a:solidFill>
                    <a:schemeClr val="bg2">
                      <a:lumMod val="10000"/>
                    </a:schemeClr>
                  </a:solidFill>
                  <a:latin typeface="华文中宋" panose="02010600040101010101" pitchFamily="2" charset="-122"/>
                  <a:ea typeface="华文中宋" panose="02010600040101010101" pitchFamily="2" charset="-122"/>
                </a:rPr>
                <a:t>数据块</a:t>
              </a:r>
            </a:p>
          </p:txBody>
        </p:sp>
        <p:sp>
          <p:nvSpPr>
            <p:cNvPr id="34" name="Line 15">
              <a:extLst>
                <a:ext uri="{FF2B5EF4-FFF2-40B4-BE49-F238E27FC236}">
                  <a16:creationId xmlns:a16="http://schemas.microsoft.com/office/drawing/2014/main" id="{39635E87-E8B4-4D01-AF56-449D7AB70A5B}"/>
                </a:ext>
              </a:extLst>
            </p:cNvPr>
            <p:cNvSpPr>
              <a:spLocks noChangeShapeType="1"/>
            </p:cNvSpPr>
            <p:nvPr/>
          </p:nvSpPr>
          <p:spPr bwMode="auto">
            <a:xfrm flipH="1" flipV="1">
              <a:off x="2448" y="3456"/>
              <a:ext cx="864"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b="1">
                <a:solidFill>
                  <a:schemeClr val="bg2">
                    <a:lumMod val="10000"/>
                  </a:schemeClr>
                </a:solidFill>
                <a:latin typeface="华文中宋" panose="02010600040101010101" pitchFamily="2" charset="-122"/>
                <a:ea typeface="华文中宋" panose="02010600040101010101" pitchFamily="2" charset="-122"/>
              </a:endParaRPr>
            </a:p>
          </p:txBody>
        </p:sp>
        <p:sp>
          <p:nvSpPr>
            <p:cNvPr id="35" name="Line 16">
              <a:extLst>
                <a:ext uri="{FF2B5EF4-FFF2-40B4-BE49-F238E27FC236}">
                  <a16:creationId xmlns:a16="http://schemas.microsoft.com/office/drawing/2014/main" id="{563E6411-C70C-43BB-B02C-96DAC8A2E09F}"/>
                </a:ext>
              </a:extLst>
            </p:cNvPr>
            <p:cNvSpPr>
              <a:spLocks noChangeShapeType="1"/>
            </p:cNvSpPr>
            <p:nvPr/>
          </p:nvSpPr>
          <p:spPr bwMode="auto">
            <a:xfrm flipV="1">
              <a:off x="3840" y="3456"/>
              <a:ext cx="864"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b="1">
                <a:solidFill>
                  <a:schemeClr val="bg2">
                    <a:lumMod val="10000"/>
                  </a:schemeClr>
                </a:solidFill>
                <a:latin typeface="华文中宋" panose="02010600040101010101" pitchFamily="2" charset="-122"/>
                <a:ea typeface="华文中宋" panose="02010600040101010101" pitchFamily="2" charset="-122"/>
              </a:endParaRPr>
            </a:p>
          </p:txBody>
        </p:sp>
      </p:grpSp>
      <p:sp>
        <p:nvSpPr>
          <p:cNvPr id="36" name="文本框 35">
            <a:extLst>
              <a:ext uri="{FF2B5EF4-FFF2-40B4-BE49-F238E27FC236}">
                <a16:creationId xmlns:a16="http://schemas.microsoft.com/office/drawing/2014/main" id="{50B1240D-83B4-4617-BA7D-C12FC38C1354}"/>
              </a:ext>
            </a:extLst>
          </p:cNvPr>
          <p:cNvSpPr txBox="1"/>
          <p:nvPr/>
        </p:nvSpPr>
        <p:spPr>
          <a:xfrm>
            <a:off x="605543" y="1635761"/>
            <a:ext cx="4590852" cy="369332"/>
          </a:xfrm>
          <a:prstGeom prst="rect">
            <a:avLst/>
          </a:prstGeom>
          <a:noFill/>
        </p:spPr>
        <p:txBody>
          <a:bodyPr wrap="square">
            <a:spAutoFit/>
          </a:bodyPr>
          <a:lstStyle/>
          <a:p>
            <a:r>
              <a:rPr lang="en-US" altLang="zh-CN" sz="1800" b="1" dirty="0">
                <a:solidFill>
                  <a:schemeClr val="bg2">
                    <a:lumMod val="10000"/>
                  </a:schemeClr>
                </a:solidFill>
                <a:latin typeface="华文中宋" panose="02010600040101010101" pitchFamily="2" charset="-122"/>
                <a:ea typeface="华文中宋" panose="02010600040101010101" pitchFamily="2" charset="-122"/>
              </a:rPr>
              <a:t>UNIX</a:t>
            </a:r>
            <a:r>
              <a:rPr lang="zh-CN" altLang="en-US" sz="1800" b="1" dirty="0">
                <a:solidFill>
                  <a:schemeClr val="bg2">
                    <a:lumMod val="10000"/>
                  </a:schemeClr>
                </a:solidFill>
                <a:latin typeface="华文中宋" panose="02010600040101010101" pitchFamily="2" charset="-122"/>
                <a:ea typeface="华文中宋" panose="02010600040101010101" pitchFamily="2" charset="-122"/>
              </a:rPr>
              <a:t>文件系统</a:t>
            </a:r>
            <a:endParaRPr lang="zh-CN" altLang="en-US" b="1" dirty="0">
              <a:solidFill>
                <a:schemeClr val="bg2">
                  <a:lumMod val="10000"/>
                </a:schemeClr>
              </a:solidFill>
              <a:latin typeface="华文中宋" panose="02010600040101010101" pitchFamily="2" charset="-122"/>
              <a:ea typeface="华文中宋" panose="02010600040101010101" pitchFamily="2" charset="-122"/>
            </a:endParaRPr>
          </a:p>
        </p:txBody>
      </p:sp>
      <p:sp>
        <p:nvSpPr>
          <p:cNvPr id="37" name="Text Box 3">
            <a:extLst>
              <a:ext uri="{FF2B5EF4-FFF2-40B4-BE49-F238E27FC236}">
                <a16:creationId xmlns:a16="http://schemas.microsoft.com/office/drawing/2014/main" id="{31889346-BA88-4B67-A1B0-9B3D74EE85C0}"/>
              </a:ext>
            </a:extLst>
          </p:cNvPr>
          <p:cNvSpPr txBox="1">
            <a:spLocks noChangeArrowheads="1"/>
          </p:cNvSpPr>
          <p:nvPr/>
        </p:nvSpPr>
        <p:spPr bwMode="auto">
          <a:xfrm>
            <a:off x="609600" y="3550123"/>
            <a:ext cx="8305800" cy="2951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marL="285750" indent="-285750">
              <a:lnSpc>
                <a:spcPct val="150000"/>
              </a:lnSpc>
              <a:spcBef>
                <a:spcPct val="50000"/>
              </a:spcBef>
              <a:buFont typeface="Wingdings" panose="05000000000000000000" pitchFamily="2" charset="2"/>
              <a:buChar char="p"/>
            </a:pPr>
            <a:r>
              <a:rPr lang="zh-CN" altLang="en-US" sz="1800" b="1" dirty="0">
                <a:solidFill>
                  <a:schemeClr val="bg2">
                    <a:lumMod val="10000"/>
                  </a:schemeClr>
                </a:solidFill>
                <a:latin typeface="华文中宋" panose="02010600040101010101" pitchFamily="2" charset="-122"/>
                <a:ea typeface="华文中宋" panose="02010600040101010101" pitchFamily="2" charset="-122"/>
              </a:rPr>
              <a:t>0</a:t>
            </a:r>
            <a:r>
              <a:rPr lang="zh-CN" altLang="en-US" sz="1800" b="1" baseline="30000" dirty="0">
                <a:solidFill>
                  <a:schemeClr val="bg2">
                    <a:lumMod val="10000"/>
                  </a:schemeClr>
                </a:solidFill>
                <a:latin typeface="华文中宋" panose="02010600040101010101" pitchFamily="2" charset="-122"/>
                <a:ea typeface="华文中宋" panose="02010600040101010101" pitchFamily="2" charset="-122"/>
              </a:rPr>
              <a:t>#</a:t>
            </a:r>
            <a:r>
              <a:rPr lang="zh-CN" altLang="en-US" sz="1800" b="1" dirty="0">
                <a:solidFill>
                  <a:schemeClr val="bg2">
                    <a:lumMod val="10000"/>
                  </a:schemeClr>
                </a:solidFill>
                <a:latin typeface="华文中宋" panose="02010600040101010101" pitchFamily="2" charset="-122"/>
                <a:ea typeface="华文中宋" panose="02010600040101010101" pitchFamily="2" charset="-122"/>
              </a:rPr>
              <a:t>块：是引导块，装有启动操作系统的引导代码</a:t>
            </a:r>
            <a:endParaRPr lang="en-US" altLang="zh-CN" sz="1800" b="1" dirty="0">
              <a:solidFill>
                <a:schemeClr val="bg2">
                  <a:lumMod val="10000"/>
                </a:schemeClr>
              </a:solidFill>
              <a:latin typeface="华文中宋" panose="02010600040101010101" pitchFamily="2" charset="-122"/>
              <a:ea typeface="华文中宋" panose="02010600040101010101" pitchFamily="2" charset="-122"/>
            </a:endParaRPr>
          </a:p>
          <a:p>
            <a:pPr marL="285750" indent="-285750">
              <a:lnSpc>
                <a:spcPct val="150000"/>
              </a:lnSpc>
              <a:spcBef>
                <a:spcPct val="50000"/>
              </a:spcBef>
              <a:buFont typeface="Wingdings" panose="05000000000000000000" pitchFamily="2" charset="2"/>
              <a:buChar char="p"/>
            </a:pPr>
            <a:r>
              <a:rPr lang="zh-CN" altLang="en-US" sz="1800" b="1" dirty="0">
                <a:solidFill>
                  <a:schemeClr val="bg2">
                    <a:lumMod val="10000"/>
                  </a:schemeClr>
                </a:solidFill>
                <a:latin typeface="华文中宋" panose="02010600040101010101" pitchFamily="2" charset="-122"/>
                <a:ea typeface="华文中宋" panose="02010600040101010101" pitchFamily="2" charset="-122"/>
              </a:rPr>
              <a:t>1</a:t>
            </a:r>
            <a:r>
              <a:rPr lang="zh-CN" altLang="en-US" sz="1800" b="1" baseline="30000" dirty="0">
                <a:solidFill>
                  <a:schemeClr val="bg2">
                    <a:lumMod val="10000"/>
                  </a:schemeClr>
                </a:solidFill>
                <a:latin typeface="华文中宋" panose="02010600040101010101" pitchFamily="2" charset="-122"/>
                <a:ea typeface="华文中宋" panose="02010600040101010101" pitchFamily="2" charset="-122"/>
              </a:rPr>
              <a:t>#</a:t>
            </a:r>
            <a:r>
              <a:rPr lang="zh-CN" altLang="en-US" sz="1800" b="1" dirty="0">
                <a:solidFill>
                  <a:schemeClr val="bg2">
                    <a:lumMod val="10000"/>
                  </a:schemeClr>
                </a:solidFill>
                <a:latin typeface="华文中宋" panose="02010600040101010101" pitchFamily="2" charset="-122"/>
                <a:ea typeface="华文中宋" panose="02010600040101010101" pitchFamily="2" charset="-122"/>
              </a:rPr>
              <a:t>块：是超级块，用于描述文件系统的状态，如文件系统的大小、有关空闲区分配和回收的堆栈等</a:t>
            </a:r>
            <a:endParaRPr lang="en-US" altLang="zh-CN" sz="1800" b="1" dirty="0">
              <a:solidFill>
                <a:schemeClr val="bg2">
                  <a:lumMod val="10000"/>
                </a:schemeClr>
              </a:solidFill>
              <a:latin typeface="华文中宋" panose="02010600040101010101" pitchFamily="2" charset="-122"/>
              <a:ea typeface="华文中宋" panose="02010600040101010101" pitchFamily="2" charset="-122"/>
            </a:endParaRPr>
          </a:p>
          <a:p>
            <a:pPr marL="285750" indent="-285750">
              <a:lnSpc>
                <a:spcPct val="150000"/>
              </a:lnSpc>
              <a:spcBef>
                <a:spcPct val="50000"/>
              </a:spcBef>
              <a:buFont typeface="Wingdings" panose="05000000000000000000" pitchFamily="2" charset="2"/>
              <a:buChar char="p"/>
            </a:pPr>
            <a:r>
              <a:rPr lang="zh-CN" altLang="en-US" sz="1800" b="1" dirty="0">
                <a:solidFill>
                  <a:schemeClr val="bg2">
                    <a:lumMod val="10000"/>
                  </a:schemeClr>
                </a:solidFill>
                <a:latin typeface="华文中宋" panose="02010600040101010101" pitchFamily="2" charset="-122"/>
                <a:ea typeface="华文中宋" panose="02010600040101010101" pitchFamily="2" charset="-122"/>
              </a:rPr>
              <a:t>从2#块到</a:t>
            </a:r>
            <a:r>
              <a:rPr lang="en-US" altLang="zh-CN" sz="1800" b="1" dirty="0">
                <a:solidFill>
                  <a:schemeClr val="bg2">
                    <a:lumMod val="10000"/>
                  </a:schemeClr>
                </a:solidFill>
                <a:latin typeface="华文中宋" panose="02010600040101010101" pitchFamily="2" charset="-122"/>
                <a:ea typeface="华文中宋" panose="02010600040101010101" pitchFamily="2" charset="-122"/>
              </a:rPr>
              <a:t>K+ </a:t>
            </a:r>
            <a:r>
              <a:rPr lang="zh-CN" altLang="en-US" sz="1800" b="1" dirty="0">
                <a:solidFill>
                  <a:schemeClr val="bg2">
                    <a:lumMod val="10000"/>
                  </a:schemeClr>
                </a:solidFill>
                <a:latin typeface="华文中宋" panose="02010600040101010101" pitchFamily="2" charset="-122"/>
                <a:ea typeface="华文中宋" panose="02010600040101010101" pitchFamily="2" charset="-122"/>
              </a:rPr>
              <a:t>1</a:t>
            </a:r>
            <a:r>
              <a:rPr lang="zh-CN" altLang="en-US" sz="1800" b="1" baseline="30000" dirty="0">
                <a:solidFill>
                  <a:schemeClr val="bg2">
                    <a:lumMod val="10000"/>
                  </a:schemeClr>
                </a:solidFill>
                <a:latin typeface="华文中宋" panose="02010600040101010101" pitchFamily="2" charset="-122"/>
                <a:ea typeface="华文中宋" panose="02010600040101010101" pitchFamily="2" charset="-122"/>
              </a:rPr>
              <a:t>#</a:t>
            </a:r>
            <a:r>
              <a:rPr lang="zh-CN" altLang="en-US" sz="1800" b="1" dirty="0">
                <a:solidFill>
                  <a:schemeClr val="bg2">
                    <a:lumMod val="10000"/>
                  </a:schemeClr>
                </a:solidFill>
                <a:latin typeface="华文中宋" panose="02010600040101010101" pitchFamily="2" charset="-122"/>
                <a:ea typeface="华文中宋" panose="02010600040101010101" pitchFamily="2" charset="-122"/>
              </a:rPr>
              <a:t>块为止的区域存放文件说明信息，即</a:t>
            </a:r>
            <a:r>
              <a:rPr lang="en-US" altLang="zh-CN" sz="1800" b="1" dirty="0">
                <a:solidFill>
                  <a:schemeClr val="bg2">
                    <a:lumMod val="10000"/>
                  </a:schemeClr>
                </a:solidFill>
                <a:latin typeface="华文中宋" panose="02010600040101010101" pitchFamily="2" charset="-122"/>
                <a:ea typeface="华文中宋" panose="02010600040101010101" pitchFamily="2" charset="-122"/>
              </a:rPr>
              <a:t>BFD</a:t>
            </a:r>
            <a:r>
              <a:rPr lang="zh-CN" altLang="en-US" sz="1800" b="1" dirty="0">
                <a:solidFill>
                  <a:schemeClr val="bg2">
                    <a:lumMod val="10000"/>
                  </a:schemeClr>
                </a:solidFill>
                <a:latin typeface="华文中宋" panose="02010600040101010101" pitchFamily="2" charset="-122"/>
                <a:ea typeface="华文中宋" panose="02010600040101010101" pitchFamily="2" charset="-122"/>
              </a:rPr>
              <a:t>表，</a:t>
            </a:r>
            <a:r>
              <a:rPr lang="en-US" altLang="zh-CN" sz="1800" b="1" dirty="0">
                <a:solidFill>
                  <a:schemeClr val="bg2">
                    <a:lumMod val="10000"/>
                  </a:schemeClr>
                </a:solidFill>
                <a:latin typeface="华文中宋" panose="02010600040101010101" pitchFamily="2" charset="-122"/>
                <a:ea typeface="华文中宋" panose="02010600040101010101" pitchFamily="2" charset="-122"/>
              </a:rPr>
              <a:t>UNIX</a:t>
            </a:r>
            <a:r>
              <a:rPr lang="zh-CN" altLang="en-US" sz="1800" b="1" dirty="0">
                <a:solidFill>
                  <a:schemeClr val="bg2">
                    <a:lumMod val="10000"/>
                  </a:schemeClr>
                </a:solidFill>
                <a:latin typeface="华文中宋" panose="02010600040101010101" pitchFamily="2" charset="-122"/>
                <a:ea typeface="华文中宋" panose="02010600040101010101" pitchFamily="2" charset="-122"/>
              </a:rPr>
              <a:t>把文件的说明信息称为</a:t>
            </a:r>
            <a:r>
              <a:rPr lang="en-US" altLang="zh-CN" sz="1800" b="1" dirty="0" err="1">
                <a:solidFill>
                  <a:schemeClr val="bg2">
                    <a:lumMod val="10000"/>
                  </a:schemeClr>
                </a:solidFill>
                <a:latin typeface="华文中宋" panose="02010600040101010101" pitchFamily="2" charset="-122"/>
                <a:ea typeface="华文中宋" panose="02010600040101010101" pitchFamily="2" charset="-122"/>
              </a:rPr>
              <a:t>i</a:t>
            </a:r>
            <a:r>
              <a:rPr lang="zh-CN" altLang="en-US" sz="1800" b="1" dirty="0">
                <a:solidFill>
                  <a:schemeClr val="bg2">
                    <a:lumMod val="10000"/>
                  </a:schemeClr>
                </a:solidFill>
                <a:latin typeface="华文中宋" panose="02010600040101010101" pitchFamily="2" charset="-122"/>
                <a:ea typeface="华文中宋" panose="02010600040101010101" pitchFamily="2" charset="-122"/>
              </a:rPr>
              <a:t>节点或索引节点</a:t>
            </a:r>
            <a:endParaRPr lang="en-US" altLang="zh-CN" sz="1800" b="1" dirty="0">
              <a:solidFill>
                <a:schemeClr val="bg2">
                  <a:lumMod val="10000"/>
                </a:schemeClr>
              </a:solidFill>
              <a:latin typeface="华文中宋" panose="02010600040101010101" pitchFamily="2" charset="-122"/>
              <a:ea typeface="华文中宋" panose="02010600040101010101" pitchFamily="2" charset="-122"/>
            </a:endParaRPr>
          </a:p>
          <a:p>
            <a:pPr marL="285750" indent="-285750">
              <a:lnSpc>
                <a:spcPct val="150000"/>
              </a:lnSpc>
              <a:spcBef>
                <a:spcPct val="50000"/>
              </a:spcBef>
              <a:buFont typeface="Wingdings" panose="05000000000000000000" pitchFamily="2" charset="2"/>
              <a:buChar char="p"/>
            </a:pPr>
            <a:r>
              <a:rPr lang="en-US" altLang="zh-CN" sz="1800" b="1" dirty="0">
                <a:solidFill>
                  <a:schemeClr val="bg2">
                    <a:lumMod val="10000"/>
                  </a:schemeClr>
                </a:solidFill>
                <a:latin typeface="华文中宋" panose="02010600040101010101" pitchFamily="2" charset="-122"/>
                <a:ea typeface="华文中宋" panose="02010600040101010101" pitchFamily="2" charset="-122"/>
              </a:rPr>
              <a:t>K+</a:t>
            </a:r>
            <a:r>
              <a:rPr lang="zh-CN" altLang="en-US" sz="1800" b="1" dirty="0">
                <a:solidFill>
                  <a:schemeClr val="bg2">
                    <a:lumMod val="10000"/>
                  </a:schemeClr>
                </a:solidFill>
                <a:latin typeface="华文中宋" panose="02010600040101010101" pitchFamily="2" charset="-122"/>
                <a:ea typeface="华文中宋" panose="02010600040101010101" pitchFamily="2" charset="-122"/>
              </a:rPr>
              <a:t>2</a:t>
            </a:r>
            <a:r>
              <a:rPr lang="zh-CN" altLang="en-US" sz="1800" b="1" baseline="30000" dirty="0">
                <a:solidFill>
                  <a:schemeClr val="bg2">
                    <a:lumMod val="10000"/>
                  </a:schemeClr>
                </a:solidFill>
                <a:latin typeface="华文中宋" panose="02010600040101010101" pitchFamily="2" charset="-122"/>
                <a:ea typeface="华文中宋" panose="02010600040101010101" pitchFamily="2" charset="-122"/>
              </a:rPr>
              <a:t>#</a:t>
            </a:r>
            <a:r>
              <a:rPr lang="zh-CN" altLang="en-US" sz="1800" b="1" dirty="0">
                <a:solidFill>
                  <a:schemeClr val="bg2">
                    <a:lumMod val="10000"/>
                  </a:schemeClr>
                </a:solidFill>
                <a:latin typeface="华文中宋" panose="02010600040101010101" pitchFamily="2" charset="-122"/>
                <a:ea typeface="华文中宋" panose="02010600040101010101" pitchFamily="2" charset="-122"/>
              </a:rPr>
              <a:t>以后块为数据块，存放文件数据，包括目录文件数据</a:t>
            </a:r>
          </a:p>
        </p:txBody>
      </p:sp>
      <p:sp>
        <p:nvSpPr>
          <p:cNvPr id="3" name="灯片编号占位符 2">
            <a:extLst>
              <a:ext uri="{FF2B5EF4-FFF2-40B4-BE49-F238E27FC236}">
                <a16:creationId xmlns:a16="http://schemas.microsoft.com/office/drawing/2014/main" id="{E26F65CB-CBA3-4FC8-9F50-478DA1F4C9A6}"/>
              </a:ext>
            </a:extLst>
          </p:cNvPr>
          <p:cNvSpPr>
            <a:spLocks noGrp="1"/>
          </p:cNvSpPr>
          <p:nvPr>
            <p:ph type="sldNum" sz="quarter" idx="12"/>
          </p:nvPr>
        </p:nvSpPr>
        <p:spPr/>
        <p:txBody>
          <a:bodyPr/>
          <a:lstStyle/>
          <a:p>
            <a:fld id="{B10D5614-B734-4280-8F57-1D4947433C97}" type="slidenum">
              <a:rPr lang="en-US" smtClean="0"/>
              <a:pPr/>
              <a:t>62</a:t>
            </a:fld>
            <a:endParaRPr lang="en-US"/>
          </a:p>
        </p:txBody>
      </p:sp>
    </p:spTree>
    <p:extLst>
      <p:ext uri="{BB962C8B-B14F-4D97-AF65-F5344CB8AC3E}">
        <p14:creationId xmlns:p14="http://schemas.microsoft.com/office/powerpoint/2010/main" val="76164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dirty="0">
                <a:ln>
                  <a:noFill/>
                </a:ln>
                <a:solidFill>
                  <a:srgbClr val="1B6AA3">
                    <a:lumMod val="60000"/>
                    <a:lumOff val="40000"/>
                  </a:srgbClr>
                </a:solidFill>
                <a:effectLst/>
                <a:uLnTx/>
                <a:uFillTx/>
                <a:latin typeface="华文中宋" panose="02010600040101010101" pitchFamily="2" charset="-122"/>
                <a:ea typeface="华文中宋" panose="02010600040101010101" pitchFamily="2" charset="-122"/>
                <a:cs typeface="+mj-cs"/>
              </a:rPr>
              <a:t>8.5 </a:t>
            </a:r>
            <a:r>
              <a:rPr kumimoji="0" lang="zh-CN" altLang="en-US" sz="3200" b="1" i="0" u="none" strike="noStrike" kern="1200" cap="none" spc="0" normalizeH="0" baseline="0" noProof="0" dirty="0">
                <a:ln>
                  <a:noFill/>
                </a:ln>
                <a:solidFill>
                  <a:srgbClr val="1B6AA3">
                    <a:lumMod val="60000"/>
                    <a:lumOff val="40000"/>
                  </a:srgbClr>
                </a:solidFill>
                <a:effectLst/>
                <a:uLnTx/>
                <a:uFillTx/>
                <a:latin typeface="华文中宋" panose="02010600040101010101" pitchFamily="2" charset="-122"/>
                <a:ea typeface="华文中宋" panose="02010600040101010101" pitchFamily="2" charset="-122"/>
                <a:cs typeface="+mj-cs"/>
              </a:rPr>
              <a:t>文件目录管理</a:t>
            </a:r>
            <a:endParaRPr kumimoji="0" lang="en-US" sz="3200" b="1" i="0" u="none" strike="noStrike" kern="1200" cap="none" spc="0" normalizeH="0" baseline="0" noProof="0" dirty="0">
              <a:ln>
                <a:noFill/>
              </a:ln>
              <a:solidFill>
                <a:srgbClr val="1B6AA3">
                  <a:lumMod val="60000"/>
                  <a:lumOff val="40000"/>
                </a:srgbClr>
              </a:solidFill>
              <a:effectLst/>
              <a:uLnTx/>
              <a:uFillTx/>
              <a:latin typeface="华文中宋" panose="02010600040101010101" pitchFamily="2" charset="-122"/>
              <a:ea typeface="华文中宋" panose="02010600040101010101" pitchFamily="2" charset="-122"/>
              <a:cs typeface="+mj-cs"/>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100" b="1" i="0" u="none" strike="noStrike" kern="1200" cap="none" spc="0" normalizeH="0" baseline="0" noProof="0" dirty="0">
                <a:ln>
                  <a:noFill/>
                </a:ln>
                <a:solidFill>
                  <a:prstClr val="white"/>
                </a:solidFill>
                <a:effectLst/>
                <a:uLnTx/>
                <a:uFillTx/>
                <a:latin typeface="Calibri"/>
                <a:ea typeface="+mn-ea"/>
                <a:cs typeface="+mn-cs"/>
              </a:rPr>
              <a:t>55</a:t>
            </a:r>
            <a:endParaRPr kumimoji="0" lang="en-US" sz="1100" b="1"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目录管理</a:t>
            </a:r>
            <a:r>
              <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a:t>
            </a: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活动文件表、活动名字表</a:t>
            </a:r>
            <a:endPar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endParaRPr>
          </a:p>
        </p:txBody>
      </p:sp>
      <p:sp>
        <p:nvSpPr>
          <p:cNvPr id="2" name="矩形 1"/>
          <p:cNvSpPr/>
          <p:nvPr/>
        </p:nvSpPr>
        <p:spPr>
          <a:xfrm>
            <a:off x="604415" y="1700808"/>
            <a:ext cx="7838528" cy="458780"/>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4" name="矩形 3"/>
          <p:cNvSpPr/>
          <p:nvPr/>
        </p:nvSpPr>
        <p:spPr>
          <a:xfrm>
            <a:off x="464096" y="1700807"/>
            <a:ext cx="8173120" cy="5078313"/>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问题</a:t>
            </a:r>
            <a:endPar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存取一个文件时，必须访问多级目录。如果访问每级目录时都必须到文件存储设备上去搜索的话，这不仅大大浪费</a:t>
            </a:r>
            <a:r>
              <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CPU</a:t>
            </a: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处理时间、降低了处理速度，而且还给输入输出设备增加了不应有的负担</a:t>
            </a:r>
            <a:endPar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解决方法</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在系统初启时，把所有的目录文件读入内存，由文件系统在内存完成对各级目录的搜索</a:t>
            </a:r>
            <a:endPar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把当前正在使用的那些文件的目录表复制到内存中，这样，既不占太多的内存容量，又可显著减少搜索目录的时间和输入输出设备压力</a:t>
            </a:r>
            <a:endPar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		</a:t>
            </a:r>
            <a:r>
              <a:rPr kumimoji="0" lang="zh-CN" altLang="en-US" sz="18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目录文件复制到内存：打开文件</a:t>
            </a:r>
            <a:r>
              <a:rPr kumimoji="0" lang="en-US" altLang="zh-CN" sz="1800" b="1" i="0" u="none" strike="noStrike" kern="1200" cap="none" spc="0" normalizeH="0" baseline="0" noProof="0" dirty="0" err="1">
                <a:ln>
                  <a:noFill/>
                </a:ln>
                <a:solidFill>
                  <a:srgbClr val="FF0000"/>
                </a:solidFill>
                <a:effectLst/>
                <a:uLnTx/>
                <a:uFillTx/>
                <a:latin typeface="华文中宋" panose="02010600040101010101" pitchFamily="2" charset="-122"/>
                <a:ea typeface="华文中宋" panose="02010600040101010101" pitchFamily="2" charset="-122"/>
                <a:cs typeface="+mn-cs"/>
              </a:rPr>
              <a:t>fopen</a:t>
            </a:r>
            <a:endParaRPr kumimoji="0" lang="en-US" altLang="zh-CN" sz="18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endParaRP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		</a:t>
            </a:r>
            <a:r>
              <a:rPr kumimoji="0" lang="zh-CN" altLang="en-US" sz="18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删除文件的内存副本：关闭文件</a:t>
            </a:r>
            <a:r>
              <a:rPr kumimoji="0" lang="en-US" altLang="zh-CN" sz="1800" b="1" i="0" u="none" strike="noStrike" kern="1200" cap="none" spc="0" normalizeH="0" baseline="0" noProof="0" dirty="0" err="1">
                <a:ln>
                  <a:noFill/>
                </a:ln>
                <a:solidFill>
                  <a:srgbClr val="FF0000"/>
                </a:solidFill>
                <a:effectLst/>
                <a:uLnTx/>
                <a:uFillTx/>
                <a:latin typeface="华文中宋" panose="02010600040101010101" pitchFamily="2" charset="-122"/>
                <a:ea typeface="华文中宋" panose="02010600040101010101" pitchFamily="2" charset="-122"/>
                <a:cs typeface="+mn-cs"/>
              </a:rPr>
              <a:t>fclose</a:t>
            </a:r>
            <a:endParaRPr kumimoji="0" lang="en-US" altLang="zh-CN" sz="18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5" name="灯片编号占位符 4">
            <a:extLst>
              <a:ext uri="{FF2B5EF4-FFF2-40B4-BE49-F238E27FC236}">
                <a16:creationId xmlns:a16="http://schemas.microsoft.com/office/drawing/2014/main" id="{29FAA41D-4B06-40DE-9ECC-6C0F6E924741}"/>
              </a:ext>
            </a:extLst>
          </p:cNvPr>
          <p:cNvSpPr>
            <a:spLocks noGrp="1"/>
          </p:cNvSpPr>
          <p:nvPr>
            <p:ph type="sldNum" sz="quarter" idx="12"/>
          </p:nvPr>
        </p:nvSpPr>
        <p:spPr/>
        <p:txBody>
          <a:bodyPr/>
          <a:lstStyle/>
          <a:p>
            <a:fld id="{B10D5614-B734-4280-8F57-1D4947433C97}" type="slidenum">
              <a:rPr lang="en-US" smtClean="0"/>
              <a:pPr/>
              <a:t>63</a:t>
            </a:fld>
            <a:endParaRPr lang="en-US" dirty="0"/>
          </a:p>
        </p:txBody>
      </p:sp>
    </p:spTree>
    <p:extLst>
      <p:ext uri="{BB962C8B-B14F-4D97-AF65-F5344CB8AC3E}">
        <p14:creationId xmlns:p14="http://schemas.microsoft.com/office/powerpoint/2010/main" val="387261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2543" y="1833155"/>
            <a:ext cx="6840537" cy="465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56</a:t>
            </a:r>
            <a:endParaRPr lang="en-US" sz="1100" b="1" dirty="0">
              <a:solidFill>
                <a:prstClr val="white"/>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4" name="矩形 3"/>
          <p:cNvSpPr/>
          <p:nvPr/>
        </p:nvSpPr>
        <p:spPr>
          <a:xfrm>
            <a:off x="4523680" y="2852936"/>
            <a:ext cx="19205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589394" y="3664791"/>
            <a:ext cx="1368152"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995936" y="3844810"/>
            <a:ext cx="1880621" cy="376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585394" y="4437112"/>
            <a:ext cx="1368152"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962804" y="2592213"/>
            <a:ext cx="490840" cy="369332"/>
          </a:xfrm>
          <a:prstGeom prst="rect">
            <a:avLst/>
          </a:prstGeom>
        </p:spPr>
        <p:txBody>
          <a:bodyPr wrap="none">
            <a:spAutoFit/>
          </a:bodyPr>
          <a:lstStyle/>
          <a:p>
            <a:r>
              <a:rPr lang="zh-CN" altLang="en-US" b="1" dirty="0">
                <a:solidFill>
                  <a:srgbClr val="FF0000"/>
                </a:solidFill>
              </a:rPr>
              <a:t>①</a:t>
            </a:r>
            <a:endParaRPr lang="zh-CN" altLang="en-US" dirty="0"/>
          </a:p>
        </p:txBody>
      </p:sp>
      <p:sp>
        <p:nvSpPr>
          <p:cNvPr id="20" name="矩形 19"/>
          <p:cNvSpPr/>
          <p:nvPr/>
        </p:nvSpPr>
        <p:spPr>
          <a:xfrm>
            <a:off x="1047123" y="3547487"/>
            <a:ext cx="490840" cy="369332"/>
          </a:xfrm>
          <a:prstGeom prst="rect">
            <a:avLst/>
          </a:prstGeom>
        </p:spPr>
        <p:txBody>
          <a:bodyPr wrap="none">
            <a:spAutoFit/>
          </a:bodyPr>
          <a:lstStyle/>
          <a:p>
            <a:r>
              <a:rPr lang="zh-CN" altLang="en-US" b="1" dirty="0">
                <a:solidFill>
                  <a:srgbClr val="FF0000"/>
                </a:solidFill>
              </a:rPr>
              <a:t>②</a:t>
            </a:r>
            <a:endParaRPr lang="zh-CN" altLang="en-US" dirty="0"/>
          </a:p>
        </p:txBody>
      </p:sp>
      <p:sp>
        <p:nvSpPr>
          <p:cNvPr id="21" name="矩形 20"/>
          <p:cNvSpPr/>
          <p:nvPr/>
        </p:nvSpPr>
        <p:spPr>
          <a:xfrm>
            <a:off x="3471964" y="3480125"/>
            <a:ext cx="490840" cy="369332"/>
          </a:xfrm>
          <a:prstGeom prst="rect">
            <a:avLst/>
          </a:prstGeom>
        </p:spPr>
        <p:txBody>
          <a:bodyPr wrap="none">
            <a:spAutoFit/>
          </a:bodyPr>
          <a:lstStyle/>
          <a:p>
            <a:r>
              <a:rPr lang="zh-CN" altLang="en-US" b="1" dirty="0">
                <a:solidFill>
                  <a:srgbClr val="FF0000"/>
                </a:solidFill>
              </a:rPr>
              <a:t>③</a:t>
            </a:r>
            <a:endParaRPr lang="zh-CN" altLang="en-US" dirty="0"/>
          </a:p>
        </p:txBody>
      </p:sp>
      <p:sp>
        <p:nvSpPr>
          <p:cNvPr id="22" name="矩形 21"/>
          <p:cNvSpPr/>
          <p:nvPr/>
        </p:nvSpPr>
        <p:spPr>
          <a:xfrm>
            <a:off x="1047123" y="4319808"/>
            <a:ext cx="490840" cy="369332"/>
          </a:xfrm>
          <a:prstGeom prst="rect">
            <a:avLst/>
          </a:prstGeom>
        </p:spPr>
        <p:txBody>
          <a:bodyPr wrap="none">
            <a:spAutoFit/>
          </a:bodyPr>
          <a:lstStyle/>
          <a:p>
            <a:r>
              <a:rPr lang="zh-CN" altLang="en-US" b="1" dirty="0">
                <a:solidFill>
                  <a:srgbClr val="FF0000"/>
                </a:solidFill>
              </a:rPr>
              <a:t>④</a:t>
            </a:r>
            <a:endParaRPr lang="zh-CN" altLang="en-US" dirty="0"/>
          </a:p>
        </p:txBody>
      </p:sp>
      <p:sp>
        <p:nvSpPr>
          <p:cNvPr id="24" name="TextBox 23"/>
          <p:cNvSpPr txBox="1"/>
          <p:nvPr/>
        </p:nvSpPr>
        <p:spPr>
          <a:xfrm>
            <a:off x="6804248" y="3032956"/>
            <a:ext cx="1728192" cy="369332"/>
          </a:xfrm>
          <a:prstGeom prst="rect">
            <a:avLst/>
          </a:prstGeom>
          <a:noFill/>
        </p:spPr>
        <p:txBody>
          <a:bodyPr wrap="square" rtlCol="0">
            <a:spAutoFit/>
          </a:bodyPr>
          <a:lstStyle/>
          <a:p>
            <a:r>
              <a:rPr lang="zh-CN" altLang="en-US" b="1" dirty="0">
                <a:solidFill>
                  <a:srgbClr val="FF0000"/>
                </a:solidFill>
                <a:latin typeface="华文中宋" panose="02010600040101010101" pitchFamily="2" charset="-122"/>
                <a:ea typeface="华文中宋" panose="02010600040101010101" pitchFamily="2" charset="-122"/>
              </a:rPr>
              <a:t>活动名字表</a:t>
            </a:r>
          </a:p>
        </p:txBody>
      </p:sp>
      <p:cxnSp>
        <p:nvCxnSpPr>
          <p:cNvPr id="26" name="直接箭头连接符 25"/>
          <p:cNvCxnSpPr/>
          <p:nvPr/>
        </p:nvCxnSpPr>
        <p:spPr>
          <a:xfrm flipH="1">
            <a:off x="5876557" y="3217622"/>
            <a:ext cx="927691" cy="6271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0" y="3028310"/>
            <a:ext cx="1728192" cy="369332"/>
          </a:xfrm>
          <a:prstGeom prst="rect">
            <a:avLst/>
          </a:prstGeom>
          <a:noFill/>
        </p:spPr>
        <p:txBody>
          <a:bodyPr wrap="square" rtlCol="0">
            <a:spAutoFit/>
          </a:bodyPr>
          <a:lstStyle/>
          <a:p>
            <a:r>
              <a:rPr lang="zh-CN" altLang="en-US" b="1" dirty="0">
                <a:solidFill>
                  <a:srgbClr val="FF0000"/>
                </a:solidFill>
                <a:latin typeface="华文中宋" panose="02010600040101010101" pitchFamily="2" charset="-122"/>
                <a:ea typeface="华文中宋" panose="02010600040101010101" pitchFamily="2" charset="-122"/>
              </a:rPr>
              <a:t>活动文件表</a:t>
            </a:r>
          </a:p>
        </p:txBody>
      </p:sp>
      <p:cxnSp>
        <p:nvCxnSpPr>
          <p:cNvPr id="29" name="直接箭头连接符 28"/>
          <p:cNvCxnSpPr>
            <a:stCxn id="27" idx="2"/>
          </p:cNvCxnSpPr>
          <p:nvPr/>
        </p:nvCxnSpPr>
        <p:spPr>
          <a:xfrm>
            <a:off x="864096" y="3397642"/>
            <a:ext cx="721298" cy="26714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7" idx="2"/>
          </p:cNvCxnSpPr>
          <p:nvPr/>
        </p:nvCxnSpPr>
        <p:spPr>
          <a:xfrm>
            <a:off x="864096" y="3397642"/>
            <a:ext cx="721298" cy="103947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652120" y="1291020"/>
            <a:ext cx="2666375" cy="369332"/>
          </a:xfrm>
          <a:prstGeom prst="rect">
            <a:avLst/>
          </a:prstGeom>
          <a:noFill/>
        </p:spPr>
        <p:txBody>
          <a:bodyPr wrap="square" rtlCol="0">
            <a:spAutoFit/>
          </a:bodyPr>
          <a:lstStyle/>
          <a:p>
            <a:r>
              <a:rPr lang="en-US" altLang="zh-CN" b="1" dirty="0" err="1">
                <a:solidFill>
                  <a:srgbClr val="000000"/>
                </a:solidFill>
                <a:latin typeface="华文中宋" panose="02010600040101010101" pitchFamily="2" charset="-122"/>
                <a:ea typeface="华文中宋" panose="02010600040101010101" pitchFamily="2" charset="-122"/>
              </a:rPr>
              <a:t>fopen</a:t>
            </a: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err="1">
                <a:solidFill>
                  <a:srgbClr val="000000"/>
                </a:solidFill>
                <a:latin typeface="华文中宋" panose="02010600040101010101" pitchFamily="2" charset="-122"/>
                <a:ea typeface="华文中宋" panose="02010600040101010101" pitchFamily="2" charset="-122"/>
              </a:rPr>
              <a:t>wang</a:t>
            </a:r>
            <a:r>
              <a:rPr lang="en-US" altLang="zh-CN" b="1" dirty="0">
                <a:solidFill>
                  <a:srgbClr val="000000"/>
                </a:solidFill>
                <a:latin typeface="华文中宋" panose="02010600040101010101" pitchFamily="2" charset="-122"/>
                <a:ea typeface="华文中宋" panose="02010600040101010101" pitchFamily="2" charset="-122"/>
              </a:rPr>
              <a:t>\</a:t>
            </a:r>
            <a:r>
              <a:rPr lang="en-US" altLang="zh-CN" b="1" dirty="0" err="1">
                <a:solidFill>
                  <a:srgbClr val="000000"/>
                </a:solidFill>
                <a:latin typeface="华文中宋" panose="02010600040101010101" pitchFamily="2" charset="-122"/>
                <a:ea typeface="华文中宋" panose="02010600040101010101" pitchFamily="2" charset="-122"/>
              </a:rPr>
              <a:t>a.c</a:t>
            </a: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23" name="Content Placeholder 2">
            <a:extLst>
              <a:ext uri="{FF2B5EF4-FFF2-40B4-BE49-F238E27FC236}">
                <a16:creationId xmlns:a16="http://schemas.microsoft.com/office/drawing/2014/main" id="{46966BF1-A909-4033-8C47-75DDF2B647C3}"/>
              </a:ext>
            </a:extLst>
          </p:cNvPr>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目录管理</a:t>
            </a:r>
            <a:r>
              <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a:t>
            </a: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活动文件表、活动名字表</a:t>
            </a:r>
            <a:endPar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endParaRPr>
          </a:p>
        </p:txBody>
      </p:sp>
      <p:sp>
        <p:nvSpPr>
          <p:cNvPr id="5" name="灯片编号占位符 4">
            <a:extLst>
              <a:ext uri="{FF2B5EF4-FFF2-40B4-BE49-F238E27FC236}">
                <a16:creationId xmlns:a16="http://schemas.microsoft.com/office/drawing/2014/main" id="{C072ED16-A272-4369-A017-E874BFF3AA22}"/>
              </a:ext>
            </a:extLst>
          </p:cNvPr>
          <p:cNvSpPr>
            <a:spLocks noGrp="1"/>
          </p:cNvSpPr>
          <p:nvPr>
            <p:ph type="sldNum" sz="quarter" idx="12"/>
          </p:nvPr>
        </p:nvSpPr>
        <p:spPr/>
        <p:txBody>
          <a:bodyPr/>
          <a:lstStyle/>
          <a:p>
            <a:fld id="{B10D5614-B734-4280-8F57-1D4947433C97}" type="slidenum">
              <a:rPr lang="en-US" smtClean="0"/>
              <a:pPr/>
              <a:t>64</a:t>
            </a:fld>
            <a:endParaRPr lang="en-US" dirty="0"/>
          </a:p>
        </p:txBody>
      </p:sp>
    </p:spTree>
    <p:extLst>
      <p:ext uri="{BB962C8B-B14F-4D97-AF65-F5344CB8AC3E}">
        <p14:creationId xmlns:p14="http://schemas.microsoft.com/office/powerpoint/2010/main" val="258643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100" b="1" i="0" u="none" strike="noStrike" kern="1200" cap="none" spc="0" normalizeH="0" baseline="0" noProof="0">
                <a:ln>
                  <a:noFill/>
                </a:ln>
                <a:solidFill>
                  <a:prstClr val="white"/>
                </a:solidFill>
                <a:effectLst/>
                <a:uLnTx/>
                <a:uFillTx/>
                <a:latin typeface="Calibri"/>
                <a:ea typeface="+mn-ea"/>
                <a:cs typeface="+mn-cs"/>
              </a:rPr>
              <a:t>02</a:t>
            </a:r>
            <a:endParaRPr kumimoji="0" lang="en-US" sz="1100" b="1" i="0" u="none" strike="noStrike" kern="1200" cap="none" spc="0" normalizeH="0" baseline="0" noProof="0">
              <a:ln>
                <a:noFill/>
              </a:ln>
              <a:solidFill>
                <a:prstClr val="white"/>
              </a:solidFill>
              <a:effectLst/>
              <a:uLnTx/>
              <a:uFillTx/>
              <a:latin typeface="Calibri"/>
              <a:ea typeface="+mn-ea"/>
              <a:cs typeface="+mn-cs"/>
            </a:endParaRPr>
          </a:p>
        </p:txBody>
      </p:sp>
      <p:sp>
        <p:nvSpPr>
          <p:cNvPr id="8" name="矩形 7">
            <a:extLst>
              <a:ext uri="{FF2B5EF4-FFF2-40B4-BE49-F238E27FC236}">
                <a16:creationId xmlns:a16="http://schemas.microsoft.com/office/drawing/2014/main" id="{F8E8231A-4DDE-44C3-BD96-43A4FF328945}"/>
              </a:ext>
            </a:extLst>
          </p:cNvPr>
          <p:cNvSpPr/>
          <p:nvPr/>
        </p:nvSpPr>
        <p:spPr>
          <a:xfrm>
            <a:off x="2032934" y="947219"/>
            <a:ext cx="7838528" cy="458780"/>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26" name="Content Placeholder 2">
            <a:extLst>
              <a:ext uri="{FF2B5EF4-FFF2-40B4-BE49-F238E27FC236}">
                <a16:creationId xmlns:a16="http://schemas.microsoft.com/office/drawing/2014/main" id="{DEA6CD76-0736-4EEF-861F-32156C10A8F7}"/>
              </a:ext>
            </a:extLst>
          </p:cNvPr>
          <p:cNvSpPr txBox="1">
            <a:spLocks/>
          </p:cNvSpPr>
          <p:nvPr/>
        </p:nvSpPr>
        <p:spPr>
          <a:xfrm>
            <a:off x="467544" y="86965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50000"/>
              </a:lnSpc>
              <a:spcBef>
                <a:spcPct val="20000"/>
              </a:spcBef>
              <a:spcAft>
                <a:spcPts val="0"/>
              </a:spcAft>
              <a:buClrTx/>
              <a:buSzTx/>
              <a:buFont typeface="Arial" pitchFamily="34" charset="0"/>
              <a:buNone/>
              <a:tabLst/>
              <a:defRPr/>
            </a:pPr>
            <a:r>
              <a:rPr lang="zh-CN" altLang="en-US" sz="2000" b="1" dirty="0">
                <a:solidFill>
                  <a:srgbClr val="FF0000"/>
                </a:solidFill>
                <a:latin typeface="华文中宋" panose="02010600040101010101" pitchFamily="2" charset="-122"/>
                <a:ea typeface="华文中宋" panose="02010600040101010101" pitchFamily="2" charset="-122"/>
              </a:rPr>
              <a:t>目录管理</a:t>
            </a:r>
            <a:r>
              <a:rPr lang="en-US" altLang="zh-CN" sz="2000" b="1" dirty="0">
                <a:solidFill>
                  <a:srgbClr val="FF0000"/>
                </a:solidFill>
                <a:latin typeface="华文中宋" panose="02010600040101010101" pitchFamily="2" charset="-122"/>
                <a:ea typeface="华文中宋" panose="02010600040101010101" pitchFamily="2" charset="-122"/>
              </a:rPr>
              <a:t>——</a:t>
            </a: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文件共享</a:t>
            </a:r>
            <a:endPar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endParaRPr>
          </a:p>
        </p:txBody>
      </p:sp>
      <p:grpSp>
        <p:nvGrpSpPr>
          <p:cNvPr id="4" name="组合 3">
            <a:extLst>
              <a:ext uri="{FF2B5EF4-FFF2-40B4-BE49-F238E27FC236}">
                <a16:creationId xmlns:a16="http://schemas.microsoft.com/office/drawing/2014/main" id="{EF9FE1BF-8D07-4E6A-8C0D-740AF2ACCC9A}"/>
              </a:ext>
            </a:extLst>
          </p:cNvPr>
          <p:cNvGrpSpPr/>
          <p:nvPr/>
        </p:nvGrpSpPr>
        <p:grpSpPr>
          <a:xfrm>
            <a:off x="5622092" y="727246"/>
            <a:ext cx="964578" cy="292947"/>
            <a:chOff x="611560" y="2132856"/>
            <a:chExt cx="964578" cy="292947"/>
          </a:xfrm>
        </p:grpSpPr>
        <p:sp>
          <p:nvSpPr>
            <p:cNvPr id="2" name="矩形 1">
              <a:extLst>
                <a:ext uri="{FF2B5EF4-FFF2-40B4-BE49-F238E27FC236}">
                  <a16:creationId xmlns:a16="http://schemas.microsoft.com/office/drawing/2014/main" id="{E36E794E-7434-43A8-B7DB-ED52FC6D2E3F}"/>
                </a:ext>
              </a:extLst>
            </p:cNvPr>
            <p:cNvSpPr/>
            <p:nvPr/>
          </p:nvSpPr>
          <p:spPr>
            <a:xfrm>
              <a:off x="611560"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a</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 name="矩形 8">
              <a:extLst>
                <a:ext uri="{FF2B5EF4-FFF2-40B4-BE49-F238E27FC236}">
                  <a16:creationId xmlns:a16="http://schemas.microsoft.com/office/drawing/2014/main" id="{06E09D21-5B30-4C5E-9944-3AB9A45FC126}"/>
                </a:ext>
              </a:extLst>
            </p:cNvPr>
            <p:cNvSpPr/>
            <p:nvPr/>
          </p:nvSpPr>
          <p:spPr>
            <a:xfrm>
              <a:off x="933086"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z</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1" name="矩形 10">
              <a:extLst>
                <a:ext uri="{FF2B5EF4-FFF2-40B4-BE49-F238E27FC236}">
                  <a16:creationId xmlns:a16="http://schemas.microsoft.com/office/drawing/2014/main" id="{8D3EDA00-F441-427D-8200-6E034F9B7E4C}"/>
                </a:ext>
              </a:extLst>
            </p:cNvPr>
            <p:cNvSpPr/>
            <p:nvPr/>
          </p:nvSpPr>
          <p:spPr>
            <a:xfrm>
              <a:off x="1254612"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b</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2" name="组合 11">
            <a:extLst>
              <a:ext uri="{FF2B5EF4-FFF2-40B4-BE49-F238E27FC236}">
                <a16:creationId xmlns:a16="http://schemas.microsoft.com/office/drawing/2014/main" id="{686DCC43-59DC-4C7E-9944-77ECD164BAAF}"/>
              </a:ext>
            </a:extLst>
          </p:cNvPr>
          <p:cNvGrpSpPr/>
          <p:nvPr/>
        </p:nvGrpSpPr>
        <p:grpSpPr>
          <a:xfrm>
            <a:off x="4015664" y="1479498"/>
            <a:ext cx="964578" cy="292947"/>
            <a:chOff x="611560" y="2132856"/>
            <a:chExt cx="964578" cy="292947"/>
          </a:xfrm>
        </p:grpSpPr>
        <p:sp>
          <p:nvSpPr>
            <p:cNvPr id="13" name="矩形 12">
              <a:extLst>
                <a:ext uri="{FF2B5EF4-FFF2-40B4-BE49-F238E27FC236}">
                  <a16:creationId xmlns:a16="http://schemas.microsoft.com/office/drawing/2014/main" id="{B01BC5F1-0D15-4C7D-B4B2-DE66F1AB13B9}"/>
                </a:ext>
              </a:extLst>
            </p:cNvPr>
            <p:cNvSpPr/>
            <p:nvPr/>
          </p:nvSpPr>
          <p:spPr>
            <a:xfrm>
              <a:off x="611560"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l</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4" name="矩形 13">
              <a:extLst>
                <a:ext uri="{FF2B5EF4-FFF2-40B4-BE49-F238E27FC236}">
                  <a16:creationId xmlns:a16="http://schemas.microsoft.com/office/drawing/2014/main" id="{64D24E79-5C5A-48D9-AD7A-66670E1CE990}"/>
                </a:ext>
              </a:extLst>
            </p:cNvPr>
            <p:cNvSpPr/>
            <p:nvPr/>
          </p:nvSpPr>
          <p:spPr>
            <a:xfrm>
              <a:off x="933086"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r</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5" name="矩形 14">
              <a:extLst>
                <a:ext uri="{FF2B5EF4-FFF2-40B4-BE49-F238E27FC236}">
                  <a16:creationId xmlns:a16="http://schemas.microsoft.com/office/drawing/2014/main" id="{DF0E54BB-C379-40B9-A9C1-58C2E98A3596}"/>
                </a:ext>
              </a:extLst>
            </p:cNvPr>
            <p:cNvSpPr/>
            <p:nvPr/>
          </p:nvSpPr>
          <p:spPr>
            <a:xfrm>
              <a:off x="1254612"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t</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6" name="组合 15">
            <a:extLst>
              <a:ext uri="{FF2B5EF4-FFF2-40B4-BE49-F238E27FC236}">
                <a16:creationId xmlns:a16="http://schemas.microsoft.com/office/drawing/2014/main" id="{4A6F8307-60EE-447E-9925-4E9668E4A510}"/>
              </a:ext>
            </a:extLst>
          </p:cNvPr>
          <p:cNvGrpSpPr/>
          <p:nvPr/>
        </p:nvGrpSpPr>
        <p:grpSpPr>
          <a:xfrm>
            <a:off x="2498238" y="2295374"/>
            <a:ext cx="964578" cy="292947"/>
            <a:chOff x="611560" y="2132856"/>
            <a:chExt cx="964578" cy="292947"/>
          </a:xfrm>
        </p:grpSpPr>
        <p:sp>
          <p:nvSpPr>
            <p:cNvPr id="17" name="矩形 16">
              <a:extLst>
                <a:ext uri="{FF2B5EF4-FFF2-40B4-BE49-F238E27FC236}">
                  <a16:creationId xmlns:a16="http://schemas.microsoft.com/office/drawing/2014/main" id="{22F9C39A-4EE7-4189-AA93-F6B8C0C87249}"/>
                </a:ext>
              </a:extLst>
            </p:cNvPr>
            <p:cNvSpPr/>
            <p:nvPr/>
          </p:nvSpPr>
          <p:spPr>
            <a:xfrm>
              <a:off x="611560"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n</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 name="矩形 17">
              <a:extLst>
                <a:ext uri="{FF2B5EF4-FFF2-40B4-BE49-F238E27FC236}">
                  <a16:creationId xmlns:a16="http://schemas.microsoft.com/office/drawing/2014/main" id="{E8155262-D5EE-49D5-ABC8-7781D5D35545}"/>
                </a:ext>
              </a:extLst>
            </p:cNvPr>
            <p:cNvSpPr/>
            <p:nvPr/>
          </p:nvSpPr>
          <p:spPr>
            <a:xfrm>
              <a:off x="933086"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m</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9" name="矩形 18">
              <a:extLst>
                <a:ext uri="{FF2B5EF4-FFF2-40B4-BE49-F238E27FC236}">
                  <a16:creationId xmlns:a16="http://schemas.microsoft.com/office/drawing/2014/main" id="{FBE9EF5E-AE10-4CBC-9B4C-F40CCF923E8A}"/>
                </a:ext>
              </a:extLst>
            </p:cNvPr>
            <p:cNvSpPr/>
            <p:nvPr/>
          </p:nvSpPr>
          <p:spPr>
            <a:xfrm>
              <a:off x="1254612"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k</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20" name="组合 19">
            <a:extLst>
              <a:ext uri="{FF2B5EF4-FFF2-40B4-BE49-F238E27FC236}">
                <a16:creationId xmlns:a16="http://schemas.microsoft.com/office/drawing/2014/main" id="{AC6BF564-EDA8-4C22-A161-B37B74116DFA}"/>
              </a:ext>
            </a:extLst>
          </p:cNvPr>
          <p:cNvGrpSpPr/>
          <p:nvPr/>
        </p:nvGrpSpPr>
        <p:grpSpPr>
          <a:xfrm>
            <a:off x="4087672" y="2295374"/>
            <a:ext cx="964578" cy="292947"/>
            <a:chOff x="611560" y="2132856"/>
            <a:chExt cx="964578" cy="292947"/>
          </a:xfrm>
        </p:grpSpPr>
        <p:sp>
          <p:nvSpPr>
            <p:cNvPr id="21" name="矩形 20">
              <a:extLst>
                <a:ext uri="{FF2B5EF4-FFF2-40B4-BE49-F238E27FC236}">
                  <a16:creationId xmlns:a16="http://schemas.microsoft.com/office/drawing/2014/main" id="{E821ADF1-41BA-4B35-B820-F3B844765867}"/>
                </a:ext>
              </a:extLst>
            </p:cNvPr>
            <p:cNvSpPr/>
            <p:nvPr/>
          </p:nvSpPr>
          <p:spPr>
            <a:xfrm>
              <a:off x="611560"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h</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2" name="矩形 21">
              <a:extLst>
                <a:ext uri="{FF2B5EF4-FFF2-40B4-BE49-F238E27FC236}">
                  <a16:creationId xmlns:a16="http://schemas.microsoft.com/office/drawing/2014/main" id="{25145A5E-6A2D-44E9-B117-697B2F812B3D}"/>
                </a:ext>
              </a:extLst>
            </p:cNvPr>
            <p:cNvSpPr/>
            <p:nvPr/>
          </p:nvSpPr>
          <p:spPr>
            <a:xfrm>
              <a:off x="933086"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k</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3" name="矩形 22">
              <a:extLst>
                <a:ext uri="{FF2B5EF4-FFF2-40B4-BE49-F238E27FC236}">
                  <a16:creationId xmlns:a16="http://schemas.microsoft.com/office/drawing/2014/main" id="{171D46AE-A40B-4795-9562-3B8BBB0DEE9F}"/>
                </a:ext>
              </a:extLst>
            </p:cNvPr>
            <p:cNvSpPr/>
            <p:nvPr/>
          </p:nvSpPr>
          <p:spPr>
            <a:xfrm>
              <a:off x="1254612"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p</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5" name="组合 4">
            <a:extLst>
              <a:ext uri="{FF2B5EF4-FFF2-40B4-BE49-F238E27FC236}">
                <a16:creationId xmlns:a16="http://schemas.microsoft.com/office/drawing/2014/main" id="{CE903565-6058-418E-9DA0-D11846D8C734}"/>
              </a:ext>
            </a:extLst>
          </p:cNvPr>
          <p:cNvGrpSpPr/>
          <p:nvPr/>
        </p:nvGrpSpPr>
        <p:grpSpPr>
          <a:xfrm>
            <a:off x="5671848" y="2295373"/>
            <a:ext cx="643052" cy="292947"/>
            <a:chOff x="4534125" y="3170565"/>
            <a:chExt cx="643052" cy="292947"/>
          </a:xfrm>
        </p:grpSpPr>
        <p:sp>
          <p:nvSpPr>
            <p:cNvPr id="25" name="矩形 24">
              <a:extLst>
                <a:ext uri="{FF2B5EF4-FFF2-40B4-BE49-F238E27FC236}">
                  <a16:creationId xmlns:a16="http://schemas.microsoft.com/office/drawing/2014/main" id="{5D007CF8-8FB8-43E5-93B7-08254AFF6292}"/>
                </a:ext>
              </a:extLst>
            </p:cNvPr>
            <p:cNvSpPr/>
            <p:nvPr/>
          </p:nvSpPr>
          <p:spPr>
            <a:xfrm>
              <a:off x="4534125" y="3170565"/>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e</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7" name="矩形 26">
              <a:extLst>
                <a:ext uri="{FF2B5EF4-FFF2-40B4-BE49-F238E27FC236}">
                  <a16:creationId xmlns:a16="http://schemas.microsoft.com/office/drawing/2014/main" id="{803807B2-0A71-4609-ABC7-E4667E7596EC}"/>
                </a:ext>
              </a:extLst>
            </p:cNvPr>
            <p:cNvSpPr/>
            <p:nvPr/>
          </p:nvSpPr>
          <p:spPr>
            <a:xfrm>
              <a:off x="4855651" y="3170565"/>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f</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29" name="组合 28">
            <a:extLst>
              <a:ext uri="{FF2B5EF4-FFF2-40B4-BE49-F238E27FC236}">
                <a16:creationId xmlns:a16="http://schemas.microsoft.com/office/drawing/2014/main" id="{F8E1DCD1-9991-4C7C-A56E-EA5464A603CF}"/>
              </a:ext>
            </a:extLst>
          </p:cNvPr>
          <p:cNvGrpSpPr/>
          <p:nvPr/>
        </p:nvGrpSpPr>
        <p:grpSpPr>
          <a:xfrm>
            <a:off x="2719520" y="3178193"/>
            <a:ext cx="643052" cy="292947"/>
            <a:chOff x="4534125" y="3170565"/>
            <a:chExt cx="643052" cy="292947"/>
          </a:xfrm>
        </p:grpSpPr>
        <p:sp>
          <p:nvSpPr>
            <p:cNvPr id="30" name="矩形 29">
              <a:extLst>
                <a:ext uri="{FF2B5EF4-FFF2-40B4-BE49-F238E27FC236}">
                  <a16:creationId xmlns:a16="http://schemas.microsoft.com/office/drawing/2014/main" id="{C00D70DD-D8E9-4168-BABA-4174E1935EB2}"/>
                </a:ext>
              </a:extLst>
            </p:cNvPr>
            <p:cNvSpPr/>
            <p:nvPr/>
          </p:nvSpPr>
          <p:spPr>
            <a:xfrm>
              <a:off x="4534125" y="3170565"/>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b</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1" name="矩形 30">
              <a:extLst>
                <a:ext uri="{FF2B5EF4-FFF2-40B4-BE49-F238E27FC236}">
                  <a16:creationId xmlns:a16="http://schemas.microsoft.com/office/drawing/2014/main" id="{E16049C4-11A3-4639-BB18-AED7F1B0B822}"/>
                </a:ext>
              </a:extLst>
            </p:cNvPr>
            <p:cNvSpPr/>
            <p:nvPr/>
          </p:nvSpPr>
          <p:spPr>
            <a:xfrm>
              <a:off x="4855651" y="3170565"/>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c</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32" name="组合 31">
            <a:extLst>
              <a:ext uri="{FF2B5EF4-FFF2-40B4-BE49-F238E27FC236}">
                <a16:creationId xmlns:a16="http://schemas.microsoft.com/office/drawing/2014/main" id="{E4950B3B-B002-4E54-B40A-6081F4E69D9F}"/>
              </a:ext>
            </a:extLst>
          </p:cNvPr>
          <p:cNvGrpSpPr/>
          <p:nvPr/>
        </p:nvGrpSpPr>
        <p:grpSpPr>
          <a:xfrm>
            <a:off x="7544056" y="1479497"/>
            <a:ext cx="964578" cy="292947"/>
            <a:chOff x="611560" y="2132856"/>
            <a:chExt cx="964578" cy="292947"/>
          </a:xfrm>
        </p:grpSpPr>
        <p:sp>
          <p:nvSpPr>
            <p:cNvPr id="33" name="矩形 32">
              <a:extLst>
                <a:ext uri="{FF2B5EF4-FFF2-40B4-BE49-F238E27FC236}">
                  <a16:creationId xmlns:a16="http://schemas.microsoft.com/office/drawing/2014/main" id="{E24DB9DB-7A6A-42AF-9923-CAEFB489F789}"/>
                </a:ext>
              </a:extLst>
            </p:cNvPr>
            <p:cNvSpPr/>
            <p:nvPr/>
          </p:nvSpPr>
          <p:spPr>
            <a:xfrm>
              <a:off x="611560"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c</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4" name="矩形 33">
              <a:extLst>
                <a:ext uri="{FF2B5EF4-FFF2-40B4-BE49-F238E27FC236}">
                  <a16:creationId xmlns:a16="http://schemas.microsoft.com/office/drawing/2014/main" id="{F3AB6CDC-8B48-4C25-B48F-C239E34E1C07}"/>
                </a:ext>
              </a:extLst>
            </p:cNvPr>
            <p:cNvSpPr/>
            <p:nvPr/>
          </p:nvSpPr>
          <p:spPr>
            <a:xfrm>
              <a:off x="933086"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n</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5" name="矩形 34">
              <a:extLst>
                <a:ext uri="{FF2B5EF4-FFF2-40B4-BE49-F238E27FC236}">
                  <a16:creationId xmlns:a16="http://schemas.microsoft.com/office/drawing/2014/main" id="{60C3D5C7-AC7F-4E6F-A9A6-B528589A4451}"/>
                </a:ext>
              </a:extLst>
            </p:cNvPr>
            <p:cNvSpPr/>
            <p:nvPr/>
          </p:nvSpPr>
          <p:spPr>
            <a:xfrm>
              <a:off x="1254612"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a</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38" name="矩形 37">
            <a:extLst>
              <a:ext uri="{FF2B5EF4-FFF2-40B4-BE49-F238E27FC236}">
                <a16:creationId xmlns:a16="http://schemas.microsoft.com/office/drawing/2014/main" id="{86D1D18D-7F33-4774-A5EB-B8C4ED566B5D}"/>
              </a:ext>
            </a:extLst>
          </p:cNvPr>
          <p:cNvSpPr/>
          <p:nvPr/>
        </p:nvSpPr>
        <p:spPr>
          <a:xfrm>
            <a:off x="8508634" y="1479497"/>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p</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cxnSp>
        <p:nvCxnSpPr>
          <p:cNvPr id="39" name="直接箭头连接符 38">
            <a:extLst>
              <a:ext uri="{FF2B5EF4-FFF2-40B4-BE49-F238E27FC236}">
                <a16:creationId xmlns:a16="http://schemas.microsoft.com/office/drawing/2014/main" id="{BDAF4651-300E-44EF-9271-16D8F9C722CD}"/>
              </a:ext>
            </a:extLst>
          </p:cNvPr>
          <p:cNvCxnSpPr>
            <a:cxnSpLocks/>
            <a:stCxn id="2" idx="2"/>
            <a:endCxn id="14" idx="0"/>
          </p:cNvCxnSpPr>
          <p:nvPr/>
        </p:nvCxnSpPr>
        <p:spPr>
          <a:xfrm flipH="1">
            <a:off x="4497953" y="1020193"/>
            <a:ext cx="1284902" cy="459305"/>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F733D209-A168-4643-92ED-F73CE5B67FEC}"/>
              </a:ext>
            </a:extLst>
          </p:cNvPr>
          <p:cNvCxnSpPr>
            <a:cxnSpLocks/>
          </p:cNvCxnSpPr>
          <p:nvPr/>
        </p:nvCxnSpPr>
        <p:spPr>
          <a:xfrm>
            <a:off x="6095355" y="1017359"/>
            <a:ext cx="3036" cy="1262320"/>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1DC094F5-C0B5-4360-82C5-3293D69B6255}"/>
              </a:ext>
            </a:extLst>
          </p:cNvPr>
          <p:cNvCxnSpPr>
            <a:cxnSpLocks/>
            <a:endCxn id="25" idx="0"/>
          </p:cNvCxnSpPr>
          <p:nvPr/>
        </p:nvCxnSpPr>
        <p:spPr>
          <a:xfrm>
            <a:off x="4828505" y="1772774"/>
            <a:ext cx="1004106" cy="522599"/>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6DC847E-4F28-4642-B87A-85865BBB4E52}"/>
              </a:ext>
            </a:extLst>
          </p:cNvPr>
          <p:cNvCxnSpPr>
            <a:cxnSpLocks/>
            <a:endCxn id="34" idx="0"/>
          </p:cNvCxnSpPr>
          <p:nvPr/>
        </p:nvCxnSpPr>
        <p:spPr>
          <a:xfrm>
            <a:off x="6425306" y="1039319"/>
            <a:ext cx="1601039" cy="440178"/>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EEF9CF70-C376-4A6B-A4E4-1905B975398B}"/>
              </a:ext>
            </a:extLst>
          </p:cNvPr>
          <p:cNvCxnSpPr>
            <a:cxnSpLocks/>
            <a:endCxn id="18" idx="0"/>
          </p:cNvCxnSpPr>
          <p:nvPr/>
        </p:nvCxnSpPr>
        <p:spPr>
          <a:xfrm flipH="1">
            <a:off x="2980527" y="1794734"/>
            <a:ext cx="1195900" cy="500640"/>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3DDBF713-4CD4-43AA-9F18-664D0DBB2DCC}"/>
              </a:ext>
            </a:extLst>
          </p:cNvPr>
          <p:cNvCxnSpPr>
            <a:cxnSpLocks/>
            <a:endCxn id="22" idx="0"/>
          </p:cNvCxnSpPr>
          <p:nvPr/>
        </p:nvCxnSpPr>
        <p:spPr>
          <a:xfrm>
            <a:off x="4492621" y="1781854"/>
            <a:ext cx="77340" cy="513520"/>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0AB16BE3-8688-468E-A1AC-BBB1170C5A33}"/>
              </a:ext>
            </a:extLst>
          </p:cNvPr>
          <p:cNvCxnSpPr>
            <a:cxnSpLocks/>
          </p:cNvCxnSpPr>
          <p:nvPr/>
        </p:nvCxnSpPr>
        <p:spPr>
          <a:xfrm>
            <a:off x="2980527" y="2588320"/>
            <a:ext cx="77340" cy="589873"/>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CA1ECF6C-79BE-4ABC-8190-4F32CB1F3D56}"/>
              </a:ext>
            </a:extLst>
          </p:cNvPr>
          <p:cNvSpPr/>
          <p:nvPr/>
        </p:nvSpPr>
        <p:spPr>
          <a:xfrm>
            <a:off x="1867948" y="3178193"/>
            <a:ext cx="182530" cy="192336"/>
          </a:xfrm>
          <a:prstGeom prst="ellips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3" name="直接箭头连接符 52">
            <a:extLst>
              <a:ext uri="{FF2B5EF4-FFF2-40B4-BE49-F238E27FC236}">
                <a16:creationId xmlns:a16="http://schemas.microsoft.com/office/drawing/2014/main" id="{9CE2C3E7-C0F5-4DA2-8572-8AEC1B6AFD52}"/>
              </a:ext>
            </a:extLst>
          </p:cNvPr>
          <p:cNvCxnSpPr>
            <a:cxnSpLocks/>
            <a:endCxn id="52" idx="0"/>
          </p:cNvCxnSpPr>
          <p:nvPr/>
        </p:nvCxnSpPr>
        <p:spPr>
          <a:xfrm flipH="1">
            <a:off x="1959213" y="2588320"/>
            <a:ext cx="685934" cy="589873"/>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1A9C7E5B-1CC2-4CA6-B99B-0A4F107686FD}"/>
              </a:ext>
            </a:extLst>
          </p:cNvPr>
          <p:cNvSpPr/>
          <p:nvPr/>
        </p:nvSpPr>
        <p:spPr>
          <a:xfrm>
            <a:off x="3678342" y="3178193"/>
            <a:ext cx="182530" cy="192336"/>
          </a:xfrm>
          <a:prstGeom prst="ellips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7" name="直接箭头连接符 56">
            <a:extLst>
              <a:ext uri="{FF2B5EF4-FFF2-40B4-BE49-F238E27FC236}">
                <a16:creationId xmlns:a16="http://schemas.microsoft.com/office/drawing/2014/main" id="{EE2DCA3D-8D26-49B0-AEC5-F5B0DB55E020}"/>
              </a:ext>
            </a:extLst>
          </p:cNvPr>
          <p:cNvCxnSpPr>
            <a:cxnSpLocks/>
            <a:endCxn id="55" idx="0"/>
          </p:cNvCxnSpPr>
          <p:nvPr/>
        </p:nvCxnSpPr>
        <p:spPr>
          <a:xfrm>
            <a:off x="3309640" y="2590398"/>
            <a:ext cx="459967" cy="587795"/>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9" name="椭圆 58">
            <a:extLst>
              <a:ext uri="{FF2B5EF4-FFF2-40B4-BE49-F238E27FC236}">
                <a16:creationId xmlns:a16="http://schemas.microsoft.com/office/drawing/2014/main" id="{D248DB84-40A8-4D03-AF1E-6505E1C3DE60}"/>
              </a:ext>
            </a:extLst>
          </p:cNvPr>
          <p:cNvSpPr/>
          <p:nvPr/>
        </p:nvSpPr>
        <p:spPr>
          <a:xfrm>
            <a:off x="4158934" y="3178193"/>
            <a:ext cx="182530" cy="192336"/>
          </a:xfrm>
          <a:prstGeom prst="ellips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0" name="直接箭头连接符 59">
            <a:extLst>
              <a:ext uri="{FF2B5EF4-FFF2-40B4-BE49-F238E27FC236}">
                <a16:creationId xmlns:a16="http://schemas.microsoft.com/office/drawing/2014/main" id="{B134CFE6-3BCC-410E-B324-0915DE3EA5D9}"/>
              </a:ext>
            </a:extLst>
          </p:cNvPr>
          <p:cNvCxnSpPr>
            <a:cxnSpLocks/>
            <a:stCxn id="21" idx="2"/>
            <a:endCxn id="59" idx="0"/>
          </p:cNvCxnSpPr>
          <p:nvPr/>
        </p:nvCxnSpPr>
        <p:spPr>
          <a:xfrm>
            <a:off x="4248435" y="2588321"/>
            <a:ext cx="1764" cy="589872"/>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64" name="椭圆 63">
            <a:extLst>
              <a:ext uri="{FF2B5EF4-FFF2-40B4-BE49-F238E27FC236}">
                <a16:creationId xmlns:a16="http://schemas.microsoft.com/office/drawing/2014/main" id="{ED9A5F66-847D-4943-956B-D7504C77C793}"/>
              </a:ext>
            </a:extLst>
          </p:cNvPr>
          <p:cNvSpPr/>
          <p:nvPr/>
        </p:nvSpPr>
        <p:spPr>
          <a:xfrm>
            <a:off x="4471396" y="3178193"/>
            <a:ext cx="182530" cy="192336"/>
          </a:xfrm>
          <a:prstGeom prst="ellips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5" name="直接箭头连接符 64">
            <a:extLst>
              <a:ext uri="{FF2B5EF4-FFF2-40B4-BE49-F238E27FC236}">
                <a16:creationId xmlns:a16="http://schemas.microsoft.com/office/drawing/2014/main" id="{C27E2EAA-1832-467A-8DAE-1387E7855C2D}"/>
              </a:ext>
            </a:extLst>
          </p:cNvPr>
          <p:cNvCxnSpPr>
            <a:cxnSpLocks/>
            <a:endCxn id="64" idx="0"/>
          </p:cNvCxnSpPr>
          <p:nvPr/>
        </p:nvCxnSpPr>
        <p:spPr>
          <a:xfrm>
            <a:off x="4560897" y="2588321"/>
            <a:ext cx="1764" cy="589872"/>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66" name="椭圆 65">
            <a:extLst>
              <a:ext uri="{FF2B5EF4-FFF2-40B4-BE49-F238E27FC236}">
                <a16:creationId xmlns:a16="http://schemas.microsoft.com/office/drawing/2014/main" id="{3161ED75-569D-41F1-B4C9-F289C5756F4B}"/>
              </a:ext>
            </a:extLst>
          </p:cNvPr>
          <p:cNvSpPr/>
          <p:nvPr/>
        </p:nvSpPr>
        <p:spPr>
          <a:xfrm>
            <a:off x="5741346" y="3178193"/>
            <a:ext cx="182530" cy="192336"/>
          </a:xfrm>
          <a:prstGeom prst="ellips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7" name="直接箭头连接符 66">
            <a:extLst>
              <a:ext uri="{FF2B5EF4-FFF2-40B4-BE49-F238E27FC236}">
                <a16:creationId xmlns:a16="http://schemas.microsoft.com/office/drawing/2014/main" id="{A9A75BCE-81C5-444B-B818-F473604A6397}"/>
              </a:ext>
            </a:extLst>
          </p:cNvPr>
          <p:cNvCxnSpPr>
            <a:cxnSpLocks/>
            <a:endCxn id="66" idx="0"/>
          </p:cNvCxnSpPr>
          <p:nvPr/>
        </p:nvCxnSpPr>
        <p:spPr>
          <a:xfrm>
            <a:off x="5830847" y="2588321"/>
            <a:ext cx="1764" cy="589872"/>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68" name="椭圆 67">
            <a:extLst>
              <a:ext uri="{FF2B5EF4-FFF2-40B4-BE49-F238E27FC236}">
                <a16:creationId xmlns:a16="http://schemas.microsoft.com/office/drawing/2014/main" id="{5A8A1BF8-C127-4565-934C-8B8E48180FB4}"/>
              </a:ext>
            </a:extLst>
          </p:cNvPr>
          <p:cNvSpPr/>
          <p:nvPr/>
        </p:nvSpPr>
        <p:spPr>
          <a:xfrm>
            <a:off x="6063414" y="3178193"/>
            <a:ext cx="182530" cy="192336"/>
          </a:xfrm>
          <a:prstGeom prst="ellips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9" name="直接箭头连接符 68">
            <a:extLst>
              <a:ext uri="{FF2B5EF4-FFF2-40B4-BE49-F238E27FC236}">
                <a16:creationId xmlns:a16="http://schemas.microsoft.com/office/drawing/2014/main" id="{5E0C239B-C1D9-4291-A2DC-F8FF4A645CFC}"/>
              </a:ext>
            </a:extLst>
          </p:cNvPr>
          <p:cNvCxnSpPr>
            <a:cxnSpLocks/>
            <a:endCxn id="68" idx="0"/>
          </p:cNvCxnSpPr>
          <p:nvPr/>
        </p:nvCxnSpPr>
        <p:spPr>
          <a:xfrm>
            <a:off x="6152915" y="2588321"/>
            <a:ext cx="1764" cy="589872"/>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70" name="椭圆 69">
            <a:extLst>
              <a:ext uri="{FF2B5EF4-FFF2-40B4-BE49-F238E27FC236}">
                <a16:creationId xmlns:a16="http://schemas.microsoft.com/office/drawing/2014/main" id="{214294D2-9B0C-4BB5-9E51-AE58908A0D4A}"/>
              </a:ext>
            </a:extLst>
          </p:cNvPr>
          <p:cNvSpPr/>
          <p:nvPr/>
        </p:nvSpPr>
        <p:spPr>
          <a:xfrm>
            <a:off x="7627881" y="2370474"/>
            <a:ext cx="182530" cy="192336"/>
          </a:xfrm>
          <a:prstGeom prst="ellips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71" name="直接箭头连接符 70">
            <a:extLst>
              <a:ext uri="{FF2B5EF4-FFF2-40B4-BE49-F238E27FC236}">
                <a16:creationId xmlns:a16="http://schemas.microsoft.com/office/drawing/2014/main" id="{BC311DA0-C227-4C1A-8DC1-E819E8313949}"/>
              </a:ext>
            </a:extLst>
          </p:cNvPr>
          <p:cNvCxnSpPr>
            <a:cxnSpLocks/>
            <a:endCxn id="70" idx="0"/>
          </p:cNvCxnSpPr>
          <p:nvPr/>
        </p:nvCxnSpPr>
        <p:spPr>
          <a:xfrm>
            <a:off x="7717382" y="1780602"/>
            <a:ext cx="1764" cy="589872"/>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72" name="椭圆 71">
            <a:extLst>
              <a:ext uri="{FF2B5EF4-FFF2-40B4-BE49-F238E27FC236}">
                <a16:creationId xmlns:a16="http://schemas.microsoft.com/office/drawing/2014/main" id="{553C3386-40F0-48CF-937C-C4771554CCEC}"/>
              </a:ext>
            </a:extLst>
          </p:cNvPr>
          <p:cNvSpPr/>
          <p:nvPr/>
        </p:nvSpPr>
        <p:spPr>
          <a:xfrm>
            <a:off x="7956443" y="2361473"/>
            <a:ext cx="182530" cy="192336"/>
          </a:xfrm>
          <a:prstGeom prst="ellips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73" name="直接箭头连接符 72">
            <a:extLst>
              <a:ext uri="{FF2B5EF4-FFF2-40B4-BE49-F238E27FC236}">
                <a16:creationId xmlns:a16="http://schemas.microsoft.com/office/drawing/2014/main" id="{7DEC741B-0820-4E2A-BF1D-B3B0F1B2E44C}"/>
              </a:ext>
            </a:extLst>
          </p:cNvPr>
          <p:cNvCxnSpPr>
            <a:cxnSpLocks/>
            <a:endCxn id="72" idx="0"/>
          </p:cNvCxnSpPr>
          <p:nvPr/>
        </p:nvCxnSpPr>
        <p:spPr>
          <a:xfrm>
            <a:off x="8045944" y="1771601"/>
            <a:ext cx="1764" cy="589872"/>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74" name="椭圆 73">
            <a:extLst>
              <a:ext uri="{FF2B5EF4-FFF2-40B4-BE49-F238E27FC236}">
                <a16:creationId xmlns:a16="http://schemas.microsoft.com/office/drawing/2014/main" id="{5B14BEAA-60DE-43A4-AFDB-817C6CB5D514}"/>
              </a:ext>
            </a:extLst>
          </p:cNvPr>
          <p:cNvSpPr/>
          <p:nvPr/>
        </p:nvSpPr>
        <p:spPr>
          <a:xfrm>
            <a:off x="8271904" y="2361473"/>
            <a:ext cx="182530" cy="192336"/>
          </a:xfrm>
          <a:prstGeom prst="ellips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75" name="直接箭头连接符 74">
            <a:extLst>
              <a:ext uri="{FF2B5EF4-FFF2-40B4-BE49-F238E27FC236}">
                <a16:creationId xmlns:a16="http://schemas.microsoft.com/office/drawing/2014/main" id="{C8DE6422-702A-4B17-9EC9-3C77BE9A3185}"/>
              </a:ext>
            </a:extLst>
          </p:cNvPr>
          <p:cNvCxnSpPr>
            <a:cxnSpLocks/>
            <a:endCxn id="74" idx="0"/>
          </p:cNvCxnSpPr>
          <p:nvPr/>
        </p:nvCxnSpPr>
        <p:spPr>
          <a:xfrm>
            <a:off x="8361405" y="1771601"/>
            <a:ext cx="1764" cy="589872"/>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77E1F607-0D61-4CDD-8C19-143FF7B4B951}"/>
              </a:ext>
            </a:extLst>
          </p:cNvPr>
          <p:cNvCxnSpPr>
            <a:cxnSpLocks/>
            <a:endCxn id="66" idx="2"/>
          </p:cNvCxnSpPr>
          <p:nvPr/>
        </p:nvCxnSpPr>
        <p:spPr>
          <a:xfrm>
            <a:off x="4876752" y="2588320"/>
            <a:ext cx="864594" cy="686041"/>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78" name="弧形 77">
            <a:extLst>
              <a:ext uri="{FF2B5EF4-FFF2-40B4-BE49-F238E27FC236}">
                <a16:creationId xmlns:a16="http://schemas.microsoft.com/office/drawing/2014/main" id="{594DB1D3-09DC-4199-B98A-F3A711A932A8}"/>
              </a:ext>
            </a:extLst>
          </p:cNvPr>
          <p:cNvSpPr/>
          <p:nvPr/>
        </p:nvSpPr>
        <p:spPr>
          <a:xfrm rot="5400000">
            <a:off x="4953592" y="-121701"/>
            <a:ext cx="3568965" cy="3798283"/>
          </a:xfrm>
          <a:prstGeom prst="arc">
            <a:avLst>
              <a:gd name="adj1" fmla="val 16155924"/>
              <a:gd name="adj2" fmla="val 1743656"/>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latin typeface="Calibri"/>
              <a:ea typeface="+mn-ea"/>
              <a:cs typeface="+mn-cs"/>
            </a:endParaRPr>
          </a:p>
        </p:txBody>
      </p:sp>
      <p:sp>
        <p:nvSpPr>
          <p:cNvPr id="79" name="文本框 78">
            <a:extLst>
              <a:ext uri="{FF2B5EF4-FFF2-40B4-BE49-F238E27FC236}">
                <a16:creationId xmlns:a16="http://schemas.microsoft.com/office/drawing/2014/main" id="{948CB472-2791-4F25-AD20-FAE9B31FC375}"/>
              </a:ext>
            </a:extLst>
          </p:cNvPr>
          <p:cNvSpPr txBox="1"/>
          <p:nvPr/>
        </p:nvSpPr>
        <p:spPr>
          <a:xfrm>
            <a:off x="5794248" y="336917"/>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root</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80" name="文本框 79">
            <a:extLst>
              <a:ext uri="{FF2B5EF4-FFF2-40B4-BE49-F238E27FC236}">
                <a16:creationId xmlns:a16="http://schemas.microsoft.com/office/drawing/2014/main" id="{C92EA589-BF65-453B-B590-0953BA2E2F36}"/>
              </a:ext>
            </a:extLst>
          </p:cNvPr>
          <p:cNvSpPr txBox="1"/>
          <p:nvPr/>
        </p:nvSpPr>
        <p:spPr>
          <a:xfrm>
            <a:off x="5147438" y="697489"/>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D1</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81" name="文本框 80">
            <a:extLst>
              <a:ext uri="{FF2B5EF4-FFF2-40B4-BE49-F238E27FC236}">
                <a16:creationId xmlns:a16="http://schemas.microsoft.com/office/drawing/2014/main" id="{CDB75C7B-FF49-414C-9E98-A5E8706F8270}"/>
              </a:ext>
            </a:extLst>
          </p:cNvPr>
          <p:cNvSpPr txBox="1"/>
          <p:nvPr/>
        </p:nvSpPr>
        <p:spPr>
          <a:xfrm>
            <a:off x="3516339" y="1464151"/>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D2</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82" name="文本框 81">
            <a:extLst>
              <a:ext uri="{FF2B5EF4-FFF2-40B4-BE49-F238E27FC236}">
                <a16:creationId xmlns:a16="http://schemas.microsoft.com/office/drawing/2014/main" id="{7D195420-3F69-4B72-AC4B-F4094C634BC0}"/>
              </a:ext>
            </a:extLst>
          </p:cNvPr>
          <p:cNvSpPr txBox="1"/>
          <p:nvPr/>
        </p:nvSpPr>
        <p:spPr>
          <a:xfrm>
            <a:off x="7068457" y="1464151"/>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D3</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83" name="文本框 82">
            <a:extLst>
              <a:ext uri="{FF2B5EF4-FFF2-40B4-BE49-F238E27FC236}">
                <a16:creationId xmlns:a16="http://schemas.microsoft.com/office/drawing/2014/main" id="{C883B424-AB47-468B-984D-BF3DC461C9C0}"/>
              </a:ext>
            </a:extLst>
          </p:cNvPr>
          <p:cNvSpPr txBox="1"/>
          <p:nvPr/>
        </p:nvSpPr>
        <p:spPr>
          <a:xfrm>
            <a:off x="1988151" y="2281559"/>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D4</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84" name="文本框 83">
            <a:extLst>
              <a:ext uri="{FF2B5EF4-FFF2-40B4-BE49-F238E27FC236}">
                <a16:creationId xmlns:a16="http://schemas.microsoft.com/office/drawing/2014/main" id="{5797C697-CEB5-4347-8961-934610F30080}"/>
              </a:ext>
            </a:extLst>
          </p:cNvPr>
          <p:cNvSpPr txBox="1"/>
          <p:nvPr/>
        </p:nvSpPr>
        <p:spPr>
          <a:xfrm>
            <a:off x="3619649" y="2274561"/>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D5</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85" name="文本框 84">
            <a:extLst>
              <a:ext uri="{FF2B5EF4-FFF2-40B4-BE49-F238E27FC236}">
                <a16:creationId xmlns:a16="http://schemas.microsoft.com/office/drawing/2014/main" id="{017D553B-AF60-4D2C-AFE7-C86EA6A26045}"/>
              </a:ext>
            </a:extLst>
          </p:cNvPr>
          <p:cNvSpPr txBox="1"/>
          <p:nvPr/>
        </p:nvSpPr>
        <p:spPr>
          <a:xfrm>
            <a:off x="5193958" y="2284336"/>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D6</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87" name="文本框 86">
            <a:extLst>
              <a:ext uri="{FF2B5EF4-FFF2-40B4-BE49-F238E27FC236}">
                <a16:creationId xmlns:a16="http://schemas.microsoft.com/office/drawing/2014/main" id="{279396C2-D8A5-46F6-A4CC-AD5E82264743}"/>
              </a:ext>
            </a:extLst>
          </p:cNvPr>
          <p:cNvSpPr txBox="1"/>
          <p:nvPr/>
        </p:nvSpPr>
        <p:spPr>
          <a:xfrm>
            <a:off x="1716512" y="3397719"/>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F4</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88" name="文本框 87">
            <a:extLst>
              <a:ext uri="{FF2B5EF4-FFF2-40B4-BE49-F238E27FC236}">
                <a16:creationId xmlns:a16="http://schemas.microsoft.com/office/drawing/2014/main" id="{EC390F27-8934-4D5D-834F-118E0B85388F}"/>
              </a:ext>
            </a:extLst>
          </p:cNvPr>
          <p:cNvSpPr txBox="1"/>
          <p:nvPr/>
        </p:nvSpPr>
        <p:spPr>
          <a:xfrm>
            <a:off x="3586151" y="3370529"/>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F5</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89" name="椭圆 88">
            <a:extLst>
              <a:ext uri="{FF2B5EF4-FFF2-40B4-BE49-F238E27FC236}">
                <a16:creationId xmlns:a16="http://schemas.microsoft.com/office/drawing/2014/main" id="{74519F2F-8142-46DE-95F2-29B5728B2082}"/>
              </a:ext>
            </a:extLst>
          </p:cNvPr>
          <p:cNvSpPr/>
          <p:nvPr/>
        </p:nvSpPr>
        <p:spPr>
          <a:xfrm>
            <a:off x="2767776" y="4058935"/>
            <a:ext cx="182530" cy="192336"/>
          </a:xfrm>
          <a:prstGeom prst="ellips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90" name="直接箭头连接符 89">
            <a:extLst>
              <a:ext uri="{FF2B5EF4-FFF2-40B4-BE49-F238E27FC236}">
                <a16:creationId xmlns:a16="http://schemas.microsoft.com/office/drawing/2014/main" id="{184639E6-E95D-4570-A89E-AC34EEFE891C}"/>
              </a:ext>
            </a:extLst>
          </p:cNvPr>
          <p:cNvCxnSpPr>
            <a:cxnSpLocks/>
            <a:endCxn id="89" idx="0"/>
          </p:cNvCxnSpPr>
          <p:nvPr/>
        </p:nvCxnSpPr>
        <p:spPr>
          <a:xfrm>
            <a:off x="2857277" y="3469063"/>
            <a:ext cx="1764" cy="589872"/>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91" name="椭圆 90">
            <a:extLst>
              <a:ext uri="{FF2B5EF4-FFF2-40B4-BE49-F238E27FC236}">
                <a16:creationId xmlns:a16="http://schemas.microsoft.com/office/drawing/2014/main" id="{A7EDC24B-96D2-4405-BCF9-210DE249372E}"/>
              </a:ext>
            </a:extLst>
          </p:cNvPr>
          <p:cNvSpPr/>
          <p:nvPr/>
        </p:nvSpPr>
        <p:spPr>
          <a:xfrm>
            <a:off x="3080238" y="4058935"/>
            <a:ext cx="182530" cy="192336"/>
          </a:xfrm>
          <a:prstGeom prst="ellips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92" name="直接箭头连接符 91">
            <a:extLst>
              <a:ext uri="{FF2B5EF4-FFF2-40B4-BE49-F238E27FC236}">
                <a16:creationId xmlns:a16="http://schemas.microsoft.com/office/drawing/2014/main" id="{B07C34CC-77DA-4DA4-AC5A-250D67DB19A5}"/>
              </a:ext>
            </a:extLst>
          </p:cNvPr>
          <p:cNvCxnSpPr>
            <a:cxnSpLocks/>
            <a:endCxn id="91" idx="0"/>
          </p:cNvCxnSpPr>
          <p:nvPr/>
        </p:nvCxnSpPr>
        <p:spPr>
          <a:xfrm>
            <a:off x="3169739" y="3469063"/>
            <a:ext cx="1764" cy="589872"/>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0314CCBD-F89B-4660-BF6B-2CD521FB6E1F}"/>
              </a:ext>
            </a:extLst>
          </p:cNvPr>
          <p:cNvSpPr txBox="1"/>
          <p:nvPr/>
        </p:nvSpPr>
        <p:spPr>
          <a:xfrm>
            <a:off x="4032649" y="3370529"/>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F6</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94" name="文本框 93">
            <a:extLst>
              <a:ext uri="{FF2B5EF4-FFF2-40B4-BE49-F238E27FC236}">
                <a16:creationId xmlns:a16="http://schemas.microsoft.com/office/drawing/2014/main" id="{C628330C-AF45-404F-8F92-B2DCE3347106}"/>
              </a:ext>
            </a:extLst>
          </p:cNvPr>
          <p:cNvSpPr txBox="1"/>
          <p:nvPr/>
        </p:nvSpPr>
        <p:spPr>
          <a:xfrm>
            <a:off x="4367147" y="3373376"/>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F7</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95" name="文本框 94">
            <a:extLst>
              <a:ext uri="{FF2B5EF4-FFF2-40B4-BE49-F238E27FC236}">
                <a16:creationId xmlns:a16="http://schemas.microsoft.com/office/drawing/2014/main" id="{C1C0383B-D090-4705-96D3-0CBBAD81BF43}"/>
              </a:ext>
            </a:extLst>
          </p:cNvPr>
          <p:cNvSpPr txBox="1"/>
          <p:nvPr/>
        </p:nvSpPr>
        <p:spPr>
          <a:xfrm>
            <a:off x="5585924" y="3382581"/>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F8</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96" name="文本框 95">
            <a:extLst>
              <a:ext uri="{FF2B5EF4-FFF2-40B4-BE49-F238E27FC236}">
                <a16:creationId xmlns:a16="http://schemas.microsoft.com/office/drawing/2014/main" id="{9A83B198-02F4-4AEF-80D5-BCCBE8D8A092}"/>
              </a:ext>
            </a:extLst>
          </p:cNvPr>
          <p:cNvSpPr txBox="1"/>
          <p:nvPr/>
        </p:nvSpPr>
        <p:spPr>
          <a:xfrm>
            <a:off x="5944886" y="3397719"/>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F9</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97" name="文本框 96">
            <a:extLst>
              <a:ext uri="{FF2B5EF4-FFF2-40B4-BE49-F238E27FC236}">
                <a16:creationId xmlns:a16="http://schemas.microsoft.com/office/drawing/2014/main" id="{F2AC5307-8D8D-4EBC-8E4E-5A95BFE832C5}"/>
              </a:ext>
            </a:extLst>
          </p:cNvPr>
          <p:cNvSpPr txBox="1"/>
          <p:nvPr/>
        </p:nvSpPr>
        <p:spPr>
          <a:xfrm>
            <a:off x="2498238" y="4291525"/>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F10</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98" name="文本框 97">
            <a:extLst>
              <a:ext uri="{FF2B5EF4-FFF2-40B4-BE49-F238E27FC236}">
                <a16:creationId xmlns:a16="http://schemas.microsoft.com/office/drawing/2014/main" id="{6D000353-6166-455A-AD0E-9C0C1148DCED}"/>
              </a:ext>
            </a:extLst>
          </p:cNvPr>
          <p:cNvSpPr txBox="1"/>
          <p:nvPr/>
        </p:nvSpPr>
        <p:spPr>
          <a:xfrm>
            <a:off x="3019197" y="4291525"/>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F11</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99" name="文本框 98">
            <a:extLst>
              <a:ext uri="{FF2B5EF4-FFF2-40B4-BE49-F238E27FC236}">
                <a16:creationId xmlns:a16="http://schemas.microsoft.com/office/drawing/2014/main" id="{3C1628F3-EC03-4141-A8F9-C48B315D0195}"/>
              </a:ext>
            </a:extLst>
          </p:cNvPr>
          <p:cNvSpPr txBox="1"/>
          <p:nvPr/>
        </p:nvSpPr>
        <p:spPr>
          <a:xfrm>
            <a:off x="7513822" y="2583574"/>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F1</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100" name="文本框 99">
            <a:extLst>
              <a:ext uri="{FF2B5EF4-FFF2-40B4-BE49-F238E27FC236}">
                <a16:creationId xmlns:a16="http://schemas.microsoft.com/office/drawing/2014/main" id="{2452A569-3FEF-445A-9A10-6F9C715D2130}"/>
              </a:ext>
            </a:extLst>
          </p:cNvPr>
          <p:cNvSpPr txBox="1"/>
          <p:nvPr/>
        </p:nvSpPr>
        <p:spPr>
          <a:xfrm>
            <a:off x="7845995" y="2590398"/>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F2</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101" name="文本框 100">
            <a:extLst>
              <a:ext uri="{FF2B5EF4-FFF2-40B4-BE49-F238E27FC236}">
                <a16:creationId xmlns:a16="http://schemas.microsoft.com/office/drawing/2014/main" id="{9FF04B69-E4D1-4828-9392-530A43C16121}"/>
              </a:ext>
            </a:extLst>
          </p:cNvPr>
          <p:cNvSpPr txBox="1"/>
          <p:nvPr/>
        </p:nvSpPr>
        <p:spPr>
          <a:xfrm>
            <a:off x="8162374" y="2583574"/>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F3</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105" name="文本框 104">
            <a:extLst>
              <a:ext uri="{FF2B5EF4-FFF2-40B4-BE49-F238E27FC236}">
                <a16:creationId xmlns:a16="http://schemas.microsoft.com/office/drawing/2014/main" id="{1BC69C28-CE36-4A2D-AA2B-CF043AAED572}"/>
              </a:ext>
            </a:extLst>
          </p:cNvPr>
          <p:cNvSpPr txBox="1"/>
          <p:nvPr/>
        </p:nvSpPr>
        <p:spPr>
          <a:xfrm>
            <a:off x="583912" y="4613590"/>
            <a:ext cx="8085485" cy="189539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简单链接存在的问题</a:t>
            </a:r>
            <a:endPar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F8</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的父目录是</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D6</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，若</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D5</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D3</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要共享</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F8</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，在链接时，需要将</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F8</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的物理地址（盘块号）、文件长度等信息拷贝到</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D5</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D3</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对应表项的</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 FCB</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中，以便实现共享</a:t>
            </a:r>
            <a:endPar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但如果之后</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D6</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要删减</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F8</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的内容，文件长度必然发生改变，但这些变化仅出现在</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D6</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中，对</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D5</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D3</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不可见，因此新增内容不可共享</a:t>
            </a:r>
          </a:p>
        </p:txBody>
      </p:sp>
      <p:sp>
        <p:nvSpPr>
          <p:cNvPr id="102" name="Title 13">
            <a:extLst>
              <a:ext uri="{FF2B5EF4-FFF2-40B4-BE49-F238E27FC236}">
                <a16:creationId xmlns:a16="http://schemas.microsoft.com/office/drawing/2014/main" id="{C27D75A8-0C38-4B7A-927A-B1CEEC5E1F88}"/>
              </a:ext>
            </a:extLst>
          </p:cNvPr>
          <p:cNvSpPr txBox="1">
            <a:spLocks/>
          </p:cNvSpPr>
          <p:nvPr/>
        </p:nvSpPr>
        <p:spPr>
          <a:xfrm>
            <a:off x="467544" y="-8348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6" name="灯片编号占位符 5">
            <a:extLst>
              <a:ext uri="{FF2B5EF4-FFF2-40B4-BE49-F238E27FC236}">
                <a16:creationId xmlns:a16="http://schemas.microsoft.com/office/drawing/2014/main" id="{95C29FD1-E7E2-4F70-A9D8-66BF914C64EF}"/>
              </a:ext>
            </a:extLst>
          </p:cNvPr>
          <p:cNvSpPr>
            <a:spLocks noGrp="1"/>
          </p:cNvSpPr>
          <p:nvPr>
            <p:ph type="sldNum" sz="quarter" idx="12"/>
          </p:nvPr>
        </p:nvSpPr>
        <p:spPr/>
        <p:txBody>
          <a:bodyPr/>
          <a:lstStyle/>
          <a:p>
            <a:fld id="{B10D5614-B734-4280-8F57-1D4947433C97}" type="slidenum">
              <a:rPr lang="en-US" smtClean="0"/>
              <a:pPr/>
              <a:t>65</a:t>
            </a:fld>
            <a:endParaRPr lang="en-US"/>
          </a:p>
        </p:txBody>
      </p:sp>
    </p:spTree>
    <p:extLst>
      <p:ext uri="{BB962C8B-B14F-4D97-AF65-F5344CB8AC3E}">
        <p14:creationId xmlns:p14="http://schemas.microsoft.com/office/powerpoint/2010/main" val="168858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100" b="1" i="0" u="none" strike="noStrike" kern="1200" cap="none" spc="0" normalizeH="0" baseline="0" noProof="0">
                <a:ln>
                  <a:noFill/>
                </a:ln>
                <a:solidFill>
                  <a:prstClr val="white"/>
                </a:solidFill>
                <a:effectLst/>
                <a:uLnTx/>
                <a:uFillTx/>
                <a:latin typeface="Calibri"/>
                <a:ea typeface="+mn-ea"/>
                <a:cs typeface="+mn-cs"/>
              </a:rPr>
              <a:t>02</a:t>
            </a:r>
            <a:endParaRPr kumimoji="0" lang="en-US" sz="1100" b="1" i="0" u="none" strike="noStrike" kern="1200" cap="none" spc="0" normalizeH="0" baseline="0" noProof="0">
              <a:ln>
                <a:noFill/>
              </a:ln>
              <a:solidFill>
                <a:prstClr val="white"/>
              </a:solidFill>
              <a:effectLst/>
              <a:uLnTx/>
              <a:uFillTx/>
              <a:latin typeface="Calibri"/>
              <a:ea typeface="+mn-ea"/>
              <a:cs typeface="+mn-cs"/>
            </a:endParaRPr>
          </a:p>
        </p:txBody>
      </p:sp>
      <p:sp>
        <p:nvSpPr>
          <p:cNvPr id="8" name="矩形 7">
            <a:extLst>
              <a:ext uri="{FF2B5EF4-FFF2-40B4-BE49-F238E27FC236}">
                <a16:creationId xmlns:a16="http://schemas.microsoft.com/office/drawing/2014/main" id="{F8E8231A-4DDE-44C3-BD96-43A4FF328945}"/>
              </a:ext>
            </a:extLst>
          </p:cNvPr>
          <p:cNvSpPr/>
          <p:nvPr/>
        </p:nvSpPr>
        <p:spPr>
          <a:xfrm>
            <a:off x="2032934" y="947219"/>
            <a:ext cx="7838528" cy="458780"/>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105" name="文本框 104">
            <a:extLst>
              <a:ext uri="{FF2B5EF4-FFF2-40B4-BE49-F238E27FC236}">
                <a16:creationId xmlns:a16="http://schemas.microsoft.com/office/drawing/2014/main" id="{1BC69C28-CE36-4A2D-AA2B-CF043AAED572}"/>
              </a:ext>
            </a:extLst>
          </p:cNvPr>
          <p:cNvSpPr txBox="1"/>
          <p:nvPr/>
        </p:nvSpPr>
        <p:spPr>
          <a:xfrm>
            <a:off x="579275" y="4111513"/>
            <a:ext cx="8085485" cy="2264723"/>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利用索引节点（硬链接）</a:t>
            </a:r>
            <a:endPar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Test</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的父目录是</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a</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，若</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b</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要共享</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Test </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，在链接时，</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b</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中增加一个指向该索引节点的目录项，就可以解决以上问题，实现共享</a:t>
            </a:r>
            <a:endPar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索引节点增加文件主</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owner</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和链接计数</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count</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删除时，</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 count</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Times New Roman" panose="02020603050405020304" pitchFamily="18" charset="0"/>
              </a:rPr>
              <a:t>&gt;0</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不能删除索引节点</a:t>
            </a:r>
            <a:endPar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graphicFrame>
        <p:nvGraphicFramePr>
          <p:cNvPr id="3" name="表格 5">
            <a:extLst>
              <a:ext uri="{FF2B5EF4-FFF2-40B4-BE49-F238E27FC236}">
                <a16:creationId xmlns:a16="http://schemas.microsoft.com/office/drawing/2014/main" id="{DF021CC0-AECA-47D8-887C-834C09A50920}"/>
              </a:ext>
            </a:extLst>
          </p:cNvPr>
          <p:cNvGraphicFramePr>
            <a:graphicFrameLocks noGrp="1"/>
          </p:cNvGraphicFramePr>
          <p:nvPr/>
        </p:nvGraphicFramePr>
        <p:xfrm>
          <a:off x="4254918" y="662719"/>
          <a:ext cx="1247800" cy="1283096"/>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2365979112"/>
                    </a:ext>
                  </a:extLst>
                </a:gridCol>
                <a:gridCol w="455712">
                  <a:extLst>
                    <a:ext uri="{9D8B030D-6E8A-4147-A177-3AD203B41FA5}">
                      <a16:colId xmlns:a16="http://schemas.microsoft.com/office/drawing/2014/main" val="2538947183"/>
                    </a:ext>
                  </a:extLst>
                </a:gridCol>
              </a:tblGrid>
              <a:tr h="230068">
                <a:tc>
                  <a:txBody>
                    <a:bodyPr/>
                    <a:lstStyle/>
                    <a:p>
                      <a:pPr algn="ctr"/>
                      <a:endParaRPr lang="zh-CN" altLang="en-US" sz="1200" b="1">
                        <a:solidFill>
                          <a:srgbClr val="000000"/>
                        </a:solidFill>
                        <a:latin typeface="华文中宋" panose="02010600040101010101" pitchFamily="2" charset="-122"/>
                        <a:ea typeface="华文中宋" panose="02010600040101010101" pitchFamily="2" charset="-122"/>
                      </a:endParaRPr>
                    </a:p>
                  </a:txBody>
                  <a:tcPr/>
                </a:tc>
                <a:tc>
                  <a:txBody>
                    <a:bodyPr/>
                    <a:lstStyle/>
                    <a:p>
                      <a:pPr algn="ctr"/>
                      <a:endParaRPr lang="zh-CN" altLang="en-US" sz="1200" b="1">
                        <a:solidFill>
                          <a:srgbClr val="000000"/>
                        </a:solidFill>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3191093792"/>
                  </a:ext>
                </a:extLst>
              </a:tr>
              <a:tr h="230068">
                <a:tc>
                  <a:txBody>
                    <a:bodyPr/>
                    <a:lstStyle/>
                    <a:p>
                      <a:pPr algn="ctr"/>
                      <a:endParaRPr lang="zh-CN" altLang="en-US" sz="1200" b="1">
                        <a:solidFill>
                          <a:srgbClr val="000000"/>
                        </a:solidFill>
                        <a:latin typeface="华文中宋" panose="02010600040101010101" pitchFamily="2" charset="-122"/>
                        <a:ea typeface="华文中宋" panose="02010600040101010101" pitchFamily="2" charset="-122"/>
                      </a:endParaRPr>
                    </a:p>
                  </a:txBody>
                  <a:tcPr/>
                </a:tc>
                <a:tc>
                  <a:txBody>
                    <a:bodyPr/>
                    <a:lstStyle/>
                    <a:p>
                      <a:pPr algn="ctr"/>
                      <a:endParaRPr lang="zh-CN" altLang="en-US" sz="1200" b="1">
                        <a:solidFill>
                          <a:srgbClr val="000000"/>
                        </a:solidFill>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4248878824"/>
                  </a:ext>
                </a:extLst>
              </a:tr>
              <a:tr h="230068">
                <a:tc>
                  <a:txBody>
                    <a:bodyPr/>
                    <a:lstStyle/>
                    <a:p>
                      <a:pPr algn="ctr"/>
                      <a:r>
                        <a:rPr lang="en-US" altLang="zh-CN" sz="1200" b="1" dirty="0">
                          <a:solidFill>
                            <a:srgbClr val="000000"/>
                          </a:solidFill>
                          <a:latin typeface="华文中宋" panose="02010600040101010101" pitchFamily="2" charset="-122"/>
                          <a:ea typeface="华文中宋" panose="02010600040101010101" pitchFamily="2" charset="-122"/>
                        </a:rPr>
                        <a:t>Test </a:t>
                      </a:r>
                      <a:endParaRPr lang="zh-CN" altLang="en-US" sz="1200" b="1" dirty="0">
                        <a:solidFill>
                          <a:srgbClr val="000000"/>
                        </a:solidFill>
                        <a:latin typeface="华文中宋" panose="02010600040101010101" pitchFamily="2" charset="-122"/>
                        <a:ea typeface="华文中宋" panose="02010600040101010101" pitchFamily="2" charset="-122"/>
                      </a:endParaRPr>
                    </a:p>
                  </a:txBody>
                  <a:tcPr/>
                </a:tc>
                <a:tc>
                  <a:txBody>
                    <a:bodyPr/>
                    <a:lstStyle/>
                    <a:p>
                      <a:pPr algn="ctr"/>
                      <a:endParaRPr lang="zh-CN" altLang="en-US" sz="1200" b="1">
                        <a:solidFill>
                          <a:srgbClr val="000000"/>
                        </a:solidFill>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3594960379"/>
                  </a:ext>
                </a:extLst>
              </a:tr>
              <a:tr h="460136">
                <a:tc>
                  <a:txBody>
                    <a:bodyPr/>
                    <a:lstStyle/>
                    <a:p>
                      <a:pPr algn="ctr"/>
                      <a:endParaRPr lang="zh-CN" altLang="en-US" sz="1200" b="1" dirty="0">
                        <a:solidFill>
                          <a:srgbClr val="000000"/>
                        </a:solidFill>
                        <a:latin typeface="华文中宋" panose="02010600040101010101" pitchFamily="2" charset="-122"/>
                        <a:ea typeface="华文中宋" panose="02010600040101010101" pitchFamily="2" charset="-122"/>
                      </a:endParaRPr>
                    </a:p>
                  </a:txBody>
                  <a:tcPr/>
                </a:tc>
                <a:tc>
                  <a:txBody>
                    <a:bodyPr/>
                    <a:lstStyle/>
                    <a:p>
                      <a:pPr algn="ctr"/>
                      <a:endParaRPr lang="zh-CN" altLang="en-US" sz="1200" b="1" dirty="0">
                        <a:solidFill>
                          <a:srgbClr val="000000"/>
                        </a:solidFill>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4178510359"/>
                  </a:ext>
                </a:extLst>
              </a:tr>
            </a:tbl>
          </a:graphicData>
        </a:graphic>
      </p:graphicFrame>
      <p:graphicFrame>
        <p:nvGraphicFramePr>
          <p:cNvPr id="86" name="表格 5">
            <a:extLst>
              <a:ext uri="{FF2B5EF4-FFF2-40B4-BE49-F238E27FC236}">
                <a16:creationId xmlns:a16="http://schemas.microsoft.com/office/drawing/2014/main" id="{23171168-B381-4978-8CDF-B4BD2B954D45}"/>
              </a:ext>
            </a:extLst>
          </p:cNvPr>
          <p:cNvGraphicFramePr>
            <a:graphicFrameLocks noGrp="1"/>
          </p:cNvGraphicFramePr>
          <p:nvPr/>
        </p:nvGraphicFramePr>
        <p:xfrm>
          <a:off x="4309572" y="2374984"/>
          <a:ext cx="1247800" cy="1283096"/>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2365979112"/>
                    </a:ext>
                  </a:extLst>
                </a:gridCol>
                <a:gridCol w="455712">
                  <a:extLst>
                    <a:ext uri="{9D8B030D-6E8A-4147-A177-3AD203B41FA5}">
                      <a16:colId xmlns:a16="http://schemas.microsoft.com/office/drawing/2014/main" val="2538947183"/>
                    </a:ext>
                  </a:extLst>
                </a:gridCol>
              </a:tblGrid>
              <a:tr h="230068">
                <a:tc>
                  <a:txBody>
                    <a:bodyPr/>
                    <a:lstStyle/>
                    <a:p>
                      <a:pPr algn="ctr"/>
                      <a:endParaRPr lang="zh-CN" altLang="en-US" sz="1200" b="1">
                        <a:solidFill>
                          <a:srgbClr val="000000"/>
                        </a:solidFill>
                        <a:latin typeface="华文中宋" panose="02010600040101010101" pitchFamily="2" charset="-122"/>
                        <a:ea typeface="华文中宋" panose="02010600040101010101" pitchFamily="2" charset="-122"/>
                      </a:endParaRPr>
                    </a:p>
                  </a:txBody>
                  <a:tcPr/>
                </a:tc>
                <a:tc>
                  <a:txBody>
                    <a:bodyPr/>
                    <a:lstStyle/>
                    <a:p>
                      <a:pPr algn="ctr"/>
                      <a:endParaRPr lang="zh-CN" altLang="en-US" sz="1200" b="1">
                        <a:solidFill>
                          <a:srgbClr val="000000"/>
                        </a:solidFill>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3191093792"/>
                  </a:ext>
                </a:extLst>
              </a:tr>
              <a:tr h="230068">
                <a:tc>
                  <a:txBody>
                    <a:bodyPr/>
                    <a:lstStyle/>
                    <a:p>
                      <a:pPr algn="ctr"/>
                      <a:endParaRPr lang="zh-CN" altLang="en-US" sz="1200" b="1">
                        <a:solidFill>
                          <a:srgbClr val="000000"/>
                        </a:solidFill>
                        <a:latin typeface="华文中宋" panose="02010600040101010101" pitchFamily="2" charset="-122"/>
                        <a:ea typeface="华文中宋" panose="02010600040101010101" pitchFamily="2" charset="-122"/>
                      </a:endParaRPr>
                    </a:p>
                  </a:txBody>
                  <a:tcPr/>
                </a:tc>
                <a:tc>
                  <a:txBody>
                    <a:bodyPr/>
                    <a:lstStyle/>
                    <a:p>
                      <a:pPr algn="ctr"/>
                      <a:endParaRPr lang="zh-CN" altLang="en-US" sz="1200" b="1">
                        <a:solidFill>
                          <a:srgbClr val="000000"/>
                        </a:solidFill>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4248878824"/>
                  </a:ext>
                </a:extLst>
              </a:tr>
              <a:tr h="230068">
                <a:tc>
                  <a:txBody>
                    <a:bodyPr/>
                    <a:lstStyle/>
                    <a:p>
                      <a:pPr algn="ctr"/>
                      <a:r>
                        <a:rPr lang="en-US" altLang="zh-CN" sz="1200" b="1" dirty="0">
                          <a:solidFill>
                            <a:srgbClr val="000000"/>
                          </a:solidFill>
                          <a:latin typeface="华文中宋" panose="02010600040101010101" pitchFamily="2" charset="-122"/>
                          <a:ea typeface="华文中宋" panose="02010600040101010101" pitchFamily="2" charset="-122"/>
                        </a:rPr>
                        <a:t>Test </a:t>
                      </a:r>
                      <a:endParaRPr lang="zh-CN" altLang="en-US" sz="1200" b="1" dirty="0">
                        <a:solidFill>
                          <a:srgbClr val="000000"/>
                        </a:solidFill>
                        <a:latin typeface="华文中宋" panose="02010600040101010101" pitchFamily="2" charset="-122"/>
                        <a:ea typeface="华文中宋" panose="02010600040101010101" pitchFamily="2" charset="-122"/>
                      </a:endParaRPr>
                    </a:p>
                  </a:txBody>
                  <a:tcPr/>
                </a:tc>
                <a:tc>
                  <a:txBody>
                    <a:bodyPr/>
                    <a:lstStyle/>
                    <a:p>
                      <a:pPr algn="ctr"/>
                      <a:endParaRPr lang="zh-CN" altLang="en-US" sz="1200" b="1">
                        <a:solidFill>
                          <a:srgbClr val="000000"/>
                        </a:solidFill>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3594960379"/>
                  </a:ext>
                </a:extLst>
              </a:tr>
              <a:tr h="460136">
                <a:tc>
                  <a:txBody>
                    <a:bodyPr/>
                    <a:lstStyle/>
                    <a:p>
                      <a:pPr algn="ctr"/>
                      <a:endParaRPr lang="zh-CN" altLang="en-US" sz="1200" b="1" dirty="0">
                        <a:solidFill>
                          <a:srgbClr val="000000"/>
                        </a:solidFill>
                        <a:latin typeface="华文中宋" panose="02010600040101010101" pitchFamily="2" charset="-122"/>
                        <a:ea typeface="华文中宋" panose="02010600040101010101" pitchFamily="2" charset="-122"/>
                      </a:endParaRPr>
                    </a:p>
                  </a:txBody>
                  <a:tcPr/>
                </a:tc>
                <a:tc>
                  <a:txBody>
                    <a:bodyPr/>
                    <a:lstStyle/>
                    <a:p>
                      <a:pPr algn="ctr"/>
                      <a:endParaRPr lang="zh-CN" altLang="en-US" sz="1200" b="1" dirty="0">
                        <a:solidFill>
                          <a:srgbClr val="000000"/>
                        </a:solidFill>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4178510359"/>
                  </a:ext>
                </a:extLst>
              </a:tr>
            </a:tbl>
          </a:graphicData>
        </a:graphic>
      </p:graphicFrame>
      <p:graphicFrame>
        <p:nvGraphicFramePr>
          <p:cNvPr id="102" name="表格 5">
            <a:extLst>
              <a:ext uri="{FF2B5EF4-FFF2-40B4-BE49-F238E27FC236}">
                <a16:creationId xmlns:a16="http://schemas.microsoft.com/office/drawing/2014/main" id="{0CFD1BF3-03C4-44DB-9D0D-74C92AC373AD}"/>
              </a:ext>
            </a:extLst>
          </p:cNvPr>
          <p:cNvGraphicFramePr>
            <a:graphicFrameLocks noGrp="1"/>
          </p:cNvGraphicFramePr>
          <p:nvPr/>
        </p:nvGraphicFramePr>
        <p:xfrm>
          <a:off x="6487166" y="1526358"/>
          <a:ext cx="1247800" cy="1557416"/>
        </p:xfrm>
        <a:graphic>
          <a:graphicData uri="http://schemas.openxmlformats.org/drawingml/2006/table">
            <a:tbl>
              <a:tblPr firstRow="1" bandRow="1">
                <a:tableStyleId>{5940675A-B579-460E-94D1-54222C63F5DA}</a:tableStyleId>
              </a:tblPr>
              <a:tblGrid>
                <a:gridCol w="1247800">
                  <a:extLst>
                    <a:ext uri="{9D8B030D-6E8A-4147-A177-3AD203B41FA5}">
                      <a16:colId xmlns:a16="http://schemas.microsoft.com/office/drawing/2014/main" val="2365979112"/>
                    </a:ext>
                  </a:extLst>
                </a:gridCol>
              </a:tblGrid>
              <a:tr h="246766">
                <a:tc>
                  <a:txBody>
                    <a:bodyPr/>
                    <a:lstStyle/>
                    <a:p>
                      <a:pPr algn="ctr"/>
                      <a:endParaRPr lang="zh-CN" altLang="en-US" sz="1200" b="1" dirty="0">
                        <a:solidFill>
                          <a:srgbClr val="000000"/>
                        </a:solidFill>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644050115"/>
                  </a:ext>
                </a:extLst>
              </a:tr>
              <a:tr h="2467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0000"/>
                          </a:solidFill>
                          <a:latin typeface="华文中宋" panose="02010600040101010101" pitchFamily="2" charset="-122"/>
                          <a:ea typeface="华文中宋" panose="02010600040101010101" pitchFamily="2" charset="-122"/>
                        </a:rPr>
                        <a:t>物理地址</a:t>
                      </a:r>
                      <a:r>
                        <a:rPr lang="en-US" altLang="zh-CN" sz="1200" b="1" dirty="0">
                          <a:solidFill>
                            <a:srgbClr val="000000"/>
                          </a:solidFill>
                          <a:latin typeface="华文中宋" panose="02010600040101010101" pitchFamily="2" charset="-122"/>
                          <a:ea typeface="华文中宋" panose="02010600040101010101" pitchFamily="2" charset="-122"/>
                        </a:rPr>
                        <a:t>(</a:t>
                      </a:r>
                      <a:r>
                        <a:rPr lang="zh-CN" altLang="en-US" sz="1200" b="1" dirty="0">
                          <a:solidFill>
                            <a:srgbClr val="000000"/>
                          </a:solidFill>
                          <a:latin typeface="华文中宋" panose="02010600040101010101" pitchFamily="2" charset="-122"/>
                          <a:ea typeface="华文中宋" panose="02010600040101010101" pitchFamily="2" charset="-122"/>
                        </a:rPr>
                        <a:t>块号</a:t>
                      </a:r>
                      <a:r>
                        <a:rPr lang="en-US" altLang="zh-CN" sz="1200" b="1" dirty="0">
                          <a:solidFill>
                            <a:srgbClr val="000000"/>
                          </a:solidFill>
                          <a:latin typeface="华文中宋" panose="02010600040101010101" pitchFamily="2" charset="-122"/>
                          <a:ea typeface="华文中宋" panose="02010600040101010101" pitchFamily="2" charset="-122"/>
                        </a:rPr>
                        <a:t>)</a:t>
                      </a:r>
                      <a:endParaRPr lang="zh-CN" altLang="en-US" sz="1200" b="1" dirty="0">
                        <a:solidFill>
                          <a:srgbClr val="000000"/>
                        </a:solidFill>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3191093792"/>
                  </a:ext>
                </a:extLst>
              </a:tr>
              <a:tr h="230068">
                <a:tc>
                  <a:txBody>
                    <a:bodyPr/>
                    <a:lstStyle/>
                    <a:p>
                      <a:pPr algn="ctr"/>
                      <a:r>
                        <a:rPr lang="en-US" altLang="zh-CN" sz="1200" b="1" dirty="0">
                          <a:solidFill>
                            <a:srgbClr val="000000"/>
                          </a:solidFill>
                          <a:latin typeface="华文中宋" panose="02010600040101010101" pitchFamily="2" charset="-122"/>
                          <a:ea typeface="华文中宋" panose="02010600040101010101" pitchFamily="2" charset="-122"/>
                        </a:rPr>
                        <a:t>owner=a</a:t>
                      </a:r>
                      <a:endParaRPr lang="zh-CN" altLang="en-US" sz="1200" b="1" dirty="0">
                        <a:solidFill>
                          <a:srgbClr val="000000"/>
                        </a:solidFill>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4248878824"/>
                  </a:ext>
                </a:extLst>
              </a:tr>
              <a:tr h="230068">
                <a:tc>
                  <a:txBody>
                    <a:bodyPr/>
                    <a:lstStyle/>
                    <a:p>
                      <a:pPr algn="ctr"/>
                      <a:r>
                        <a:rPr lang="en-US" altLang="zh-CN" sz="1200" b="1" dirty="0">
                          <a:solidFill>
                            <a:srgbClr val="000000"/>
                          </a:solidFill>
                          <a:latin typeface="华文中宋" panose="02010600040101010101" pitchFamily="2" charset="-122"/>
                          <a:ea typeface="华文中宋" panose="02010600040101010101" pitchFamily="2" charset="-122"/>
                        </a:rPr>
                        <a:t>count=2</a:t>
                      </a:r>
                      <a:endParaRPr lang="zh-CN" altLang="en-US" sz="1200" b="1" dirty="0">
                        <a:solidFill>
                          <a:srgbClr val="000000"/>
                        </a:solidFill>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3594960379"/>
                  </a:ext>
                </a:extLst>
              </a:tr>
              <a:tr h="460136">
                <a:tc>
                  <a:txBody>
                    <a:bodyPr/>
                    <a:lstStyle/>
                    <a:p>
                      <a:pPr algn="ctr"/>
                      <a:endParaRPr lang="zh-CN" altLang="en-US" sz="1200" dirty="0"/>
                    </a:p>
                  </a:txBody>
                  <a:tcPr/>
                </a:tc>
                <a:extLst>
                  <a:ext uri="{0D108BD9-81ED-4DB2-BD59-A6C34878D82A}">
                    <a16:rowId xmlns:a16="http://schemas.microsoft.com/office/drawing/2014/main" val="4178510359"/>
                  </a:ext>
                </a:extLst>
              </a:tr>
            </a:tbl>
          </a:graphicData>
        </a:graphic>
      </p:graphicFrame>
      <p:sp>
        <p:nvSpPr>
          <p:cNvPr id="6" name="椭圆 5">
            <a:extLst>
              <a:ext uri="{FF2B5EF4-FFF2-40B4-BE49-F238E27FC236}">
                <a16:creationId xmlns:a16="http://schemas.microsoft.com/office/drawing/2014/main" id="{4AB46F9E-B947-44C8-B506-22FB4E8D86FD}"/>
              </a:ext>
            </a:extLst>
          </p:cNvPr>
          <p:cNvSpPr/>
          <p:nvPr/>
        </p:nvSpPr>
        <p:spPr>
          <a:xfrm>
            <a:off x="8320134" y="1931220"/>
            <a:ext cx="506784" cy="529017"/>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8" name="直接箭头连接符 27">
            <a:extLst>
              <a:ext uri="{FF2B5EF4-FFF2-40B4-BE49-F238E27FC236}">
                <a16:creationId xmlns:a16="http://schemas.microsoft.com/office/drawing/2014/main" id="{049DCA82-35DC-48AD-BC8F-D5E2B17F4329}"/>
              </a:ext>
            </a:extLst>
          </p:cNvPr>
          <p:cNvCxnSpPr>
            <a:cxnSpLocks/>
          </p:cNvCxnSpPr>
          <p:nvPr/>
        </p:nvCxnSpPr>
        <p:spPr>
          <a:xfrm>
            <a:off x="5292080" y="1308844"/>
            <a:ext cx="1195086" cy="217514"/>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8578B401-D056-473F-A087-6CE339D09606}"/>
              </a:ext>
            </a:extLst>
          </p:cNvPr>
          <p:cNvCxnSpPr>
            <a:cxnSpLocks/>
          </p:cNvCxnSpPr>
          <p:nvPr/>
        </p:nvCxnSpPr>
        <p:spPr>
          <a:xfrm flipV="1">
            <a:off x="5292080" y="1561456"/>
            <a:ext cx="1195086" cy="1492253"/>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6C3BDCAA-2DC6-4D13-A0A0-D4CD1BBBE194}"/>
              </a:ext>
            </a:extLst>
          </p:cNvPr>
          <p:cNvCxnSpPr>
            <a:cxnSpLocks/>
            <a:endCxn id="6" idx="2"/>
          </p:cNvCxnSpPr>
          <p:nvPr/>
        </p:nvCxnSpPr>
        <p:spPr>
          <a:xfrm>
            <a:off x="7583545" y="1931220"/>
            <a:ext cx="736589" cy="264509"/>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AC44B174-6B4F-4CA3-BF80-BF97DB2A3DE2}"/>
              </a:ext>
            </a:extLst>
          </p:cNvPr>
          <p:cNvSpPr txBox="1"/>
          <p:nvPr/>
        </p:nvSpPr>
        <p:spPr>
          <a:xfrm>
            <a:off x="8288031" y="2509237"/>
            <a:ext cx="75345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Test</a:t>
            </a:r>
            <a:endParaRPr kumimoji="0" lang="zh-CN" altLang="en-US" sz="14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107" name="文本框 106">
            <a:extLst>
              <a:ext uri="{FF2B5EF4-FFF2-40B4-BE49-F238E27FC236}">
                <a16:creationId xmlns:a16="http://schemas.microsoft.com/office/drawing/2014/main" id="{938E4434-1201-4EC7-BAC4-1E98F978B4A9}"/>
              </a:ext>
            </a:extLst>
          </p:cNvPr>
          <p:cNvSpPr txBox="1"/>
          <p:nvPr/>
        </p:nvSpPr>
        <p:spPr>
          <a:xfrm>
            <a:off x="6672163" y="1186462"/>
            <a:ext cx="91138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索引节点</a:t>
            </a:r>
          </a:p>
        </p:txBody>
      </p:sp>
      <p:sp>
        <p:nvSpPr>
          <p:cNvPr id="108" name="文本框 107">
            <a:extLst>
              <a:ext uri="{FF2B5EF4-FFF2-40B4-BE49-F238E27FC236}">
                <a16:creationId xmlns:a16="http://schemas.microsoft.com/office/drawing/2014/main" id="{C4A907AC-32D9-4B60-92EF-458EB7F47A24}"/>
              </a:ext>
            </a:extLst>
          </p:cNvPr>
          <p:cNvSpPr txBox="1"/>
          <p:nvPr/>
        </p:nvSpPr>
        <p:spPr>
          <a:xfrm>
            <a:off x="4486487" y="328071"/>
            <a:ext cx="91138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a</a:t>
            </a:r>
            <a:r>
              <a:rPr kumimoji="0" lang="zh-CN" altLang="en-US" sz="14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的目录</a:t>
            </a:r>
          </a:p>
        </p:txBody>
      </p:sp>
      <p:sp>
        <p:nvSpPr>
          <p:cNvPr id="109" name="文本框 108">
            <a:extLst>
              <a:ext uri="{FF2B5EF4-FFF2-40B4-BE49-F238E27FC236}">
                <a16:creationId xmlns:a16="http://schemas.microsoft.com/office/drawing/2014/main" id="{2FDA6FA6-FF4E-46C9-A295-6CCD1DAE0DA3}"/>
              </a:ext>
            </a:extLst>
          </p:cNvPr>
          <p:cNvSpPr txBox="1"/>
          <p:nvPr/>
        </p:nvSpPr>
        <p:spPr>
          <a:xfrm>
            <a:off x="4516282" y="2054537"/>
            <a:ext cx="91138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b</a:t>
            </a:r>
            <a:r>
              <a:rPr kumimoji="0" lang="zh-CN" altLang="en-US" sz="14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的目录</a:t>
            </a:r>
          </a:p>
        </p:txBody>
      </p:sp>
      <p:sp>
        <p:nvSpPr>
          <p:cNvPr id="19" name="Title 13">
            <a:extLst>
              <a:ext uri="{FF2B5EF4-FFF2-40B4-BE49-F238E27FC236}">
                <a16:creationId xmlns:a16="http://schemas.microsoft.com/office/drawing/2014/main" id="{16E051A6-D8E2-4B75-AB3D-8CE0044BEAB9}"/>
              </a:ext>
            </a:extLst>
          </p:cNvPr>
          <p:cNvSpPr txBox="1">
            <a:spLocks/>
          </p:cNvSpPr>
          <p:nvPr/>
        </p:nvSpPr>
        <p:spPr>
          <a:xfrm>
            <a:off x="467544" y="-8348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20" name="Content Placeholder 2">
            <a:extLst>
              <a:ext uri="{FF2B5EF4-FFF2-40B4-BE49-F238E27FC236}">
                <a16:creationId xmlns:a16="http://schemas.microsoft.com/office/drawing/2014/main" id="{D5AA1D2A-F99E-40E8-BB5B-5344D022DDD4}"/>
              </a:ext>
            </a:extLst>
          </p:cNvPr>
          <p:cNvSpPr txBox="1">
            <a:spLocks/>
          </p:cNvSpPr>
          <p:nvPr/>
        </p:nvSpPr>
        <p:spPr>
          <a:xfrm>
            <a:off x="467544" y="86965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50000"/>
              </a:lnSpc>
              <a:spcBef>
                <a:spcPct val="20000"/>
              </a:spcBef>
              <a:spcAft>
                <a:spcPts val="0"/>
              </a:spcAft>
              <a:buClrTx/>
              <a:buSzTx/>
              <a:buFont typeface="Arial" pitchFamily="34" charset="0"/>
              <a:buNone/>
              <a:tabLst/>
              <a:defRPr/>
            </a:pPr>
            <a:r>
              <a:rPr lang="zh-CN" altLang="en-US" sz="2000" b="1" dirty="0">
                <a:solidFill>
                  <a:srgbClr val="FF0000"/>
                </a:solidFill>
                <a:latin typeface="华文中宋" panose="02010600040101010101" pitchFamily="2" charset="-122"/>
                <a:ea typeface="华文中宋" panose="02010600040101010101" pitchFamily="2" charset="-122"/>
              </a:rPr>
              <a:t>目录管理</a:t>
            </a:r>
            <a:r>
              <a:rPr lang="en-US" altLang="zh-CN" sz="2000" b="1" dirty="0">
                <a:solidFill>
                  <a:srgbClr val="FF0000"/>
                </a:solidFill>
                <a:latin typeface="华文中宋" panose="02010600040101010101" pitchFamily="2" charset="-122"/>
                <a:ea typeface="华文中宋" panose="02010600040101010101" pitchFamily="2" charset="-122"/>
              </a:rPr>
              <a:t>——</a:t>
            </a: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文件共享</a:t>
            </a:r>
            <a:endPar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endParaRPr>
          </a:p>
        </p:txBody>
      </p:sp>
      <p:sp>
        <p:nvSpPr>
          <p:cNvPr id="4" name="灯片编号占位符 3">
            <a:extLst>
              <a:ext uri="{FF2B5EF4-FFF2-40B4-BE49-F238E27FC236}">
                <a16:creationId xmlns:a16="http://schemas.microsoft.com/office/drawing/2014/main" id="{FF57FE73-1E1F-4786-9C0F-9592C65B77CB}"/>
              </a:ext>
            </a:extLst>
          </p:cNvPr>
          <p:cNvSpPr>
            <a:spLocks noGrp="1"/>
          </p:cNvSpPr>
          <p:nvPr>
            <p:ph type="sldNum" sz="quarter" idx="12"/>
          </p:nvPr>
        </p:nvSpPr>
        <p:spPr/>
        <p:txBody>
          <a:bodyPr/>
          <a:lstStyle/>
          <a:p>
            <a:fld id="{B10D5614-B734-4280-8F57-1D4947433C97}" type="slidenum">
              <a:rPr lang="en-US" smtClean="0"/>
              <a:pPr/>
              <a:t>66</a:t>
            </a:fld>
            <a:endParaRPr lang="en-US"/>
          </a:p>
        </p:txBody>
      </p:sp>
    </p:spTree>
    <p:extLst>
      <p:ext uri="{BB962C8B-B14F-4D97-AF65-F5344CB8AC3E}">
        <p14:creationId xmlns:p14="http://schemas.microsoft.com/office/powerpoint/2010/main" val="75199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100" b="1" i="0" u="none" strike="noStrike" kern="1200" cap="none" spc="0" normalizeH="0" baseline="0" noProof="0">
                <a:ln>
                  <a:noFill/>
                </a:ln>
                <a:solidFill>
                  <a:prstClr val="white"/>
                </a:solidFill>
                <a:effectLst/>
                <a:uLnTx/>
                <a:uFillTx/>
                <a:latin typeface="Calibri"/>
                <a:ea typeface="+mn-ea"/>
                <a:cs typeface="+mn-cs"/>
              </a:rPr>
              <a:t>02</a:t>
            </a:r>
            <a:endParaRPr kumimoji="0" lang="en-US" sz="1100" b="1" i="0" u="none" strike="noStrike" kern="1200" cap="none" spc="0" normalizeH="0" baseline="0" noProof="0">
              <a:ln>
                <a:noFill/>
              </a:ln>
              <a:solidFill>
                <a:prstClr val="white"/>
              </a:solidFill>
              <a:effectLst/>
              <a:uLnTx/>
              <a:uFillTx/>
              <a:latin typeface="Calibri"/>
              <a:ea typeface="+mn-ea"/>
              <a:cs typeface="+mn-cs"/>
            </a:endParaRPr>
          </a:p>
        </p:txBody>
      </p:sp>
      <p:sp>
        <p:nvSpPr>
          <p:cNvPr id="8" name="矩形 7">
            <a:extLst>
              <a:ext uri="{FF2B5EF4-FFF2-40B4-BE49-F238E27FC236}">
                <a16:creationId xmlns:a16="http://schemas.microsoft.com/office/drawing/2014/main" id="{F8E8231A-4DDE-44C3-BD96-43A4FF328945}"/>
              </a:ext>
            </a:extLst>
          </p:cNvPr>
          <p:cNvSpPr/>
          <p:nvPr/>
        </p:nvSpPr>
        <p:spPr>
          <a:xfrm>
            <a:off x="2032934" y="947219"/>
            <a:ext cx="7838528" cy="458780"/>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grpSp>
        <p:nvGrpSpPr>
          <p:cNvPr id="18" name="组合 17">
            <a:extLst>
              <a:ext uri="{FF2B5EF4-FFF2-40B4-BE49-F238E27FC236}">
                <a16:creationId xmlns:a16="http://schemas.microsoft.com/office/drawing/2014/main" id="{78B4DDDE-F71C-4243-8EC8-16944BCBE1CB}"/>
              </a:ext>
            </a:extLst>
          </p:cNvPr>
          <p:cNvGrpSpPr/>
          <p:nvPr/>
        </p:nvGrpSpPr>
        <p:grpSpPr>
          <a:xfrm>
            <a:off x="5622092" y="727246"/>
            <a:ext cx="964578" cy="292947"/>
            <a:chOff x="611560" y="2132856"/>
            <a:chExt cx="964578" cy="292947"/>
          </a:xfrm>
        </p:grpSpPr>
        <p:sp>
          <p:nvSpPr>
            <p:cNvPr id="19" name="矩形 18">
              <a:extLst>
                <a:ext uri="{FF2B5EF4-FFF2-40B4-BE49-F238E27FC236}">
                  <a16:creationId xmlns:a16="http://schemas.microsoft.com/office/drawing/2014/main" id="{0A161F3F-FB00-4008-A5F1-AE6EC935B63F}"/>
                </a:ext>
              </a:extLst>
            </p:cNvPr>
            <p:cNvSpPr/>
            <p:nvPr/>
          </p:nvSpPr>
          <p:spPr>
            <a:xfrm>
              <a:off x="611560"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a</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0" name="矩形 19">
              <a:extLst>
                <a:ext uri="{FF2B5EF4-FFF2-40B4-BE49-F238E27FC236}">
                  <a16:creationId xmlns:a16="http://schemas.microsoft.com/office/drawing/2014/main" id="{88F2409B-A292-4CF7-9760-9C1B6C0EA61E}"/>
                </a:ext>
              </a:extLst>
            </p:cNvPr>
            <p:cNvSpPr/>
            <p:nvPr/>
          </p:nvSpPr>
          <p:spPr>
            <a:xfrm>
              <a:off x="933086"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z</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1" name="矩形 20">
              <a:extLst>
                <a:ext uri="{FF2B5EF4-FFF2-40B4-BE49-F238E27FC236}">
                  <a16:creationId xmlns:a16="http://schemas.microsoft.com/office/drawing/2014/main" id="{53BB50A1-CEFA-4B9C-8F58-22488D7E1EA0}"/>
                </a:ext>
              </a:extLst>
            </p:cNvPr>
            <p:cNvSpPr/>
            <p:nvPr/>
          </p:nvSpPr>
          <p:spPr>
            <a:xfrm>
              <a:off x="1254612"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b</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22" name="组合 21">
            <a:extLst>
              <a:ext uri="{FF2B5EF4-FFF2-40B4-BE49-F238E27FC236}">
                <a16:creationId xmlns:a16="http://schemas.microsoft.com/office/drawing/2014/main" id="{D5D9A0BF-AB7D-4B22-AB55-99CCD3DB6608}"/>
              </a:ext>
            </a:extLst>
          </p:cNvPr>
          <p:cNvGrpSpPr/>
          <p:nvPr/>
        </p:nvGrpSpPr>
        <p:grpSpPr>
          <a:xfrm>
            <a:off x="4015664" y="1479498"/>
            <a:ext cx="964578" cy="292947"/>
            <a:chOff x="611560" y="2132856"/>
            <a:chExt cx="964578" cy="292947"/>
          </a:xfrm>
        </p:grpSpPr>
        <p:sp>
          <p:nvSpPr>
            <p:cNvPr id="23" name="矩形 22">
              <a:extLst>
                <a:ext uri="{FF2B5EF4-FFF2-40B4-BE49-F238E27FC236}">
                  <a16:creationId xmlns:a16="http://schemas.microsoft.com/office/drawing/2014/main" id="{A58C8D78-E543-41C5-8E5F-7067A018F628}"/>
                </a:ext>
              </a:extLst>
            </p:cNvPr>
            <p:cNvSpPr/>
            <p:nvPr/>
          </p:nvSpPr>
          <p:spPr>
            <a:xfrm>
              <a:off x="611560"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l</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4" name="矩形 23">
              <a:extLst>
                <a:ext uri="{FF2B5EF4-FFF2-40B4-BE49-F238E27FC236}">
                  <a16:creationId xmlns:a16="http://schemas.microsoft.com/office/drawing/2014/main" id="{9D70D9CA-3E0F-4C1D-BF91-33F8F1775886}"/>
                </a:ext>
              </a:extLst>
            </p:cNvPr>
            <p:cNvSpPr/>
            <p:nvPr/>
          </p:nvSpPr>
          <p:spPr>
            <a:xfrm>
              <a:off x="933086"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r</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5" name="矩形 24">
              <a:extLst>
                <a:ext uri="{FF2B5EF4-FFF2-40B4-BE49-F238E27FC236}">
                  <a16:creationId xmlns:a16="http://schemas.microsoft.com/office/drawing/2014/main" id="{CD7F3EE0-2DA4-41A1-925C-DF1F278F798B}"/>
                </a:ext>
              </a:extLst>
            </p:cNvPr>
            <p:cNvSpPr/>
            <p:nvPr/>
          </p:nvSpPr>
          <p:spPr>
            <a:xfrm>
              <a:off x="1254612"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t</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27" name="组合 26">
            <a:extLst>
              <a:ext uri="{FF2B5EF4-FFF2-40B4-BE49-F238E27FC236}">
                <a16:creationId xmlns:a16="http://schemas.microsoft.com/office/drawing/2014/main" id="{040CDFC3-8228-484C-9E51-4957C3F63F89}"/>
              </a:ext>
            </a:extLst>
          </p:cNvPr>
          <p:cNvGrpSpPr/>
          <p:nvPr/>
        </p:nvGrpSpPr>
        <p:grpSpPr>
          <a:xfrm>
            <a:off x="2498238" y="2295374"/>
            <a:ext cx="964578" cy="292947"/>
            <a:chOff x="611560" y="2132856"/>
            <a:chExt cx="964578" cy="292947"/>
          </a:xfrm>
        </p:grpSpPr>
        <p:sp>
          <p:nvSpPr>
            <p:cNvPr id="29" name="矩形 28">
              <a:extLst>
                <a:ext uri="{FF2B5EF4-FFF2-40B4-BE49-F238E27FC236}">
                  <a16:creationId xmlns:a16="http://schemas.microsoft.com/office/drawing/2014/main" id="{B9F058A7-F612-4810-837C-ADC2A85C0C64}"/>
                </a:ext>
              </a:extLst>
            </p:cNvPr>
            <p:cNvSpPr/>
            <p:nvPr/>
          </p:nvSpPr>
          <p:spPr>
            <a:xfrm>
              <a:off x="611560"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n</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0" name="矩形 29">
              <a:extLst>
                <a:ext uri="{FF2B5EF4-FFF2-40B4-BE49-F238E27FC236}">
                  <a16:creationId xmlns:a16="http://schemas.microsoft.com/office/drawing/2014/main" id="{70805613-6CD4-432C-90FF-D139C7D3E424}"/>
                </a:ext>
              </a:extLst>
            </p:cNvPr>
            <p:cNvSpPr/>
            <p:nvPr/>
          </p:nvSpPr>
          <p:spPr>
            <a:xfrm>
              <a:off x="933086"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m</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1" name="矩形 30">
              <a:extLst>
                <a:ext uri="{FF2B5EF4-FFF2-40B4-BE49-F238E27FC236}">
                  <a16:creationId xmlns:a16="http://schemas.microsoft.com/office/drawing/2014/main" id="{3A281A19-18DB-40D9-AFEC-DDDF775083A7}"/>
                </a:ext>
              </a:extLst>
            </p:cNvPr>
            <p:cNvSpPr/>
            <p:nvPr/>
          </p:nvSpPr>
          <p:spPr>
            <a:xfrm>
              <a:off x="1254612"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k</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32" name="组合 31">
            <a:extLst>
              <a:ext uri="{FF2B5EF4-FFF2-40B4-BE49-F238E27FC236}">
                <a16:creationId xmlns:a16="http://schemas.microsoft.com/office/drawing/2014/main" id="{20FB1EE4-2359-4092-B1C1-ADA9BD1F69D9}"/>
              </a:ext>
            </a:extLst>
          </p:cNvPr>
          <p:cNvGrpSpPr/>
          <p:nvPr/>
        </p:nvGrpSpPr>
        <p:grpSpPr>
          <a:xfrm>
            <a:off x="4087672" y="2295374"/>
            <a:ext cx="964578" cy="292947"/>
            <a:chOff x="611560" y="2132856"/>
            <a:chExt cx="964578" cy="292947"/>
          </a:xfrm>
        </p:grpSpPr>
        <p:sp>
          <p:nvSpPr>
            <p:cNvPr id="33" name="矩形 32">
              <a:extLst>
                <a:ext uri="{FF2B5EF4-FFF2-40B4-BE49-F238E27FC236}">
                  <a16:creationId xmlns:a16="http://schemas.microsoft.com/office/drawing/2014/main" id="{EB0A5AB0-D386-4AC8-8FA6-58764BDFDADE}"/>
                </a:ext>
              </a:extLst>
            </p:cNvPr>
            <p:cNvSpPr/>
            <p:nvPr/>
          </p:nvSpPr>
          <p:spPr>
            <a:xfrm>
              <a:off x="611560"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h</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4" name="矩形 33">
              <a:extLst>
                <a:ext uri="{FF2B5EF4-FFF2-40B4-BE49-F238E27FC236}">
                  <a16:creationId xmlns:a16="http://schemas.microsoft.com/office/drawing/2014/main" id="{CEE8AD6E-5FBA-41D7-818F-CD13D495BE13}"/>
                </a:ext>
              </a:extLst>
            </p:cNvPr>
            <p:cNvSpPr/>
            <p:nvPr/>
          </p:nvSpPr>
          <p:spPr>
            <a:xfrm>
              <a:off x="933086"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k</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5" name="矩形 34">
              <a:extLst>
                <a:ext uri="{FF2B5EF4-FFF2-40B4-BE49-F238E27FC236}">
                  <a16:creationId xmlns:a16="http://schemas.microsoft.com/office/drawing/2014/main" id="{1606EF67-E0CF-4B7E-8EE1-A15454AE5CB0}"/>
                </a:ext>
              </a:extLst>
            </p:cNvPr>
            <p:cNvSpPr/>
            <p:nvPr/>
          </p:nvSpPr>
          <p:spPr>
            <a:xfrm>
              <a:off x="1254612"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p</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36" name="组合 35">
            <a:extLst>
              <a:ext uri="{FF2B5EF4-FFF2-40B4-BE49-F238E27FC236}">
                <a16:creationId xmlns:a16="http://schemas.microsoft.com/office/drawing/2014/main" id="{BF8DA26F-B5E2-4572-B787-208DD1FB46A5}"/>
              </a:ext>
            </a:extLst>
          </p:cNvPr>
          <p:cNvGrpSpPr/>
          <p:nvPr/>
        </p:nvGrpSpPr>
        <p:grpSpPr>
          <a:xfrm>
            <a:off x="5671848" y="2295373"/>
            <a:ext cx="643052" cy="292947"/>
            <a:chOff x="4534125" y="3170565"/>
            <a:chExt cx="643052" cy="292947"/>
          </a:xfrm>
        </p:grpSpPr>
        <p:sp>
          <p:nvSpPr>
            <p:cNvPr id="37" name="矩形 36">
              <a:extLst>
                <a:ext uri="{FF2B5EF4-FFF2-40B4-BE49-F238E27FC236}">
                  <a16:creationId xmlns:a16="http://schemas.microsoft.com/office/drawing/2014/main" id="{BC0884DF-3175-4071-837A-40464F4C6DB5}"/>
                </a:ext>
              </a:extLst>
            </p:cNvPr>
            <p:cNvSpPr/>
            <p:nvPr/>
          </p:nvSpPr>
          <p:spPr>
            <a:xfrm>
              <a:off x="4534125" y="3170565"/>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e</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8" name="矩形 37">
              <a:extLst>
                <a:ext uri="{FF2B5EF4-FFF2-40B4-BE49-F238E27FC236}">
                  <a16:creationId xmlns:a16="http://schemas.microsoft.com/office/drawing/2014/main" id="{72953479-74D4-44EB-BAAB-81D88AF7F87D}"/>
                </a:ext>
              </a:extLst>
            </p:cNvPr>
            <p:cNvSpPr/>
            <p:nvPr/>
          </p:nvSpPr>
          <p:spPr>
            <a:xfrm>
              <a:off x="4855651" y="3170565"/>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f</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39" name="组合 38">
            <a:extLst>
              <a:ext uri="{FF2B5EF4-FFF2-40B4-BE49-F238E27FC236}">
                <a16:creationId xmlns:a16="http://schemas.microsoft.com/office/drawing/2014/main" id="{B2BB9154-48C7-41EE-B3B1-EFAD7667C863}"/>
              </a:ext>
            </a:extLst>
          </p:cNvPr>
          <p:cNvGrpSpPr/>
          <p:nvPr/>
        </p:nvGrpSpPr>
        <p:grpSpPr>
          <a:xfrm>
            <a:off x="2719520" y="3178193"/>
            <a:ext cx="643052" cy="292947"/>
            <a:chOff x="4534125" y="3170565"/>
            <a:chExt cx="643052" cy="292947"/>
          </a:xfrm>
        </p:grpSpPr>
        <p:sp>
          <p:nvSpPr>
            <p:cNvPr id="40" name="矩形 39">
              <a:extLst>
                <a:ext uri="{FF2B5EF4-FFF2-40B4-BE49-F238E27FC236}">
                  <a16:creationId xmlns:a16="http://schemas.microsoft.com/office/drawing/2014/main" id="{5F86F7AF-D80B-414E-AF4D-D785FDA57159}"/>
                </a:ext>
              </a:extLst>
            </p:cNvPr>
            <p:cNvSpPr/>
            <p:nvPr/>
          </p:nvSpPr>
          <p:spPr>
            <a:xfrm>
              <a:off x="4534125" y="3170565"/>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b</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41" name="矩形 40">
              <a:extLst>
                <a:ext uri="{FF2B5EF4-FFF2-40B4-BE49-F238E27FC236}">
                  <a16:creationId xmlns:a16="http://schemas.microsoft.com/office/drawing/2014/main" id="{77C3C629-1687-4A8A-B423-10E58DB1B1D5}"/>
                </a:ext>
              </a:extLst>
            </p:cNvPr>
            <p:cNvSpPr/>
            <p:nvPr/>
          </p:nvSpPr>
          <p:spPr>
            <a:xfrm>
              <a:off x="4855651" y="3170565"/>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c</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42" name="组合 41">
            <a:extLst>
              <a:ext uri="{FF2B5EF4-FFF2-40B4-BE49-F238E27FC236}">
                <a16:creationId xmlns:a16="http://schemas.microsoft.com/office/drawing/2014/main" id="{925FFF7B-79F0-4AEE-ABA6-B1A795DDBB7D}"/>
              </a:ext>
            </a:extLst>
          </p:cNvPr>
          <p:cNvGrpSpPr/>
          <p:nvPr/>
        </p:nvGrpSpPr>
        <p:grpSpPr>
          <a:xfrm>
            <a:off x="7544056" y="1479497"/>
            <a:ext cx="964578" cy="292947"/>
            <a:chOff x="611560" y="2132856"/>
            <a:chExt cx="964578" cy="292947"/>
          </a:xfrm>
        </p:grpSpPr>
        <p:sp>
          <p:nvSpPr>
            <p:cNvPr id="43" name="矩形 42">
              <a:extLst>
                <a:ext uri="{FF2B5EF4-FFF2-40B4-BE49-F238E27FC236}">
                  <a16:creationId xmlns:a16="http://schemas.microsoft.com/office/drawing/2014/main" id="{B2A6823E-FBDE-45E2-911C-0C142E9BE2E9}"/>
                </a:ext>
              </a:extLst>
            </p:cNvPr>
            <p:cNvSpPr/>
            <p:nvPr/>
          </p:nvSpPr>
          <p:spPr>
            <a:xfrm>
              <a:off x="611560"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c</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44" name="矩形 43">
              <a:extLst>
                <a:ext uri="{FF2B5EF4-FFF2-40B4-BE49-F238E27FC236}">
                  <a16:creationId xmlns:a16="http://schemas.microsoft.com/office/drawing/2014/main" id="{7251B48B-0CBA-4BE5-A506-747ADD4F2AF3}"/>
                </a:ext>
              </a:extLst>
            </p:cNvPr>
            <p:cNvSpPr/>
            <p:nvPr/>
          </p:nvSpPr>
          <p:spPr>
            <a:xfrm>
              <a:off x="933086"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n</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45" name="矩形 44">
              <a:extLst>
                <a:ext uri="{FF2B5EF4-FFF2-40B4-BE49-F238E27FC236}">
                  <a16:creationId xmlns:a16="http://schemas.microsoft.com/office/drawing/2014/main" id="{673BA5A5-BA54-4191-89C3-422AC846A7C2}"/>
                </a:ext>
              </a:extLst>
            </p:cNvPr>
            <p:cNvSpPr/>
            <p:nvPr/>
          </p:nvSpPr>
          <p:spPr>
            <a:xfrm>
              <a:off x="1254612" y="2132856"/>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a</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46" name="矩形 45">
            <a:extLst>
              <a:ext uri="{FF2B5EF4-FFF2-40B4-BE49-F238E27FC236}">
                <a16:creationId xmlns:a16="http://schemas.microsoft.com/office/drawing/2014/main" id="{3663D3A4-1005-442A-8F89-72509E973A29}"/>
              </a:ext>
            </a:extLst>
          </p:cNvPr>
          <p:cNvSpPr/>
          <p:nvPr/>
        </p:nvSpPr>
        <p:spPr>
          <a:xfrm>
            <a:off x="8508634" y="1479497"/>
            <a:ext cx="321526" cy="2929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p</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cxnSp>
        <p:nvCxnSpPr>
          <p:cNvPr id="47" name="直接箭头连接符 46">
            <a:extLst>
              <a:ext uri="{FF2B5EF4-FFF2-40B4-BE49-F238E27FC236}">
                <a16:creationId xmlns:a16="http://schemas.microsoft.com/office/drawing/2014/main" id="{FCFB0A5E-702D-4E6C-A4C7-37518F54E003}"/>
              </a:ext>
            </a:extLst>
          </p:cNvPr>
          <p:cNvCxnSpPr>
            <a:cxnSpLocks/>
            <a:stCxn id="19" idx="2"/>
            <a:endCxn id="24" idx="0"/>
          </p:cNvCxnSpPr>
          <p:nvPr/>
        </p:nvCxnSpPr>
        <p:spPr>
          <a:xfrm flipH="1">
            <a:off x="4497953" y="1020193"/>
            <a:ext cx="1284902" cy="459305"/>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4AC35947-4CD2-41DA-B241-A5A7568C48D8}"/>
              </a:ext>
            </a:extLst>
          </p:cNvPr>
          <p:cNvCxnSpPr>
            <a:cxnSpLocks/>
          </p:cNvCxnSpPr>
          <p:nvPr/>
        </p:nvCxnSpPr>
        <p:spPr>
          <a:xfrm>
            <a:off x="6095355" y="1017359"/>
            <a:ext cx="3036" cy="1262320"/>
          </a:xfrm>
          <a:prstGeom prst="straightConnector1">
            <a:avLst/>
          </a:prstGeom>
          <a:ln w="12700">
            <a:solidFill>
              <a:srgbClr val="00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7282FB96-6EC7-4E08-9B25-DC35639D8A6A}"/>
              </a:ext>
            </a:extLst>
          </p:cNvPr>
          <p:cNvCxnSpPr>
            <a:cxnSpLocks/>
            <a:endCxn id="37" idx="0"/>
          </p:cNvCxnSpPr>
          <p:nvPr/>
        </p:nvCxnSpPr>
        <p:spPr>
          <a:xfrm>
            <a:off x="4828505" y="1772774"/>
            <a:ext cx="1004106" cy="522599"/>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62E19486-EF0B-4E47-B5F6-21CA65552B44}"/>
              </a:ext>
            </a:extLst>
          </p:cNvPr>
          <p:cNvCxnSpPr>
            <a:cxnSpLocks/>
            <a:endCxn id="44" idx="0"/>
          </p:cNvCxnSpPr>
          <p:nvPr/>
        </p:nvCxnSpPr>
        <p:spPr>
          <a:xfrm>
            <a:off x="6425306" y="1039319"/>
            <a:ext cx="1601039" cy="440178"/>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B3176BE-EF45-4F15-AC35-6D27E654F70A}"/>
              </a:ext>
            </a:extLst>
          </p:cNvPr>
          <p:cNvCxnSpPr>
            <a:cxnSpLocks/>
            <a:endCxn id="30" idx="0"/>
          </p:cNvCxnSpPr>
          <p:nvPr/>
        </p:nvCxnSpPr>
        <p:spPr>
          <a:xfrm flipH="1">
            <a:off x="2980527" y="1794734"/>
            <a:ext cx="1195900" cy="500640"/>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8169780C-3DC9-47E5-9B80-21EDE1D3AE05}"/>
              </a:ext>
            </a:extLst>
          </p:cNvPr>
          <p:cNvCxnSpPr>
            <a:cxnSpLocks/>
            <a:endCxn id="34" idx="0"/>
          </p:cNvCxnSpPr>
          <p:nvPr/>
        </p:nvCxnSpPr>
        <p:spPr>
          <a:xfrm>
            <a:off x="4492621" y="1781854"/>
            <a:ext cx="77340" cy="513520"/>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4A3978D9-D3FF-4F02-97BB-DE6C20154332}"/>
              </a:ext>
            </a:extLst>
          </p:cNvPr>
          <p:cNvCxnSpPr>
            <a:cxnSpLocks/>
          </p:cNvCxnSpPr>
          <p:nvPr/>
        </p:nvCxnSpPr>
        <p:spPr>
          <a:xfrm>
            <a:off x="2980527" y="2588320"/>
            <a:ext cx="77340" cy="589873"/>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4" name="椭圆 53">
            <a:extLst>
              <a:ext uri="{FF2B5EF4-FFF2-40B4-BE49-F238E27FC236}">
                <a16:creationId xmlns:a16="http://schemas.microsoft.com/office/drawing/2014/main" id="{30608E8C-E0C3-4D0E-9AA6-3D5770CD1B74}"/>
              </a:ext>
            </a:extLst>
          </p:cNvPr>
          <p:cNvSpPr/>
          <p:nvPr/>
        </p:nvSpPr>
        <p:spPr>
          <a:xfrm>
            <a:off x="1867948" y="3178193"/>
            <a:ext cx="182530" cy="192336"/>
          </a:xfrm>
          <a:prstGeom prst="ellips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5" name="直接箭头连接符 54">
            <a:extLst>
              <a:ext uri="{FF2B5EF4-FFF2-40B4-BE49-F238E27FC236}">
                <a16:creationId xmlns:a16="http://schemas.microsoft.com/office/drawing/2014/main" id="{186635F3-3113-4DC5-871D-FE2F062AA342}"/>
              </a:ext>
            </a:extLst>
          </p:cNvPr>
          <p:cNvCxnSpPr>
            <a:cxnSpLocks/>
            <a:endCxn id="54" idx="0"/>
          </p:cNvCxnSpPr>
          <p:nvPr/>
        </p:nvCxnSpPr>
        <p:spPr>
          <a:xfrm flipH="1">
            <a:off x="1959213" y="2588320"/>
            <a:ext cx="685934" cy="589873"/>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椭圆 55">
            <a:extLst>
              <a:ext uri="{FF2B5EF4-FFF2-40B4-BE49-F238E27FC236}">
                <a16:creationId xmlns:a16="http://schemas.microsoft.com/office/drawing/2014/main" id="{104E8DB3-F910-4CA2-9AD3-7C906D454CCA}"/>
              </a:ext>
            </a:extLst>
          </p:cNvPr>
          <p:cNvSpPr/>
          <p:nvPr/>
        </p:nvSpPr>
        <p:spPr>
          <a:xfrm>
            <a:off x="3678342" y="3178193"/>
            <a:ext cx="182530" cy="192336"/>
          </a:xfrm>
          <a:prstGeom prst="ellips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7" name="直接箭头连接符 56">
            <a:extLst>
              <a:ext uri="{FF2B5EF4-FFF2-40B4-BE49-F238E27FC236}">
                <a16:creationId xmlns:a16="http://schemas.microsoft.com/office/drawing/2014/main" id="{FF19F6A7-1FD2-4E44-8439-58A63585466C}"/>
              </a:ext>
            </a:extLst>
          </p:cNvPr>
          <p:cNvCxnSpPr>
            <a:cxnSpLocks/>
            <a:endCxn id="56" idx="0"/>
          </p:cNvCxnSpPr>
          <p:nvPr/>
        </p:nvCxnSpPr>
        <p:spPr>
          <a:xfrm>
            <a:off x="3309640" y="2590398"/>
            <a:ext cx="459967" cy="587795"/>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62333FFA-9F62-43E8-B2D4-19C71247F56A}"/>
              </a:ext>
            </a:extLst>
          </p:cNvPr>
          <p:cNvSpPr/>
          <p:nvPr/>
        </p:nvSpPr>
        <p:spPr>
          <a:xfrm>
            <a:off x="4158934" y="3178193"/>
            <a:ext cx="182530" cy="192336"/>
          </a:xfrm>
          <a:prstGeom prst="ellips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9" name="直接箭头连接符 58">
            <a:extLst>
              <a:ext uri="{FF2B5EF4-FFF2-40B4-BE49-F238E27FC236}">
                <a16:creationId xmlns:a16="http://schemas.microsoft.com/office/drawing/2014/main" id="{72F4D76B-F6D1-4394-9A7B-BA73C60CC555}"/>
              </a:ext>
            </a:extLst>
          </p:cNvPr>
          <p:cNvCxnSpPr>
            <a:cxnSpLocks/>
            <a:stCxn id="33" idx="2"/>
            <a:endCxn id="58" idx="0"/>
          </p:cNvCxnSpPr>
          <p:nvPr/>
        </p:nvCxnSpPr>
        <p:spPr>
          <a:xfrm>
            <a:off x="4248435" y="2588321"/>
            <a:ext cx="1764" cy="589872"/>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60" name="椭圆 59">
            <a:extLst>
              <a:ext uri="{FF2B5EF4-FFF2-40B4-BE49-F238E27FC236}">
                <a16:creationId xmlns:a16="http://schemas.microsoft.com/office/drawing/2014/main" id="{E7941616-75EA-464F-8DB2-90E29F4EBB36}"/>
              </a:ext>
            </a:extLst>
          </p:cNvPr>
          <p:cNvSpPr/>
          <p:nvPr/>
        </p:nvSpPr>
        <p:spPr>
          <a:xfrm>
            <a:off x="4471396" y="3178193"/>
            <a:ext cx="182530" cy="192336"/>
          </a:xfrm>
          <a:prstGeom prst="ellips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1" name="直接箭头连接符 60">
            <a:extLst>
              <a:ext uri="{FF2B5EF4-FFF2-40B4-BE49-F238E27FC236}">
                <a16:creationId xmlns:a16="http://schemas.microsoft.com/office/drawing/2014/main" id="{01FDF3D1-4B3B-4159-85D3-45B05339A106}"/>
              </a:ext>
            </a:extLst>
          </p:cNvPr>
          <p:cNvCxnSpPr>
            <a:cxnSpLocks/>
            <a:endCxn id="60" idx="0"/>
          </p:cNvCxnSpPr>
          <p:nvPr/>
        </p:nvCxnSpPr>
        <p:spPr>
          <a:xfrm>
            <a:off x="4560897" y="2588321"/>
            <a:ext cx="1764" cy="589872"/>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62" name="椭圆 61">
            <a:extLst>
              <a:ext uri="{FF2B5EF4-FFF2-40B4-BE49-F238E27FC236}">
                <a16:creationId xmlns:a16="http://schemas.microsoft.com/office/drawing/2014/main" id="{6167CB09-8837-45C1-ABEA-8BB1E6EE7207}"/>
              </a:ext>
            </a:extLst>
          </p:cNvPr>
          <p:cNvSpPr/>
          <p:nvPr/>
        </p:nvSpPr>
        <p:spPr>
          <a:xfrm>
            <a:off x="5741346" y="3178193"/>
            <a:ext cx="182530" cy="192336"/>
          </a:xfrm>
          <a:prstGeom prst="ellips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3" name="直接箭头连接符 62">
            <a:extLst>
              <a:ext uri="{FF2B5EF4-FFF2-40B4-BE49-F238E27FC236}">
                <a16:creationId xmlns:a16="http://schemas.microsoft.com/office/drawing/2014/main" id="{4ECF6F1A-4186-4B57-9773-C07F89FEA1ED}"/>
              </a:ext>
            </a:extLst>
          </p:cNvPr>
          <p:cNvCxnSpPr>
            <a:cxnSpLocks/>
            <a:endCxn id="62" idx="0"/>
          </p:cNvCxnSpPr>
          <p:nvPr/>
        </p:nvCxnSpPr>
        <p:spPr>
          <a:xfrm>
            <a:off x="5830847" y="2588321"/>
            <a:ext cx="1764" cy="589872"/>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64" name="椭圆 63">
            <a:extLst>
              <a:ext uri="{FF2B5EF4-FFF2-40B4-BE49-F238E27FC236}">
                <a16:creationId xmlns:a16="http://schemas.microsoft.com/office/drawing/2014/main" id="{46364FAC-0295-4D90-9370-2770CA11485F}"/>
              </a:ext>
            </a:extLst>
          </p:cNvPr>
          <p:cNvSpPr/>
          <p:nvPr/>
        </p:nvSpPr>
        <p:spPr>
          <a:xfrm>
            <a:off x="6063414" y="3178193"/>
            <a:ext cx="182530" cy="192336"/>
          </a:xfrm>
          <a:prstGeom prst="ellips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5" name="直接箭头连接符 64">
            <a:extLst>
              <a:ext uri="{FF2B5EF4-FFF2-40B4-BE49-F238E27FC236}">
                <a16:creationId xmlns:a16="http://schemas.microsoft.com/office/drawing/2014/main" id="{4F2AB653-A6F1-402C-B68A-7FDC9ED8CAB6}"/>
              </a:ext>
            </a:extLst>
          </p:cNvPr>
          <p:cNvCxnSpPr>
            <a:cxnSpLocks/>
            <a:endCxn id="64" idx="0"/>
          </p:cNvCxnSpPr>
          <p:nvPr/>
        </p:nvCxnSpPr>
        <p:spPr>
          <a:xfrm>
            <a:off x="6152915" y="2588321"/>
            <a:ext cx="1764" cy="589872"/>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66" name="椭圆 65">
            <a:extLst>
              <a:ext uri="{FF2B5EF4-FFF2-40B4-BE49-F238E27FC236}">
                <a16:creationId xmlns:a16="http://schemas.microsoft.com/office/drawing/2014/main" id="{6D13F0BC-8155-4205-95D2-FAFE537EB6DE}"/>
              </a:ext>
            </a:extLst>
          </p:cNvPr>
          <p:cNvSpPr/>
          <p:nvPr/>
        </p:nvSpPr>
        <p:spPr>
          <a:xfrm>
            <a:off x="7627881" y="2370474"/>
            <a:ext cx="182530" cy="192336"/>
          </a:xfrm>
          <a:prstGeom prst="ellips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7" name="直接箭头连接符 66">
            <a:extLst>
              <a:ext uri="{FF2B5EF4-FFF2-40B4-BE49-F238E27FC236}">
                <a16:creationId xmlns:a16="http://schemas.microsoft.com/office/drawing/2014/main" id="{9742D4AD-6418-4757-AE43-F4EE94BEF464}"/>
              </a:ext>
            </a:extLst>
          </p:cNvPr>
          <p:cNvCxnSpPr>
            <a:cxnSpLocks/>
            <a:endCxn id="66" idx="0"/>
          </p:cNvCxnSpPr>
          <p:nvPr/>
        </p:nvCxnSpPr>
        <p:spPr>
          <a:xfrm>
            <a:off x="7717382" y="1780602"/>
            <a:ext cx="1764" cy="589872"/>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68" name="椭圆 67">
            <a:extLst>
              <a:ext uri="{FF2B5EF4-FFF2-40B4-BE49-F238E27FC236}">
                <a16:creationId xmlns:a16="http://schemas.microsoft.com/office/drawing/2014/main" id="{807232A3-D1DB-42C5-906B-F5767619ABC1}"/>
              </a:ext>
            </a:extLst>
          </p:cNvPr>
          <p:cNvSpPr/>
          <p:nvPr/>
        </p:nvSpPr>
        <p:spPr>
          <a:xfrm>
            <a:off x="7956443" y="2361473"/>
            <a:ext cx="182530" cy="192336"/>
          </a:xfrm>
          <a:prstGeom prst="ellips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9" name="直接箭头连接符 68">
            <a:extLst>
              <a:ext uri="{FF2B5EF4-FFF2-40B4-BE49-F238E27FC236}">
                <a16:creationId xmlns:a16="http://schemas.microsoft.com/office/drawing/2014/main" id="{8FAE236C-5AA9-4DFD-A9CF-C8053DC79E9F}"/>
              </a:ext>
            </a:extLst>
          </p:cNvPr>
          <p:cNvCxnSpPr>
            <a:cxnSpLocks/>
            <a:endCxn id="68" idx="0"/>
          </p:cNvCxnSpPr>
          <p:nvPr/>
        </p:nvCxnSpPr>
        <p:spPr>
          <a:xfrm>
            <a:off x="8045944" y="1771601"/>
            <a:ext cx="1764" cy="589872"/>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70" name="椭圆 69">
            <a:extLst>
              <a:ext uri="{FF2B5EF4-FFF2-40B4-BE49-F238E27FC236}">
                <a16:creationId xmlns:a16="http://schemas.microsoft.com/office/drawing/2014/main" id="{9B94AD8D-0849-4B17-B87B-4F9CB5AA54FB}"/>
              </a:ext>
            </a:extLst>
          </p:cNvPr>
          <p:cNvSpPr/>
          <p:nvPr/>
        </p:nvSpPr>
        <p:spPr>
          <a:xfrm>
            <a:off x="8271904" y="2361473"/>
            <a:ext cx="182530" cy="192336"/>
          </a:xfrm>
          <a:prstGeom prst="ellips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71" name="直接箭头连接符 70">
            <a:extLst>
              <a:ext uri="{FF2B5EF4-FFF2-40B4-BE49-F238E27FC236}">
                <a16:creationId xmlns:a16="http://schemas.microsoft.com/office/drawing/2014/main" id="{BF26204C-EA60-4B10-B16D-19FB7FEAEDAB}"/>
              </a:ext>
            </a:extLst>
          </p:cNvPr>
          <p:cNvCxnSpPr>
            <a:cxnSpLocks/>
            <a:endCxn id="70" idx="0"/>
          </p:cNvCxnSpPr>
          <p:nvPr/>
        </p:nvCxnSpPr>
        <p:spPr>
          <a:xfrm>
            <a:off x="8361405" y="1771601"/>
            <a:ext cx="1764" cy="589872"/>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10ABF738-5DB1-49E4-9627-A1EA372AD941}"/>
              </a:ext>
            </a:extLst>
          </p:cNvPr>
          <p:cNvCxnSpPr>
            <a:cxnSpLocks/>
            <a:endCxn id="62" idx="2"/>
          </p:cNvCxnSpPr>
          <p:nvPr/>
        </p:nvCxnSpPr>
        <p:spPr>
          <a:xfrm>
            <a:off x="4876752" y="2588320"/>
            <a:ext cx="864594" cy="686041"/>
          </a:xfrm>
          <a:prstGeom prst="straightConnector1">
            <a:avLst/>
          </a:prstGeom>
          <a:ln w="12700">
            <a:solidFill>
              <a:srgbClr val="00000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73" name="弧形 72">
            <a:extLst>
              <a:ext uri="{FF2B5EF4-FFF2-40B4-BE49-F238E27FC236}">
                <a16:creationId xmlns:a16="http://schemas.microsoft.com/office/drawing/2014/main" id="{C4B0D0AA-5476-4E83-B026-C69F9C555056}"/>
              </a:ext>
            </a:extLst>
          </p:cNvPr>
          <p:cNvSpPr/>
          <p:nvPr/>
        </p:nvSpPr>
        <p:spPr>
          <a:xfrm rot="5400000">
            <a:off x="4953592" y="-121701"/>
            <a:ext cx="3568965" cy="3798283"/>
          </a:xfrm>
          <a:prstGeom prst="arc">
            <a:avLst>
              <a:gd name="adj1" fmla="val 16155924"/>
              <a:gd name="adj2" fmla="val 1743656"/>
            </a:avLst>
          </a:prstGeom>
          <a:ln w="12700">
            <a:solidFill>
              <a:srgbClr val="000000"/>
            </a:solidFill>
            <a:prstDash val="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latin typeface="Calibri"/>
              <a:ea typeface="+mn-ea"/>
              <a:cs typeface="+mn-cs"/>
            </a:endParaRPr>
          </a:p>
        </p:txBody>
      </p:sp>
      <p:sp>
        <p:nvSpPr>
          <p:cNvPr id="74" name="文本框 73">
            <a:extLst>
              <a:ext uri="{FF2B5EF4-FFF2-40B4-BE49-F238E27FC236}">
                <a16:creationId xmlns:a16="http://schemas.microsoft.com/office/drawing/2014/main" id="{5DCE5EE8-7131-4463-81EB-39D00F976351}"/>
              </a:ext>
            </a:extLst>
          </p:cNvPr>
          <p:cNvSpPr txBox="1"/>
          <p:nvPr/>
        </p:nvSpPr>
        <p:spPr>
          <a:xfrm>
            <a:off x="5794248" y="336917"/>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root</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75" name="文本框 74">
            <a:extLst>
              <a:ext uri="{FF2B5EF4-FFF2-40B4-BE49-F238E27FC236}">
                <a16:creationId xmlns:a16="http://schemas.microsoft.com/office/drawing/2014/main" id="{7941A2F3-DE46-476D-A2C8-96EF592C5DFF}"/>
              </a:ext>
            </a:extLst>
          </p:cNvPr>
          <p:cNvSpPr txBox="1"/>
          <p:nvPr/>
        </p:nvSpPr>
        <p:spPr>
          <a:xfrm>
            <a:off x="5147438" y="697489"/>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D1</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76" name="文本框 75">
            <a:extLst>
              <a:ext uri="{FF2B5EF4-FFF2-40B4-BE49-F238E27FC236}">
                <a16:creationId xmlns:a16="http://schemas.microsoft.com/office/drawing/2014/main" id="{8CFA8120-097B-4BED-A158-981381F2BDBF}"/>
              </a:ext>
            </a:extLst>
          </p:cNvPr>
          <p:cNvSpPr txBox="1"/>
          <p:nvPr/>
        </p:nvSpPr>
        <p:spPr>
          <a:xfrm>
            <a:off x="3516339" y="1464151"/>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D2</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77" name="文本框 76">
            <a:extLst>
              <a:ext uri="{FF2B5EF4-FFF2-40B4-BE49-F238E27FC236}">
                <a16:creationId xmlns:a16="http://schemas.microsoft.com/office/drawing/2014/main" id="{9A6806FC-C372-4F62-B2E4-12AAAE985935}"/>
              </a:ext>
            </a:extLst>
          </p:cNvPr>
          <p:cNvSpPr txBox="1"/>
          <p:nvPr/>
        </p:nvSpPr>
        <p:spPr>
          <a:xfrm>
            <a:off x="7068457" y="1464151"/>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D3</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78" name="文本框 77">
            <a:extLst>
              <a:ext uri="{FF2B5EF4-FFF2-40B4-BE49-F238E27FC236}">
                <a16:creationId xmlns:a16="http://schemas.microsoft.com/office/drawing/2014/main" id="{F17969DA-EF9C-484F-8FA4-5BF8D36C7AE0}"/>
              </a:ext>
            </a:extLst>
          </p:cNvPr>
          <p:cNvSpPr txBox="1"/>
          <p:nvPr/>
        </p:nvSpPr>
        <p:spPr>
          <a:xfrm>
            <a:off x="1988151" y="2281559"/>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D4</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79" name="文本框 78">
            <a:extLst>
              <a:ext uri="{FF2B5EF4-FFF2-40B4-BE49-F238E27FC236}">
                <a16:creationId xmlns:a16="http://schemas.microsoft.com/office/drawing/2014/main" id="{E3081EC7-F424-46A0-893C-31A1F0DA42C1}"/>
              </a:ext>
            </a:extLst>
          </p:cNvPr>
          <p:cNvSpPr txBox="1"/>
          <p:nvPr/>
        </p:nvSpPr>
        <p:spPr>
          <a:xfrm>
            <a:off x="3619649" y="2274561"/>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D5</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80" name="文本框 79">
            <a:extLst>
              <a:ext uri="{FF2B5EF4-FFF2-40B4-BE49-F238E27FC236}">
                <a16:creationId xmlns:a16="http://schemas.microsoft.com/office/drawing/2014/main" id="{8515A385-BE59-468E-8EE9-029B1A74EF4C}"/>
              </a:ext>
            </a:extLst>
          </p:cNvPr>
          <p:cNvSpPr txBox="1"/>
          <p:nvPr/>
        </p:nvSpPr>
        <p:spPr>
          <a:xfrm>
            <a:off x="5193958" y="2284336"/>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D6</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81" name="文本框 80">
            <a:extLst>
              <a:ext uri="{FF2B5EF4-FFF2-40B4-BE49-F238E27FC236}">
                <a16:creationId xmlns:a16="http://schemas.microsoft.com/office/drawing/2014/main" id="{F16C323B-31AF-4F43-8BBC-B83D871BE1A8}"/>
              </a:ext>
            </a:extLst>
          </p:cNvPr>
          <p:cNvSpPr txBox="1"/>
          <p:nvPr/>
        </p:nvSpPr>
        <p:spPr>
          <a:xfrm>
            <a:off x="1716512" y="3397719"/>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F4</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82" name="文本框 81">
            <a:extLst>
              <a:ext uri="{FF2B5EF4-FFF2-40B4-BE49-F238E27FC236}">
                <a16:creationId xmlns:a16="http://schemas.microsoft.com/office/drawing/2014/main" id="{7D7B606C-F800-4706-A24B-2D1374979B5D}"/>
              </a:ext>
            </a:extLst>
          </p:cNvPr>
          <p:cNvSpPr txBox="1"/>
          <p:nvPr/>
        </p:nvSpPr>
        <p:spPr>
          <a:xfrm>
            <a:off x="3586151" y="3370529"/>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F5</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83" name="椭圆 82">
            <a:extLst>
              <a:ext uri="{FF2B5EF4-FFF2-40B4-BE49-F238E27FC236}">
                <a16:creationId xmlns:a16="http://schemas.microsoft.com/office/drawing/2014/main" id="{0BBB8FA0-E94A-4C7D-A7F4-D7C43DCCBE56}"/>
              </a:ext>
            </a:extLst>
          </p:cNvPr>
          <p:cNvSpPr/>
          <p:nvPr/>
        </p:nvSpPr>
        <p:spPr>
          <a:xfrm>
            <a:off x="2767776" y="4058935"/>
            <a:ext cx="182530" cy="192336"/>
          </a:xfrm>
          <a:prstGeom prst="ellips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4" name="直接箭头连接符 83">
            <a:extLst>
              <a:ext uri="{FF2B5EF4-FFF2-40B4-BE49-F238E27FC236}">
                <a16:creationId xmlns:a16="http://schemas.microsoft.com/office/drawing/2014/main" id="{2ADDBDFC-6A88-4EE8-B990-A770E718033B}"/>
              </a:ext>
            </a:extLst>
          </p:cNvPr>
          <p:cNvCxnSpPr>
            <a:cxnSpLocks/>
            <a:endCxn id="83" idx="0"/>
          </p:cNvCxnSpPr>
          <p:nvPr/>
        </p:nvCxnSpPr>
        <p:spPr>
          <a:xfrm>
            <a:off x="2857277" y="3469063"/>
            <a:ext cx="1764" cy="589872"/>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椭圆 84">
            <a:extLst>
              <a:ext uri="{FF2B5EF4-FFF2-40B4-BE49-F238E27FC236}">
                <a16:creationId xmlns:a16="http://schemas.microsoft.com/office/drawing/2014/main" id="{007870DC-A555-48F9-ADA6-BB7F58A6EB5E}"/>
              </a:ext>
            </a:extLst>
          </p:cNvPr>
          <p:cNvSpPr/>
          <p:nvPr/>
        </p:nvSpPr>
        <p:spPr>
          <a:xfrm>
            <a:off x="3080238" y="4058935"/>
            <a:ext cx="182530" cy="192336"/>
          </a:xfrm>
          <a:prstGeom prst="ellips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7" name="直接箭头连接符 86">
            <a:extLst>
              <a:ext uri="{FF2B5EF4-FFF2-40B4-BE49-F238E27FC236}">
                <a16:creationId xmlns:a16="http://schemas.microsoft.com/office/drawing/2014/main" id="{96D82BE4-931E-450A-888D-A29C39BD2F32}"/>
              </a:ext>
            </a:extLst>
          </p:cNvPr>
          <p:cNvCxnSpPr>
            <a:cxnSpLocks/>
            <a:endCxn id="85" idx="0"/>
          </p:cNvCxnSpPr>
          <p:nvPr/>
        </p:nvCxnSpPr>
        <p:spPr>
          <a:xfrm>
            <a:off x="3169739" y="3469063"/>
            <a:ext cx="1764" cy="589872"/>
          </a:xfrm>
          <a:prstGeom prst="straightConnector1">
            <a:avLst/>
          </a:prstGeom>
          <a:ln w="127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D2AC7C54-8326-42A1-ADB0-E8D49E2F42D6}"/>
              </a:ext>
            </a:extLst>
          </p:cNvPr>
          <p:cNvSpPr txBox="1"/>
          <p:nvPr/>
        </p:nvSpPr>
        <p:spPr>
          <a:xfrm>
            <a:off x="4032649" y="3370529"/>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F6</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89" name="文本框 88">
            <a:extLst>
              <a:ext uri="{FF2B5EF4-FFF2-40B4-BE49-F238E27FC236}">
                <a16:creationId xmlns:a16="http://schemas.microsoft.com/office/drawing/2014/main" id="{C5AD005B-0927-447E-B2B4-37B940FEF0F5}"/>
              </a:ext>
            </a:extLst>
          </p:cNvPr>
          <p:cNvSpPr txBox="1"/>
          <p:nvPr/>
        </p:nvSpPr>
        <p:spPr>
          <a:xfrm>
            <a:off x="4367147" y="3373376"/>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F7</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90" name="文本框 89">
            <a:extLst>
              <a:ext uri="{FF2B5EF4-FFF2-40B4-BE49-F238E27FC236}">
                <a16:creationId xmlns:a16="http://schemas.microsoft.com/office/drawing/2014/main" id="{BABFC6EC-B63B-4A73-9F98-B0792ABFD09B}"/>
              </a:ext>
            </a:extLst>
          </p:cNvPr>
          <p:cNvSpPr txBox="1"/>
          <p:nvPr/>
        </p:nvSpPr>
        <p:spPr>
          <a:xfrm>
            <a:off x="5585924" y="3382581"/>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F8</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91" name="文本框 90">
            <a:extLst>
              <a:ext uri="{FF2B5EF4-FFF2-40B4-BE49-F238E27FC236}">
                <a16:creationId xmlns:a16="http://schemas.microsoft.com/office/drawing/2014/main" id="{B4BE5223-DE3B-4E25-B60B-E4045ABB8560}"/>
              </a:ext>
            </a:extLst>
          </p:cNvPr>
          <p:cNvSpPr txBox="1"/>
          <p:nvPr/>
        </p:nvSpPr>
        <p:spPr>
          <a:xfrm>
            <a:off x="5944886" y="3397719"/>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F9</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92" name="文本框 91">
            <a:extLst>
              <a:ext uri="{FF2B5EF4-FFF2-40B4-BE49-F238E27FC236}">
                <a16:creationId xmlns:a16="http://schemas.microsoft.com/office/drawing/2014/main" id="{00B7DB0C-AFC0-4DA5-9199-E645D6DADD1D}"/>
              </a:ext>
            </a:extLst>
          </p:cNvPr>
          <p:cNvSpPr txBox="1"/>
          <p:nvPr/>
        </p:nvSpPr>
        <p:spPr>
          <a:xfrm>
            <a:off x="2498238" y="4291525"/>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F10</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93" name="文本框 92">
            <a:extLst>
              <a:ext uri="{FF2B5EF4-FFF2-40B4-BE49-F238E27FC236}">
                <a16:creationId xmlns:a16="http://schemas.microsoft.com/office/drawing/2014/main" id="{02BE0D6A-3DE8-477B-AF47-B431B3E962B1}"/>
              </a:ext>
            </a:extLst>
          </p:cNvPr>
          <p:cNvSpPr txBox="1"/>
          <p:nvPr/>
        </p:nvSpPr>
        <p:spPr>
          <a:xfrm>
            <a:off x="3019197" y="4291525"/>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F11</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94" name="文本框 93">
            <a:extLst>
              <a:ext uri="{FF2B5EF4-FFF2-40B4-BE49-F238E27FC236}">
                <a16:creationId xmlns:a16="http://schemas.microsoft.com/office/drawing/2014/main" id="{8D22F306-9576-4085-80C5-FA38C29E6B26}"/>
              </a:ext>
            </a:extLst>
          </p:cNvPr>
          <p:cNvSpPr txBox="1"/>
          <p:nvPr/>
        </p:nvSpPr>
        <p:spPr>
          <a:xfrm>
            <a:off x="7513822" y="2583574"/>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F1</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95" name="文本框 94">
            <a:extLst>
              <a:ext uri="{FF2B5EF4-FFF2-40B4-BE49-F238E27FC236}">
                <a16:creationId xmlns:a16="http://schemas.microsoft.com/office/drawing/2014/main" id="{D561C432-25CC-4295-B5AC-71C3A63AA838}"/>
              </a:ext>
            </a:extLst>
          </p:cNvPr>
          <p:cNvSpPr txBox="1"/>
          <p:nvPr/>
        </p:nvSpPr>
        <p:spPr>
          <a:xfrm>
            <a:off x="7845995" y="2590398"/>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F2</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96" name="文本框 95">
            <a:extLst>
              <a:ext uri="{FF2B5EF4-FFF2-40B4-BE49-F238E27FC236}">
                <a16:creationId xmlns:a16="http://schemas.microsoft.com/office/drawing/2014/main" id="{617F444F-D2C8-4FA7-AE48-3B9C8AF76F0A}"/>
              </a:ext>
            </a:extLst>
          </p:cNvPr>
          <p:cNvSpPr txBox="1"/>
          <p:nvPr/>
        </p:nvSpPr>
        <p:spPr>
          <a:xfrm>
            <a:off x="8162374" y="2583574"/>
            <a:ext cx="7534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F3</a:t>
            </a:r>
            <a:endPar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97" name="文本框 96">
            <a:extLst>
              <a:ext uri="{FF2B5EF4-FFF2-40B4-BE49-F238E27FC236}">
                <a16:creationId xmlns:a16="http://schemas.microsoft.com/office/drawing/2014/main" id="{21C76652-E017-4586-A548-4129DA0A74D7}"/>
              </a:ext>
            </a:extLst>
          </p:cNvPr>
          <p:cNvSpPr txBox="1"/>
          <p:nvPr/>
        </p:nvSpPr>
        <p:spPr>
          <a:xfrm>
            <a:off x="583912" y="4613590"/>
            <a:ext cx="8085485" cy="189539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利用符号链接（软链接）</a:t>
            </a:r>
            <a:endPar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只有父目录</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D6</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有索引节点，</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D5</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D3</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要共享</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F8</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时，由系统在</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D5</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D3</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目录中建立一个</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LINK</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类型的新文件，新文件中只包含</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F8</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的路径名（类似</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HTML</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a:t>
            </a:r>
            <a:endPar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当通过</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D5</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或</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D3</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访问</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F8</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时，系统识别出</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LINK</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后，就会沿着路径去查找</a:t>
            </a:r>
            <a:r>
              <a:rPr kumimoji="0" lang="en-US" altLang="zh-CN"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F8</a:t>
            </a:r>
            <a:r>
              <a:rPr kumimoji="0" lang="zh-CN" altLang="en-US" sz="16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，并完成相应的操作。只有一个索引表记录了变化，因而不会出现之前的问题</a:t>
            </a:r>
          </a:p>
        </p:txBody>
      </p:sp>
      <p:sp>
        <p:nvSpPr>
          <p:cNvPr id="98" name="Title 13">
            <a:extLst>
              <a:ext uri="{FF2B5EF4-FFF2-40B4-BE49-F238E27FC236}">
                <a16:creationId xmlns:a16="http://schemas.microsoft.com/office/drawing/2014/main" id="{01AF2367-5583-437F-9F04-AD025AB20490}"/>
              </a:ext>
            </a:extLst>
          </p:cNvPr>
          <p:cNvSpPr txBox="1">
            <a:spLocks/>
          </p:cNvSpPr>
          <p:nvPr/>
        </p:nvSpPr>
        <p:spPr>
          <a:xfrm>
            <a:off x="467544" y="-8348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文件目录管理</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99" name="Content Placeholder 2">
            <a:extLst>
              <a:ext uri="{FF2B5EF4-FFF2-40B4-BE49-F238E27FC236}">
                <a16:creationId xmlns:a16="http://schemas.microsoft.com/office/drawing/2014/main" id="{8AC0CE31-95D2-45D4-9964-8DBE76AF21B5}"/>
              </a:ext>
            </a:extLst>
          </p:cNvPr>
          <p:cNvSpPr txBox="1">
            <a:spLocks/>
          </p:cNvSpPr>
          <p:nvPr/>
        </p:nvSpPr>
        <p:spPr>
          <a:xfrm>
            <a:off x="467544" y="86965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50000"/>
              </a:lnSpc>
              <a:spcBef>
                <a:spcPct val="20000"/>
              </a:spcBef>
              <a:spcAft>
                <a:spcPts val="0"/>
              </a:spcAft>
              <a:buClrTx/>
              <a:buSzTx/>
              <a:buFont typeface="Arial" pitchFamily="34" charset="0"/>
              <a:buNone/>
              <a:tabLst/>
              <a:defRPr/>
            </a:pPr>
            <a:r>
              <a:rPr lang="zh-CN" altLang="en-US" sz="2000" b="1" dirty="0">
                <a:solidFill>
                  <a:srgbClr val="FF0000"/>
                </a:solidFill>
                <a:latin typeface="华文中宋" panose="02010600040101010101" pitchFamily="2" charset="-122"/>
                <a:ea typeface="华文中宋" panose="02010600040101010101" pitchFamily="2" charset="-122"/>
              </a:rPr>
              <a:t>目录管理</a:t>
            </a:r>
            <a:r>
              <a:rPr lang="en-US" altLang="zh-CN" sz="2000" b="1" dirty="0">
                <a:solidFill>
                  <a:srgbClr val="FF0000"/>
                </a:solidFill>
                <a:latin typeface="华文中宋" panose="02010600040101010101" pitchFamily="2" charset="-122"/>
                <a:ea typeface="华文中宋" panose="02010600040101010101" pitchFamily="2" charset="-122"/>
              </a:rPr>
              <a:t>——</a:t>
            </a: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文件共享</a:t>
            </a:r>
            <a:endParaRPr kumimoji="0" lang="en-US" altLang="zh-CN"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endParaRPr>
          </a:p>
        </p:txBody>
      </p:sp>
      <p:sp>
        <p:nvSpPr>
          <p:cNvPr id="3" name="灯片编号占位符 2">
            <a:extLst>
              <a:ext uri="{FF2B5EF4-FFF2-40B4-BE49-F238E27FC236}">
                <a16:creationId xmlns:a16="http://schemas.microsoft.com/office/drawing/2014/main" id="{B2CCCC6B-963C-4ED1-9565-E23327BC9B7D}"/>
              </a:ext>
            </a:extLst>
          </p:cNvPr>
          <p:cNvSpPr>
            <a:spLocks noGrp="1"/>
          </p:cNvSpPr>
          <p:nvPr>
            <p:ph type="sldNum" sz="quarter" idx="12"/>
          </p:nvPr>
        </p:nvSpPr>
        <p:spPr/>
        <p:txBody>
          <a:bodyPr/>
          <a:lstStyle/>
          <a:p>
            <a:fld id="{B10D5614-B734-4280-8F57-1D4947433C97}" type="slidenum">
              <a:rPr lang="en-US" smtClean="0"/>
              <a:pPr/>
              <a:t>67</a:t>
            </a:fld>
            <a:endParaRPr lang="en-US"/>
          </a:p>
        </p:txBody>
      </p:sp>
    </p:spTree>
    <p:extLst>
      <p:ext uri="{BB962C8B-B14F-4D97-AF65-F5344CB8AC3E}">
        <p14:creationId xmlns:p14="http://schemas.microsoft.com/office/powerpoint/2010/main" val="119954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文件存取控制</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57</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文件的共享、保护、保密</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8" name="Rectangle 3"/>
          <p:cNvSpPr txBox="1">
            <a:spLocks noChangeArrowheads="1"/>
          </p:cNvSpPr>
          <p:nvPr/>
        </p:nvSpPr>
        <p:spPr>
          <a:xfrm>
            <a:off x="480208" y="1700808"/>
            <a:ext cx="8157008" cy="475252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文件的存取控制是和文件的共享、保护和保密三个不同而又相互联系的问题紧密相关的 ：</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文件共享：不同的用户共同使用一个文件（前面已经讨论过）。</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文件保护 ：避免文件因有意或无意的错误操作使文件受到破坏 </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文件保密：文件不得被未授权的用户访问</a:t>
            </a:r>
            <a:endParaRPr lang="en-US" altLang="zh-CN" sz="1800" b="1" dirty="0">
              <a:solidFill>
                <a:srgbClr val="000000"/>
              </a:solidFill>
              <a:latin typeface="华文中宋" panose="02010600040101010101" pitchFamily="2" charset="-122"/>
              <a:ea typeface="华文中宋" panose="02010600040101010101" pitchFamily="2" charset="-122"/>
            </a:endParaRPr>
          </a:p>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以上三个问题涉及用户对文件的使用权限：读、写、执行的许可权，有四种方式来验证用户的存取操作：</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存取控制矩阵</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存取控制表</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口令</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密码  </a:t>
            </a:r>
          </a:p>
          <a:p>
            <a:pPr marL="342900" lvl="1" indent="-342900">
              <a:lnSpc>
                <a:spcPct val="150000"/>
              </a:lnSpc>
              <a:spcBef>
                <a:spcPts val="0"/>
              </a:spcBef>
              <a:buFont typeface="Wingdings" panose="05000000000000000000" pitchFamily="2" charset="2"/>
              <a:buChar char="Ø"/>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4" name="灯片编号占位符 3">
            <a:extLst>
              <a:ext uri="{FF2B5EF4-FFF2-40B4-BE49-F238E27FC236}">
                <a16:creationId xmlns:a16="http://schemas.microsoft.com/office/drawing/2014/main" id="{A0D94F99-8047-4758-87A8-5C77CC754E36}"/>
              </a:ext>
            </a:extLst>
          </p:cNvPr>
          <p:cNvSpPr>
            <a:spLocks noGrp="1"/>
          </p:cNvSpPr>
          <p:nvPr>
            <p:ph type="sldNum" sz="quarter" idx="12"/>
          </p:nvPr>
        </p:nvSpPr>
        <p:spPr/>
        <p:txBody>
          <a:bodyPr/>
          <a:lstStyle/>
          <a:p>
            <a:fld id="{B10D5614-B734-4280-8F57-1D4947433C97}" type="slidenum">
              <a:rPr lang="en-US" smtClean="0"/>
              <a:pPr/>
              <a:t>68</a:t>
            </a:fld>
            <a:endParaRPr lang="en-US" dirty="0"/>
          </a:p>
        </p:txBody>
      </p:sp>
    </p:spTree>
    <p:extLst>
      <p:ext uri="{BB962C8B-B14F-4D97-AF65-F5344CB8AC3E}">
        <p14:creationId xmlns:p14="http://schemas.microsoft.com/office/powerpoint/2010/main" val="57757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文件存取控制</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58</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存取控制矩阵</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8" name="Rectangle 3"/>
          <p:cNvSpPr txBox="1">
            <a:spLocks noChangeArrowheads="1"/>
          </p:cNvSpPr>
          <p:nvPr/>
        </p:nvSpPr>
        <p:spPr>
          <a:xfrm>
            <a:off x="480208" y="1628800"/>
            <a:ext cx="8157008" cy="25202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以一个二维矩阵来进行存取控制。一维是所有的用户，另一维是所有的文件。对应的矩阵元素则是用户对文件的存取控制权，包括读</a:t>
            </a:r>
            <a:r>
              <a:rPr lang="en-US" altLang="zh-CN" sz="1800" b="1" dirty="0">
                <a:solidFill>
                  <a:srgbClr val="000000"/>
                </a:solidFill>
                <a:latin typeface="华文中宋" panose="02010600040101010101" pitchFamily="2" charset="-122"/>
                <a:ea typeface="华文中宋" panose="02010600040101010101" pitchFamily="2" charset="-122"/>
              </a:rPr>
              <a:t>R</a:t>
            </a:r>
            <a:r>
              <a:rPr lang="zh-CN" altLang="en-US" sz="1800" b="1" dirty="0">
                <a:solidFill>
                  <a:srgbClr val="000000"/>
                </a:solidFill>
                <a:latin typeface="华文中宋" panose="02010600040101010101" pitchFamily="2" charset="-122"/>
                <a:ea typeface="华文中宋" panose="02010600040101010101" pitchFamily="2" charset="-122"/>
              </a:rPr>
              <a:t>，写</a:t>
            </a:r>
            <a:r>
              <a:rPr lang="en-US" altLang="zh-CN" sz="1800" b="1" dirty="0">
                <a:solidFill>
                  <a:srgbClr val="000000"/>
                </a:solidFill>
                <a:latin typeface="华文中宋" panose="02010600040101010101" pitchFamily="2" charset="-122"/>
                <a:ea typeface="华文中宋" panose="02010600040101010101" pitchFamily="2" charset="-122"/>
              </a:rPr>
              <a:t>W</a:t>
            </a:r>
            <a:r>
              <a:rPr lang="zh-CN" altLang="en-US" sz="1800" b="1" dirty="0">
                <a:solidFill>
                  <a:srgbClr val="000000"/>
                </a:solidFill>
                <a:latin typeface="华文中宋" panose="02010600040101010101" pitchFamily="2" charset="-122"/>
                <a:ea typeface="华文中宋" panose="02010600040101010101" pitchFamily="2" charset="-122"/>
              </a:rPr>
              <a:t>，和执行</a:t>
            </a:r>
            <a:r>
              <a:rPr lang="en-US" altLang="zh-CN" sz="1800" b="1" dirty="0">
                <a:solidFill>
                  <a:srgbClr val="000000"/>
                </a:solidFill>
                <a:latin typeface="华文中宋" panose="02010600040101010101" pitchFamily="2" charset="-122"/>
                <a:ea typeface="华文中宋" panose="02010600040101010101" pitchFamily="2" charset="-122"/>
              </a:rPr>
              <a:t>E</a:t>
            </a:r>
          </a:p>
          <a:p>
            <a:pPr marL="571500" lvl="2" indent="-171450">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当用户提出存取要求时，由存取控制验证模块根据矩阵内容对本次存取要求进行比较，若不匹配，则拒绝执行</a:t>
            </a:r>
            <a:endParaRPr lang="en-US" altLang="zh-CN" sz="1800" b="1" dirty="0">
              <a:solidFill>
                <a:srgbClr val="000000"/>
              </a:solidFill>
              <a:latin typeface="华文中宋" panose="02010600040101010101" pitchFamily="2" charset="-122"/>
              <a:ea typeface="华文中宋" panose="02010600040101010101" pitchFamily="2" charset="-122"/>
            </a:endParaRPr>
          </a:p>
          <a:p>
            <a:pPr marL="571500" lvl="2" indent="-171450">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缺点：当文件和用户较多时，存取控制矩阵变得非常庞大，空间开销和扫描矩阵的时间开销都很大</a:t>
            </a:r>
          </a:p>
          <a:p>
            <a:pPr marL="571500" lvl="2" indent="-171450">
              <a:lnSpc>
                <a:spcPct val="150000"/>
              </a:lnSpc>
              <a:spcBef>
                <a:spcPts val="0"/>
              </a:spcBef>
            </a:pPr>
            <a:endParaRPr lang="zh-CN" altLang="en-US" sz="1800" b="1" dirty="0">
              <a:solidFill>
                <a:srgbClr val="000000"/>
              </a:solidFill>
              <a:latin typeface="华文中宋" panose="02010600040101010101" pitchFamily="2" charset="-122"/>
              <a:ea typeface="华文中宋" panose="02010600040101010101" pitchFamily="2" charset="-122"/>
            </a:endParaRPr>
          </a:p>
          <a:p>
            <a:pPr>
              <a:lnSpc>
                <a:spcPct val="150000"/>
              </a:lnSpc>
              <a:spcBef>
                <a:spcPts val="0"/>
              </a:spcBef>
              <a:buFont typeface="Wingdings" panose="05000000000000000000" pitchFamily="2" charset="2"/>
              <a:buChar char="Ø"/>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531" y="4221088"/>
            <a:ext cx="5976938"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8AA17527-46EE-4E68-B748-2151C589BC53}"/>
              </a:ext>
            </a:extLst>
          </p:cNvPr>
          <p:cNvSpPr>
            <a:spLocks noGrp="1"/>
          </p:cNvSpPr>
          <p:nvPr>
            <p:ph type="sldNum" sz="quarter" idx="12"/>
          </p:nvPr>
        </p:nvSpPr>
        <p:spPr/>
        <p:txBody>
          <a:bodyPr/>
          <a:lstStyle/>
          <a:p>
            <a:fld id="{B10D5614-B734-4280-8F57-1D4947433C97}" type="slidenum">
              <a:rPr lang="en-US" smtClean="0"/>
              <a:pPr/>
              <a:t>69</a:t>
            </a:fld>
            <a:endParaRPr lang="en-US" dirty="0"/>
          </a:p>
        </p:txBody>
      </p:sp>
    </p:spTree>
    <p:extLst>
      <p:ext uri="{BB962C8B-B14F-4D97-AF65-F5344CB8AC3E}">
        <p14:creationId xmlns:p14="http://schemas.microsoft.com/office/powerpoint/2010/main" val="281376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文件系统的概念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06</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文件与文件系统</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9" name="Rectangle 3"/>
          <p:cNvSpPr txBox="1">
            <a:spLocks/>
          </p:cNvSpPr>
          <p:nvPr/>
        </p:nvSpPr>
        <p:spPr>
          <a:xfrm>
            <a:off x="433671" y="1700808"/>
            <a:ext cx="8180016" cy="489654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按性质和用途</a:t>
            </a:r>
          </a:p>
          <a:p>
            <a:pPr marL="800100" lvl="1" indent="-342900">
              <a:lnSpc>
                <a:spcPct val="150000"/>
              </a:lnSpc>
              <a:spcBef>
                <a:spcPts val="0"/>
              </a:spcBef>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系统文件</a:t>
            </a:r>
          </a:p>
          <a:p>
            <a:pPr lvl="2">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只允许用户通过系统调用来执行，不允许对其进行读写和修改</a:t>
            </a:r>
          </a:p>
          <a:p>
            <a:pPr lvl="2">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操作系统核心和各种系统应用程序和数据</a:t>
            </a:r>
          </a:p>
          <a:p>
            <a:pPr marL="800100" lvl="1" indent="-342900">
              <a:lnSpc>
                <a:spcPct val="150000"/>
              </a:lnSpc>
              <a:spcBef>
                <a:spcPts val="0"/>
              </a:spcBef>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库文件</a:t>
            </a:r>
          </a:p>
          <a:p>
            <a:pPr lvl="2">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允许用户读取、执行，但不允许修改</a:t>
            </a:r>
          </a:p>
          <a:p>
            <a:pPr lvl="2">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各种标准子程序库</a:t>
            </a:r>
          </a:p>
          <a:p>
            <a:pPr marL="800100" lvl="1" indent="-342900">
              <a:lnSpc>
                <a:spcPct val="150000"/>
              </a:lnSpc>
              <a:spcBef>
                <a:spcPts val="0"/>
              </a:spcBef>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用户文件</a:t>
            </a:r>
          </a:p>
          <a:p>
            <a:pPr lvl="2">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用户自己的文件，只能由所有者或授权用户才能访问</a:t>
            </a:r>
          </a:p>
          <a:p>
            <a:pPr lvl="2">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用户的源程序、目标程序和数据</a:t>
            </a:r>
          </a:p>
        </p:txBody>
      </p:sp>
      <p:sp>
        <p:nvSpPr>
          <p:cNvPr id="4" name="灯片编号占位符 3">
            <a:extLst>
              <a:ext uri="{FF2B5EF4-FFF2-40B4-BE49-F238E27FC236}">
                <a16:creationId xmlns:a16="http://schemas.microsoft.com/office/drawing/2014/main" id="{6EBB38D1-1BA9-41F0-AC67-DB915912ED2A}"/>
              </a:ext>
            </a:extLst>
          </p:cNvPr>
          <p:cNvSpPr>
            <a:spLocks noGrp="1"/>
          </p:cNvSpPr>
          <p:nvPr>
            <p:ph type="sldNum" sz="quarter" idx="12"/>
          </p:nvPr>
        </p:nvSpPr>
        <p:spPr/>
        <p:txBody>
          <a:bodyPr/>
          <a:lstStyle/>
          <a:p>
            <a:fld id="{B10D5614-B734-4280-8F57-1D4947433C97}" type="slidenum">
              <a:rPr lang="en-US" smtClean="0"/>
              <a:pPr/>
              <a:t>7</a:t>
            </a:fld>
            <a:endParaRPr lang="en-US" dirty="0"/>
          </a:p>
        </p:txBody>
      </p:sp>
    </p:spTree>
    <p:extLst>
      <p:ext uri="{BB962C8B-B14F-4D97-AF65-F5344CB8AC3E}">
        <p14:creationId xmlns:p14="http://schemas.microsoft.com/office/powerpoint/2010/main" val="273566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文件存取控制</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59</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存取控制表</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8" name="Rectangle 3"/>
          <p:cNvSpPr txBox="1">
            <a:spLocks noChangeArrowheads="1"/>
          </p:cNvSpPr>
          <p:nvPr/>
        </p:nvSpPr>
        <p:spPr>
          <a:xfrm>
            <a:off x="480208" y="1628800"/>
            <a:ext cx="8157008" cy="15121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以文件为单位，把用户按某种关系划分为若干组，同时规定每组的存取权</a:t>
            </a:r>
            <a:endParaRPr lang="en-US" altLang="zh-CN" sz="1800" b="1" dirty="0">
              <a:solidFill>
                <a:srgbClr val="000000"/>
              </a:solidFill>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为每个文件设置一张存取控制表，该表存放在文件说明中，当文件打开时，该表也被复制到内存，因此存取控制验证较高效</a:t>
            </a:r>
          </a:p>
          <a:p>
            <a:pPr marL="0" lvl="2" indent="0">
              <a:lnSpc>
                <a:spcPct val="150000"/>
              </a:lnSpc>
              <a:spcBef>
                <a:spcPts val="0"/>
              </a:spcBef>
              <a:buNone/>
            </a:pPr>
            <a:endParaRPr lang="zh-CN" altLang="en-US" sz="1800" b="1" dirty="0">
              <a:solidFill>
                <a:srgbClr val="000000"/>
              </a:solidFill>
              <a:latin typeface="华文中宋" panose="02010600040101010101" pitchFamily="2" charset="-122"/>
              <a:ea typeface="华文中宋" panose="02010600040101010101" pitchFamily="2" charset="-122"/>
            </a:endParaRPr>
          </a:p>
          <a:p>
            <a:pPr marL="0">
              <a:lnSpc>
                <a:spcPct val="150000"/>
              </a:lnSpc>
              <a:spcBef>
                <a:spcPts val="0"/>
              </a:spcBef>
              <a:buFont typeface="Wingdings" panose="05000000000000000000" pitchFamily="2" charset="2"/>
              <a:buChar char="Ø"/>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918" y="3140968"/>
            <a:ext cx="3049588"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2C1241BF-59C2-4964-9FA2-325F7E3DD8E3}"/>
              </a:ext>
            </a:extLst>
          </p:cNvPr>
          <p:cNvSpPr>
            <a:spLocks noGrp="1"/>
          </p:cNvSpPr>
          <p:nvPr>
            <p:ph type="sldNum" sz="quarter" idx="12"/>
          </p:nvPr>
        </p:nvSpPr>
        <p:spPr/>
        <p:txBody>
          <a:bodyPr/>
          <a:lstStyle/>
          <a:p>
            <a:fld id="{B10D5614-B734-4280-8F57-1D4947433C97}" type="slidenum">
              <a:rPr lang="en-US" smtClean="0"/>
              <a:pPr/>
              <a:t>70</a:t>
            </a:fld>
            <a:endParaRPr lang="en-US" dirty="0"/>
          </a:p>
        </p:txBody>
      </p:sp>
    </p:spTree>
    <p:extLst>
      <p:ext uri="{BB962C8B-B14F-4D97-AF65-F5344CB8AC3E}">
        <p14:creationId xmlns:p14="http://schemas.microsoft.com/office/powerpoint/2010/main" val="207740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文件存取控制</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60</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口令方式</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9" name="Rectangle 3"/>
          <p:cNvSpPr txBox="1">
            <a:spLocks/>
          </p:cNvSpPr>
          <p:nvPr/>
        </p:nvSpPr>
        <p:spPr>
          <a:xfrm>
            <a:off x="457200" y="1752600"/>
            <a:ext cx="7992888" cy="43735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两种方式</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用户进入系统时，输入口令</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创建文件时，为文件设置口令，当任一用户想使用该文件时，必须先提供口令</a:t>
            </a:r>
          </a:p>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优点</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简单，占用的内存空间和验证所需时间都很少</a:t>
            </a:r>
          </a:p>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缺点</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保密性能较差</a:t>
            </a:r>
          </a:p>
        </p:txBody>
      </p:sp>
      <p:sp>
        <p:nvSpPr>
          <p:cNvPr id="4" name="灯片编号占位符 3">
            <a:extLst>
              <a:ext uri="{FF2B5EF4-FFF2-40B4-BE49-F238E27FC236}">
                <a16:creationId xmlns:a16="http://schemas.microsoft.com/office/drawing/2014/main" id="{7386CC55-1F97-4E84-A943-9BB8ECEE4ECA}"/>
              </a:ext>
            </a:extLst>
          </p:cNvPr>
          <p:cNvSpPr>
            <a:spLocks noGrp="1"/>
          </p:cNvSpPr>
          <p:nvPr>
            <p:ph type="sldNum" sz="quarter" idx="12"/>
          </p:nvPr>
        </p:nvSpPr>
        <p:spPr/>
        <p:txBody>
          <a:bodyPr/>
          <a:lstStyle/>
          <a:p>
            <a:fld id="{B10D5614-B734-4280-8F57-1D4947433C97}" type="slidenum">
              <a:rPr lang="en-US" smtClean="0"/>
              <a:pPr/>
              <a:t>71</a:t>
            </a:fld>
            <a:endParaRPr lang="en-US" dirty="0"/>
          </a:p>
        </p:txBody>
      </p:sp>
    </p:spTree>
    <p:extLst>
      <p:ext uri="{BB962C8B-B14F-4D97-AF65-F5344CB8AC3E}">
        <p14:creationId xmlns:p14="http://schemas.microsoft.com/office/powerpoint/2010/main" val="263591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文件存取控制</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61</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密码方式</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3" name="矩形 2"/>
          <p:cNvSpPr/>
          <p:nvPr/>
        </p:nvSpPr>
        <p:spPr>
          <a:xfrm>
            <a:off x="604414" y="1844487"/>
            <a:ext cx="7845673" cy="258532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在用户创建文件并将其写入存储设备时，对文件进行编码加密；读出文件时对其进行译码解密</a:t>
            </a: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优点：</a:t>
            </a: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保密性强</a:t>
            </a: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缺点</a:t>
            </a: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编码解码的时间开销较大</a:t>
            </a:r>
          </a:p>
        </p:txBody>
      </p:sp>
      <p:pic>
        <p:nvPicPr>
          <p:cNvPr id="12" name="Picture 2" descr="h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6759" y="4514558"/>
            <a:ext cx="6390481" cy="210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a:extLst>
              <a:ext uri="{FF2B5EF4-FFF2-40B4-BE49-F238E27FC236}">
                <a16:creationId xmlns:a16="http://schemas.microsoft.com/office/drawing/2014/main" id="{497E82F8-A32D-4656-9872-18A19C28DCA4}"/>
              </a:ext>
            </a:extLst>
          </p:cNvPr>
          <p:cNvSpPr>
            <a:spLocks noGrp="1"/>
          </p:cNvSpPr>
          <p:nvPr>
            <p:ph type="sldNum" sz="quarter" idx="12"/>
          </p:nvPr>
        </p:nvSpPr>
        <p:spPr/>
        <p:txBody>
          <a:bodyPr/>
          <a:lstStyle/>
          <a:p>
            <a:fld id="{B10D5614-B734-4280-8F57-1D4947433C97}" type="slidenum">
              <a:rPr lang="en-US" smtClean="0"/>
              <a:pPr/>
              <a:t>72</a:t>
            </a:fld>
            <a:endParaRPr lang="en-US" dirty="0"/>
          </a:p>
        </p:txBody>
      </p:sp>
    </p:spTree>
    <p:extLst>
      <p:ext uri="{BB962C8B-B14F-4D97-AF65-F5344CB8AC3E}">
        <p14:creationId xmlns:p14="http://schemas.microsoft.com/office/powerpoint/2010/main" val="183057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8.7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文件的使用</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62</a:t>
            </a:r>
            <a:endParaRPr lang="en-US" sz="1100" b="1" dirty="0">
              <a:solidFill>
                <a:prstClr val="white"/>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9" name="Rectangle 3"/>
          <p:cNvSpPr txBox="1">
            <a:spLocks noChangeArrowheads="1"/>
          </p:cNvSpPr>
          <p:nvPr/>
        </p:nvSpPr>
        <p:spPr>
          <a:xfrm>
            <a:off x="457200" y="1712912"/>
            <a:ext cx="8229600" cy="30842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文件系统以系统调用方式或命令方式为用户提供下列服务： </a:t>
            </a:r>
          </a:p>
          <a:p>
            <a:pPr lvl="1">
              <a:lnSpc>
                <a:spcPct val="150000"/>
              </a:lnSpc>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关于设置和修改用户对文件的存取权限的服务 </a:t>
            </a:r>
          </a:p>
          <a:p>
            <a:pPr lvl="1">
              <a:lnSpc>
                <a:spcPct val="150000"/>
              </a:lnSpc>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关于建立、改变和删除目录的服务</a:t>
            </a:r>
          </a:p>
          <a:p>
            <a:pPr lvl="1">
              <a:lnSpc>
                <a:spcPct val="150000"/>
              </a:lnSpc>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关于文件共享、设置访问路径的服务</a:t>
            </a:r>
          </a:p>
          <a:p>
            <a:pPr lvl="1">
              <a:lnSpc>
                <a:spcPct val="150000"/>
              </a:lnSpc>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创建、打开、读写、关闭，以及撤消文件的服务 </a:t>
            </a:r>
          </a:p>
        </p:txBody>
      </p:sp>
      <p:sp>
        <p:nvSpPr>
          <p:cNvPr id="4" name="灯片编号占位符 3">
            <a:extLst>
              <a:ext uri="{FF2B5EF4-FFF2-40B4-BE49-F238E27FC236}">
                <a16:creationId xmlns:a16="http://schemas.microsoft.com/office/drawing/2014/main" id="{9F05E54F-86C4-4921-AB4D-18A630942833}"/>
              </a:ext>
            </a:extLst>
          </p:cNvPr>
          <p:cNvSpPr>
            <a:spLocks noGrp="1"/>
          </p:cNvSpPr>
          <p:nvPr>
            <p:ph type="sldNum" sz="quarter" idx="12"/>
          </p:nvPr>
        </p:nvSpPr>
        <p:spPr/>
        <p:txBody>
          <a:bodyPr/>
          <a:lstStyle/>
          <a:p>
            <a:fld id="{B10D5614-B734-4280-8F57-1D4947433C97}" type="slidenum">
              <a:rPr lang="en-US" smtClean="0"/>
              <a:pPr/>
              <a:t>73</a:t>
            </a:fld>
            <a:endParaRPr lang="en-US" dirty="0"/>
          </a:p>
        </p:txBody>
      </p:sp>
    </p:spTree>
    <p:extLst>
      <p:ext uri="{BB962C8B-B14F-4D97-AF65-F5344CB8AC3E}">
        <p14:creationId xmlns:p14="http://schemas.microsoft.com/office/powerpoint/2010/main" val="89397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8" name="Rectangle 3"/>
          <p:cNvSpPr txBox="1">
            <a:spLocks noChangeArrowheads="1"/>
          </p:cNvSpPr>
          <p:nvPr/>
        </p:nvSpPr>
        <p:spPr>
          <a:xfrm>
            <a:off x="457199" y="1417639"/>
            <a:ext cx="3826770" cy="502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层次结构法</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复杂系统化繁为简的手段。可以按照系统所提出的功能来划分为各种不同的层次，下层为上层提供服务，上层使用下层的功能。这样，上下层之间彼此无需了解对方的内部结构和实现方法，而只关心二者的接口</a:t>
            </a:r>
          </a:p>
          <a:p>
            <a:pPr>
              <a:lnSpc>
                <a:spcPct val="150000"/>
              </a:lnSpc>
              <a:spcBef>
                <a:spcPts val="0"/>
              </a:spcBef>
              <a:buFont typeface="Wingdings" panose="05000000000000000000" pitchFamily="2" charset="2"/>
              <a:buChar char="Ø"/>
            </a:pPr>
            <a:r>
              <a:rPr lang="en-US" altLang="zh-CN" sz="1800" b="1" dirty="0">
                <a:solidFill>
                  <a:srgbClr val="000000"/>
                </a:solidFill>
                <a:latin typeface="华文中宋" panose="02010600040101010101" pitchFamily="2" charset="-122"/>
                <a:ea typeface="华文中宋" panose="02010600040101010101" pitchFamily="2" charset="-122"/>
              </a:rPr>
              <a:t>1968</a:t>
            </a:r>
            <a:r>
              <a:rPr lang="zh-CN" altLang="en-US" sz="1800" b="1" dirty="0">
                <a:solidFill>
                  <a:srgbClr val="000000"/>
                </a:solidFill>
                <a:latin typeface="华文中宋" panose="02010600040101010101" pitchFamily="2" charset="-122"/>
                <a:ea typeface="华文中宋" panose="02010600040101010101" pitchFamily="2" charset="-122"/>
              </a:rPr>
              <a:t>年，</a:t>
            </a:r>
            <a:r>
              <a:rPr lang="en-US" altLang="zh-CN" sz="1800" dirty="0"/>
              <a:t> </a:t>
            </a:r>
            <a:r>
              <a:rPr lang="en-US" altLang="zh-CN" sz="1800" b="1" dirty="0">
                <a:solidFill>
                  <a:srgbClr val="000000"/>
                </a:solidFill>
                <a:latin typeface="华文中宋" panose="02010600040101010101" pitchFamily="2" charset="-122"/>
                <a:ea typeface="华文中宋" panose="02010600040101010101" pitchFamily="2" charset="-122"/>
              </a:rPr>
              <a:t>Dijkstra </a:t>
            </a:r>
            <a:r>
              <a:rPr lang="zh-CN" altLang="en-US" sz="1800" b="1" dirty="0">
                <a:solidFill>
                  <a:srgbClr val="000000"/>
                </a:solidFill>
                <a:latin typeface="华文中宋" panose="02010600040101010101" pitchFamily="2" charset="-122"/>
                <a:ea typeface="华文中宋" panose="02010600040101010101" pitchFamily="2" charset="-122"/>
              </a:rPr>
              <a:t>和</a:t>
            </a:r>
            <a:r>
              <a:rPr lang="en-US" altLang="zh-CN" sz="1800" b="1" dirty="0" err="1">
                <a:solidFill>
                  <a:srgbClr val="000000"/>
                </a:solidFill>
                <a:latin typeface="华文中宋" panose="02010600040101010101" pitchFamily="2" charset="-122"/>
                <a:ea typeface="华文中宋" panose="02010600040101010101" pitchFamily="2" charset="-122"/>
              </a:rPr>
              <a:t>Madnick</a:t>
            </a:r>
            <a:r>
              <a:rPr lang="zh-CN" altLang="en-US" sz="1800" b="1" dirty="0">
                <a:solidFill>
                  <a:srgbClr val="000000"/>
                </a:solidFill>
                <a:latin typeface="华文中宋" panose="02010600040101010101" pitchFamily="2" charset="-122"/>
                <a:ea typeface="华文中宋" panose="02010600040101010101" pitchFamily="2" charset="-122"/>
              </a:rPr>
              <a:t>把文件系统划分为</a:t>
            </a:r>
            <a:r>
              <a:rPr lang="en-US" altLang="zh-CN" sz="1800" b="1" dirty="0">
                <a:solidFill>
                  <a:srgbClr val="000000"/>
                </a:solidFill>
                <a:latin typeface="华文中宋" panose="02010600040101010101" pitchFamily="2" charset="-122"/>
                <a:ea typeface="华文中宋" panose="02010600040101010101" pitchFamily="2" charset="-122"/>
              </a:rPr>
              <a:t>8</a:t>
            </a:r>
            <a:r>
              <a:rPr lang="zh-CN" altLang="en-US" sz="1800" b="1" dirty="0">
                <a:solidFill>
                  <a:srgbClr val="000000"/>
                </a:solidFill>
                <a:latin typeface="华文中宋" panose="02010600040101010101" pitchFamily="2" charset="-122"/>
                <a:ea typeface="华文中宋" panose="02010600040101010101" pitchFamily="2" charset="-122"/>
              </a:rPr>
              <a:t>层</a:t>
            </a:r>
          </a:p>
        </p:txBody>
      </p:sp>
      <p:pic>
        <p:nvPicPr>
          <p:cNvPr id="11" name="Picture 2" descr="h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23679" y="584242"/>
            <a:ext cx="4465638" cy="616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文件系统的层次模型</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63</a:t>
            </a:r>
            <a:endParaRPr lang="en-US" sz="1100" b="1" dirty="0">
              <a:solidFill>
                <a:prstClr val="white"/>
              </a:solidFill>
            </a:endParaRPr>
          </a:p>
        </p:txBody>
      </p:sp>
      <p:sp>
        <p:nvSpPr>
          <p:cNvPr id="140290" name="AutoShape 2" descr="https://gss1.bdstatic.com/9vo3dSag_xI4khGkpoWK1HF6hhy/baike/c0%3Dbaike80%2C5%2C5%2C80%2C26/sign=c924e84dc8fdfc03f175ebeab556ecf1/3c6d55fbb2fb43166cfa64c92ba4462308f7d39f.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40294" name="Picture 6"/>
          <p:cNvPicPr>
            <a:picLocks noChangeAspect="1" noChangeArrowheads="1"/>
          </p:cNvPicPr>
          <p:nvPr/>
        </p:nvPicPr>
        <p:blipFill>
          <a:blip r:embed="rId3" cstate="print"/>
          <a:srcRect/>
          <a:stretch>
            <a:fillRect/>
          </a:stretch>
        </p:blipFill>
        <p:spPr bwMode="auto">
          <a:xfrm>
            <a:off x="3286117" y="5643578"/>
            <a:ext cx="1156476" cy="1071570"/>
          </a:xfrm>
          <a:prstGeom prst="rect">
            <a:avLst/>
          </a:prstGeom>
          <a:noFill/>
          <a:ln w="9525">
            <a:noFill/>
            <a:miter lim="800000"/>
            <a:headEnd/>
            <a:tailEnd/>
          </a:ln>
          <a:effectLst/>
        </p:spPr>
      </p:pic>
      <p:pic>
        <p:nvPicPr>
          <p:cNvPr id="140295" name="Picture 7"/>
          <p:cNvPicPr>
            <a:picLocks noChangeAspect="1" noChangeArrowheads="1"/>
          </p:cNvPicPr>
          <p:nvPr/>
        </p:nvPicPr>
        <p:blipFill>
          <a:blip r:embed="rId4"/>
          <a:srcRect/>
          <a:stretch>
            <a:fillRect/>
          </a:stretch>
        </p:blipFill>
        <p:spPr bwMode="auto">
          <a:xfrm>
            <a:off x="4500562" y="5643577"/>
            <a:ext cx="1357322" cy="1083929"/>
          </a:xfrm>
          <a:prstGeom prst="rect">
            <a:avLst/>
          </a:prstGeom>
          <a:noFill/>
          <a:ln w="9525">
            <a:noFill/>
            <a:miter lim="800000"/>
            <a:headEnd/>
            <a:tailEnd/>
          </a:ln>
          <a:effectLst/>
        </p:spPr>
      </p:pic>
      <p:sp>
        <p:nvSpPr>
          <p:cNvPr id="4" name="灯片编号占位符 3">
            <a:extLst>
              <a:ext uri="{FF2B5EF4-FFF2-40B4-BE49-F238E27FC236}">
                <a16:creationId xmlns:a16="http://schemas.microsoft.com/office/drawing/2014/main" id="{30C86DF6-B43F-4E9D-BE2B-B8A35DA4B147}"/>
              </a:ext>
            </a:extLst>
          </p:cNvPr>
          <p:cNvSpPr>
            <a:spLocks noGrp="1"/>
          </p:cNvSpPr>
          <p:nvPr>
            <p:ph type="sldNum" sz="quarter" idx="12"/>
          </p:nvPr>
        </p:nvSpPr>
        <p:spPr/>
        <p:txBody>
          <a:bodyPr/>
          <a:lstStyle/>
          <a:p>
            <a:fld id="{B10D5614-B734-4280-8F57-1D4947433C97}" type="slidenum">
              <a:rPr lang="en-US" smtClean="0"/>
              <a:pPr/>
              <a:t>74</a:t>
            </a:fld>
            <a:endParaRPr lang="en-US" dirty="0"/>
          </a:p>
        </p:txBody>
      </p:sp>
    </p:spTree>
    <p:extLst>
      <p:ext uri="{BB962C8B-B14F-4D97-AF65-F5344CB8AC3E}">
        <p14:creationId xmlns:p14="http://schemas.microsoft.com/office/powerpoint/2010/main" val="172132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64</a:t>
            </a:r>
            <a:endParaRPr lang="en-US" sz="1100" b="1" dirty="0">
              <a:solidFill>
                <a:prstClr val="white"/>
              </a:solidFill>
            </a:endParaRPr>
          </a:p>
        </p:txBody>
      </p:sp>
      <p:sp>
        <p:nvSpPr>
          <p:cNvPr id="9" name="Title 13">
            <a:extLst>
              <a:ext uri="{FF2B5EF4-FFF2-40B4-BE49-F238E27FC236}">
                <a16:creationId xmlns:a16="http://schemas.microsoft.com/office/drawing/2014/main" id="{3ACEC1F7-26E9-4831-A3D6-28E57346134C}"/>
              </a:ext>
            </a:extLst>
          </p:cNvPr>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800" b="1" dirty="0">
                <a:solidFill>
                  <a:srgbClr val="FF0000"/>
                </a:solidFill>
                <a:latin typeface="华文中宋" panose="02010600040101010101" pitchFamily="2" charset="-122"/>
                <a:ea typeface="华文中宋" panose="02010600040101010101" pitchFamily="2" charset="-122"/>
              </a:rPr>
              <a:t>补充</a:t>
            </a:r>
            <a:r>
              <a:rPr lang="en-US" altLang="zh-CN" sz="2800" b="1" dirty="0">
                <a:solidFill>
                  <a:srgbClr val="FF0000"/>
                </a:solidFill>
                <a:latin typeface="华文中宋" panose="02010600040101010101" pitchFamily="2" charset="-122"/>
                <a:ea typeface="华文中宋" panose="02010600040101010101" pitchFamily="2" charset="-122"/>
              </a:rPr>
              <a:t>1</a:t>
            </a:r>
            <a:r>
              <a:rPr lang="zh-CN" altLang="en-US" sz="2800" b="1" dirty="0">
                <a:solidFill>
                  <a:srgbClr val="FF0000"/>
                </a:solidFill>
                <a:latin typeface="华文中宋" panose="02010600040101010101" pitchFamily="2" charset="-122"/>
                <a:ea typeface="华文中宋" panose="02010600040101010101" pitchFamily="2" charset="-122"/>
              </a:rPr>
              <a:t>：文件系统的全局结构</a:t>
            </a:r>
            <a:r>
              <a:rPr lang="en-US" altLang="zh-CN" sz="2800" b="1" dirty="0">
                <a:solidFill>
                  <a:srgbClr val="FF0000"/>
                </a:solidFill>
                <a:latin typeface="华文中宋" panose="02010600040101010101" pitchFamily="2" charset="-122"/>
                <a:ea typeface="华文中宋" panose="02010600040101010101" pitchFamily="2" charset="-122"/>
              </a:rPr>
              <a:t>—</a:t>
            </a:r>
            <a:r>
              <a:rPr lang="zh-CN" altLang="en-US" sz="2800" b="1" dirty="0">
                <a:solidFill>
                  <a:srgbClr val="FF0000"/>
                </a:solidFill>
                <a:latin typeface="华文中宋" panose="02010600040101010101" pitchFamily="2" charset="-122"/>
                <a:ea typeface="华文中宋" panose="02010600040101010101" pitchFamily="2" charset="-122"/>
              </a:rPr>
              <a:t>虚拟文件系统</a:t>
            </a:r>
            <a:endParaRPr lang="en-US" sz="2800" b="1" dirty="0">
              <a:solidFill>
                <a:srgbClr val="FF0000"/>
              </a:solidFill>
              <a:latin typeface="华文中宋" panose="02010600040101010101" pitchFamily="2" charset="-122"/>
              <a:ea typeface="华文中宋" panose="02010600040101010101" pitchFamily="2" charset="-122"/>
            </a:endParaRPr>
          </a:p>
        </p:txBody>
      </p:sp>
      <p:sp>
        <p:nvSpPr>
          <p:cNvPr id="7" name="Rectangle 3">
            <a:extLst>
              <a:ext uri="{FF2B5EF4-FFF2-40B4-BE49-F238E27FC236}">
                <a16:creationId xmlns:a16="http://schemas.microsoft.com/office/drawing/2014/main" id="{D74E10B2-AE30-49E0-8D8D-46711F7B6872}"/>
              </a:ext>
            </a:extLst>
          </p:cNvPr>
          <p:cNvSpPr txBox="1">
            <a:spLocks noChangeArrowheads="1"/>
          </p:cNvSpPr>
          <p:nvPr/>
        </p:nvSpPr>
        <p:spPr>
          <a:xfrm>
            <a:off x="495618" y="1172046"/>
            <a:ext cx="8180017" cy="168089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1600" b="1" dirty="0">
                <a:solidFill>
                  <a:srgbClr val="000000"/>
                </a:solidFill>
                <a:latin typeface="华文中宋" panose="02010600040101010101" pitchFamily="2" charset="-122"/>
                <a:ea typeface="华文中宋" panose="02010600040101010101" pitchFamily="2" charset="-122"/>
              </a:rPr>
              <a:t>Linux VFS</a:t>
            </a:r>
          </a:p>
          <a:p>
            <a:pPr lvl="1">
              <a:lnSpc>
                <a:spcPct val="150000"/>
              </a:lnSpc>
              <a:spcBef>
                <a:spcPts val="0"/>
              </a:spcBef>
              <a:buFont typeface="Arial" panose="020B0604020202020204" pitchFamily="34" charset="0"/>
              <a:buChar char="•"/>
            </a:pPr>
            <a:r>
              <a:rPr lang="en-US" altLang="zh-CN" sz="1600" b="1" dirty="0">
                <a:solidFill>
                  <a:srgbClr val="000000"/>
                </a:solidFill>
                <a:latin typeface="华文中宋" panose="02010600040101010101" pitchFamily="2" charset="-122"/>
                <a:ea typeface="华文中宋" panose="02010600040101010101" pitchFamily="2" charset="-122"/>
              </a:rPr>
              <a:t>VFS</a:t>
            </a:r>
            <a:r>
              <a:rPr lang="zh-CN" altLang="en-US" sz="1600" b="1" dirty="0">
                <a:solidFill>
                  <a:srgbClr val="000000"/>
                </a:solidFill>
                <a:latin typeface="华文中宋" panose="02010600040101010101" pitchFamily="2" charset="-122"/>
                <a:ea typeface="华文中宋" panose="02010600040101010101" pitchFamily="2" charset="-122"/>
              </a:rPr>
              <a:t>的基本结构：</a:t>
            </a:r>
            <a:r>
              <a:rPr lang="en-US" altLang="zh-CN" sz="1600" b="1" dirty="0" err="1">
                <a:solidFill>
                  <a:srgbClr val="000000"/>
                </a:solidFill>
                <a:latin typeface="华文中宋" panose="02010600040101010101" pitchFamily="2" charset="-122"/>
                <a:ea typeface="华文中宋" panose="02010600040101010101" pitchFamily="2" charset="-122"/>
              </a:rPr>
              <a:t>dentry</a:t>
            </a:r>
            <a:r>
              <a:rPr lang="zh-CN" altLang="en-US" sz="1600" b="1" dirty="0">
                <a:solidFill>
                  <a:srgbClr val="000000"/>
                </a:solidFill>
                <a:latin typeface="华文中宋" panose="02010600040101010101" pitchFamily="2" charset="-122"/>
                <a:ea typeface="华文中宋" panose="02010600040101010101" pitchFamily="2" charset="-122"/>
              </a:rPr>
              <a:t>结构体和</a:t>
            </a:r>
            <a:r>
              <a:rPr lang="en-US" altLang="zh-CN" sz="1600" b="1" dirty="0" err="1">
                <a:solidFill>
                  <a:srgbClr val="000000"/>
                </a:solidFill>
                <a:latin typeface="华文中宋" panose="02010600040101010101" pitchFamily="2" charset="-122"/>
                <a:ea typeface="华文中宋" panose="02010600040101010101" pitchFamily="2" charset="-122"/>
              </a:rPr>
              <a:t>inode</a:t>
            </a:r>
            <a:r>
              <a:rPr lang="zh-CN" altLang="en-US" sz="1600" b="1" dirty="0">
                <a:solidFill>
                  <a:srgbClr val="000000"/>
                </a:solidFill>
                <a:latin typeface="华文中宋" panose="02010600040101010101" pitchFamily="2" charset="-122"/>
                <a:ea typeface="华文中宋" panose="02010600040101010101" pitchFamily="2" charset="-122"/>
              </a:rPr>
              <a:t>结构体</a:t>
            </a:r>
            <a:endParaRPr lang="en-US" altLang="zh-CN" sz="16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en-US" altLang="zh-CN" sz="1600" b="1" dirty="0" err="1">
                <a:solidFill>
                  <a:srgbClr val="000000"/>
                </a:solidFill>
                <a:latin typeface="华文中宋" panose="02010600040101010101" pitchFamily="2" charset="-122"/>
                <a:ea typeface="华文中宋" panose="02010600040101010101" pitchFamily="2" charset="-122"/>
              </a:rPr>
              <a:t>dentry</a:t>
            </a:r>
            <a:r>
              <a:rPr lang="zh-CN" altLang="en-US" sz="1600" b="1" dirty="0">
                <a:solidFill>
                  <a:srgbClr val="000000"/>
                </a:solidFill>
                <a:latin typeface="华文中宋" panose="02010600040101010101" pitchFamily="2" charset="-122"/>
                <a:ea typeface="华文中宋" panose="02010600040101010101" pitchFamily="2" charset="-122"/>
              </a:rPr>
              <a:t>是文件目录中的一个点，既可以是目录，也可以是文件</a:t>
            </a:r>
            <a:endParaRPr lang="en-US" altLang="zh-CN" sz="16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en-US" altLang="zh-CN" sz="1600" b="1" dirty="0" err="1">
                <a:solidFill>
                  <a:srgbClr val="000000"/>
                </a:solidFill>
                <a:latin typeface="华文中宋" panose="02010600040101010101" pitchFamily="2" charset="-122"/>
                <a:ea typeface="华文中宋" panose="02010600040101010101" pitchFamily="2" charset="-122"/>
              </a:rPr>
              <a:t>inode</a:t>
            </a:r>
            <a:r>
              <a:rPr lang="zh-CN" altLang="en-US" sz="1600" b="1" dirty="0">
                <a:solidFill>
                  <a:srgbClr val="000000"/>
                </a:solidFill>
                <a:latin typeface="华文中宋" panose="02010600040101010101" pitchFamily="2" charset="-122"/>
                <a:ea typeface="华文中宋" panose="02010600040101010101" pitchFamily="2" charset="-122"/>
              </a:rPr>
              <a:t>代表磁盘上的一个文件，一个</a:t>
            </a:r>
            <a:r>
              <a:rPr lang="en-US" altLang="zh-CN" sz="1600" b="1" dirty="0" err="1">
                <a:solidFill>
                  <a:srgbClr val="000000"/>
                </a:solidFill>
                <a:latin typeface="华文中宋" panose="02010600040101010101" pitchFamily="2" charset="-122"/>
                <a:ea typeface="华文中宋" panose="02010600040101010101" pitchFamily="2" charset="-122"/>
              </a:rPr>
              <a:t>inode</a:t>
            </a:r>
            <a:r>
              <a:rPr lang="zh-CN" altLang="en-US" sz="1600" b="1" dirty="0">
                <a:solidFill>
                  <a:srgbClr val="000000"/>
                </a:solidFill>
                <a:latin typeface="华文中宋" panose="02010600040101010101" pitchFamily="2" charset="-122"/>
                <a:ea typeface="华文中宋" panose="02010600040101010101" pitchFamily="2" charset="-122"/>
              </a:rPr>
              <a:t>可以对应多个</a:t>
            </a:r>
            <a:r>
              <a:rPr lang="en-US" altLang="zh-CN" sz="1600" b="1" dirty="0" err="1">
                <a:solidFill>
                  <a:srgbClr val="000000"/>
                </a:solidFill>
                <a:latin typeface="华文中宋" panose="02010600040101010101" pitchFamily="2" charset="-122"/>
                <a:ea typeface="华文中宋" panose="02010600040101010101" pitchFamily="2" charset="-122"/>
              </a:rPr>
              <a:t>dentry</a:t>
            </a:r>
            <a:r>
              <a:rPr lang="zh-CN" altLang="en-US" sz="1600" b="1" dirty="0">
                <a:solidFill>
                  <a:srgbClr val="000000"/>
                </a:solidFill>
                <a:latin typeface="华文中宋" panose="02010600040101010101" pitchFamily="2" charset="-122"/>
                <a:ea typeface="华文中宋" panose="02010600040101010101" pitchFamily="2" charset="-122"/>
              </a:rPr>
              <a:t>（</a:t>
            </a:r>
            <a:r>
              <a:rPr lang="en-US" altLang="zh-CN" sz="1600" b="1" i="0" dirty="0">
                <a:solidFill>
                  <a:schemeClr val="bg2">
                    <a:lumMod val="10000"/>
                  </a:schemeClr>
                </a:solidFill>
                <a:effectLst/>
                <a:latin typeface="华文中宋" panose="02010600040101010101" pitchFamily="2" charset="-122"/>
                <a:ea typeface="华文中宋" panose="02010600040101010101" pitchFamily="2" charset="-122"/>
              </a:rPr>
              <a:t> hard link </a:t>
            </a:r>
            <a:r>
              <a:rPr lang="zh-CN" altLang="en-US" sz="1600" b="1" dirty="0">
                <a:solidFill>
                  <a:srgbClr val="000000"/>
                </a:solidFill>
                <a:latin typeface="华文中宋" panose="02010600040101010101" pitchFamily="2" charset="-122"/>
                <a:ea typeface="华文中宋" panose="02010600040101010101" pitchFamily="2" charset="-122"/>
              </a:rPr>
              <a:t>）</a:t>
            </a:r>
            <a:endParaRPr lang="en-US" altLang="zh-CN" sz="1600" b="1" dirty="0">
              <a:solidFill>
                <a:srgbClr val="000000"/>
              </a:solidFill>
              <a:latin typeface="华文中宋" panose="02010600040101010101" pitchFamily="2" charset="-122"/>
              <a:ea typeface="华文中宋" panose="02010600040101010101" pitchFamily="2" charset="-122"/>
            </a:endParaRPr>
          </a:p>
        </p:txBody>
      </p:sp>
      <p:pic>
        <p:nvPicPr>
          <p:cNvPr id="4" name="图片 3">
            <a:extLst>
              <a:ext uri="{FF2B5EF4-FFF2-40B4-BE49-F238E27FC236}">
                <a16:creationId xmlns:a16="http://schemas.microsoft.com/office/drawing/2014/main" id="{7EC97B28-BC2F-447A-907A-932F791A33A3}"/>
              </a:ext>
            </a:extLst>
          </p:cNvPr>
          <p:cNvPicPr>
            <a:picLocks noChangeAspect="1"/>
          </p:cNvPicPr>
          <p:nvPr/>
        </p:nvPicPr>
        <p:blipFill>
          <a:blip r:embed="rId3"/>
          <a:stretch>
            <a:fillRect/>
          </a:stretch>
        </p:blipFill>
        <p:spPr>
          <a:xfrm>
            <a:off x="755576" y="3168793"/>
            <a:ext cx="8003590" cy="3209283"/>
          </a:xfrm>
          <a:prstGeom prst="rect">
            <a:avLst/>
          </a:prstGeom>
        </p:spPr>
      </p:pic>
      <p:sp>
        <p:nvSpPr>
          <p:cNvPr id="3" name="灯片编号占位符 2">
            <a:extLst>
              <a:ext uri="{FF2B5EF4-FFF2-40B4-BE49-F238E27FC236}">
                <a16:creationId xmlns:a16="http://schemas.microsoft.com/office/drawing/2014/main" id="{3E31D855-A952-4333-A503-67C699F70F3B}"/>
              </a:ext>
            </a:extLst>
          </p:cNvPr>
          <p:cNvSpPr>
            <a:spLocks noGrp="1"/>
          </p:cNvSpPr>
          <p:nvPr>
            <p:ph type="sldNum" sz="quarter" idx="12"/>
          </p:nvPr>
        </p:nvSpPr>
        <p:spPr/>
        <p:txBody>
          <a:bodyPr/>
          <a:lstStyle/>
          <a:p>
            <a:fld id="{B10D5614-B734-4280-8F57-1D4947433C97}" type="slidenum">
              <a:rPr lang="en-US" smtClean="0"/>
              <a:pPr/>
              <a:t>75</a:t>
            </a:fld>
            <a:endParaRPr lang="en-US" dirty="0"/>
          </a:p>
        </p:txBody>
      </p:sp>
    </p:spTree>
    <p:extLst>
      <p:ext uri="{BB962C8B-B14F-4D97-AF65-F5344CB8AC3E}">
        <p14:creationId xmlns:p14="http://schemas.microsoft.com/office/powerpoint/2010/main" val="40164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64</a:t>
            </a:r>
            <a:endParaRPr lang="en-US" sz="1100" b="1" dirty="0">
              <a:solidFill>
                <a:prstClr val="white"/>
              </a:solidFill>
            </a:endParaRPr>
          </a:p>
        </p:txBody>
      </p:sp>
      <p:sp>
        <p:nvSpPr>
          <p:cNvPr id="7" name="Rectangle 3">
            <a:extLst>
              <a:ext uri="{FF2B5EF4-FFF2-40B4-BE49-F238E27FC236}">
                <a16:creationId xmlns:a16="http://schemas.microsoft.com/office/drawing/2014/main" id="{D74E10B2-AE30-49E0-8D8D-46711F7B6872}"/>
              </a:ext>
            </a:extLst>
          </p:cNvPr>
          <p:cNvSpPr txBox="1">
            <a:spLocks noChangeArrowheads="1"/>
          </p:cNvSpPr>
          <p:nvPr/>
        </p:nvSpPr>
        <p:spPr>
          <a:xfrm>
            <a:off x="495618" y="1172046"/>
            <a:ext cx="8180017" cy="52876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1600" b="1" dirty="0">
                <a:solidFill>
                  <a:srgbClr val="000000"/>
                </a:solidFill>
                <a:latin typeface="华文中宋" panose="02010600040101010101" pitchFamily="2" charset="-122"/>
                <a:ea typeface="华文中宋" panose="02010600040101010101" pitchFamily="2" charset="-122"/>
              </a:rPr>
              <a:t>Linux VFS</a:t>
            </a:r>
          </a:p>
        </p:txBody>
      </p:sp>
      <p:pic>
        <p:nvPicPr>
          <p:cNvPr id="8" name="图片 7">
            <a:extLst>
              <a:ext uri="{FF2B5EF4-FFF2-40B4-BE49-F238E27FC236}">
                <a16:creationId xmlns:a16="http://schemas.microsoft.com/office/drawing/2014/main" id="{EE690DA8-FF4B-44B5-87FC-1AB6F4F49EB2}"/>
              </a:ext>
            </a:extLst>
          </p:cNvPr>
          <p:cNvPicPr>
            <a:picLocks noChangeAspect="1"/>
          </p:cNvPicPr>
          <p:nvPr/>
        </p:nvPicPr>
        <p:blipFill>
          <a:blip r:embed="rId3"/>
          <a:stretch>
            <a:fillRect/>
          </a:stretch>
        </p:blipFill>
        <p:spPr>
          <a:xfrm>
            <a:off x="2213631" y="805721"/>
            <a:ext cx="5437583" cy="5550630"/>
          </a:xfrm>
          <a:prstGeom prst="rect">
            <a:avLst/>
          </a:prstGeom>
        </p:spPr>
      </p:pic>
      <p:sp>
        <p:nvSpPr>
          <p:cNvPr id="3" name="灯片编号占位符 2">
            <a:extLst>
              <a:ext uri="{FF2B5EF4-FFF2-40B4-BE49-F238E27FC236}">
                <a16:creationId xmlns:a16="http://schemas.microsoft.com/office/drawing/2014/main" id="{9FA08CFC-451B-490C-9495-33BF6A185A34}"/>
              </a:ext>
            </a:extLst>
          </p:cNvPr>
          <p:cNvSpPr>
            <a:spLocks noGrp="1"/>
          </p:cNvSpPr>
          <p:nvPr>
            <p:ph type="sldNum" sz="quarter" idx="12"/>
          </p:nvPr>
        </p:nvSpPr>
        <p:spPr/>
        <p:txBody>
          <a:bodyPr/>
          <a:lstStyle/>
          <a:p>
            <a:fld id="{B10D5614-B734-4280-8F57-1D4947433C97}" type="slidenum">
              <a:rPr lang="en-US" smtClean="0"/>
              <a:pPr/>
              <a:t>76</a:t>
            </a:fld>
            <a:endParaRPr lang="en-US" dirty="0"/>
          </a:p>
        </p:txBody>
      </p:sp>
    </p:spTree>
    <p:extLst>
      <p:ext uri="{BB962C8B-B14F-4D97-AF65-F5344CB8AC3E}">
        <p14:creationId xmlns:p14="http://schemas.microsoft.com/office/powerpoint/2010/main" val="303818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64</a:t>
            </a:r>
            <a:endParaRPr lang="en-US" sz="1100" b="1" dirty="0">
              <a:solidFill>
                <a:prstClr val="white"/>
              </a:solidFill>
            </a:endParaRPr>
          </a:p>
        </p:txBody>
      </p:sp>
      <p:pic>
        <p:nvPicPr>
          <p:cNvPr id="6" name="图片 5">
            <a:extLst>
              <a:ext uri="{FF2B5EF4-FFF2-40B4-BE49-F238E27FC236}">
                <a16:creationId xmlns:a16="http://schemas.microsoft.com/office/drawing/2014/main" id="{1BDB2AC9-E737-4BEA-9B68-2C6A4963E9D4}"/>
              </a:ext>
            </a:extLst>
          </p:cNvPr>
          <p:cNvPicPr>
            <a:picLocks noChangeAspect="1"/>
          </p:cNvPicPr>
          <p:nvPr/>
        </p:nvPicPr>
        <p:blipFill>
          <a:blip r:embed="rId3"/>
          <a:stretch>
            <a:fillRect/>
          </a:stretch>
        </p:blipFill>
        <p:spPr>
          <a:xfrm>
            <a:off x="1259632" y="2399955"/>
            <a:ext cx="6046187" cy="4171139"/>
          </a:xfrm>
          <a:prstGeom prst="rect">
            <a:avLst/>
          </a:prstGeom>
        </p:spPr>
      </p:pic>
      <p:sp>
        <p:nvSpPr>
          <p:cNvPr id="11" name="Rectangle 3">
            <a:extLst>
              <a:ext uri="{FF2B5EF4-FFF2-40B4-BE49-F238E27FC236}">
                <a16:creationId xmlns:a16="http://schemas.microsoft.com/office/drawing/2014/main" id="{83FD30AE-F524-4CE2-A3AF-F60859C2F336}"/>
              </a:ext>
            </a:extLst>
          </p:cNvPr>
          <p:cNvSpPr txBox="1">
            <a:spLocks noChangeArrowheads="1"/>
          </p:cNvSpPr>
          <p:nvPr/>
        </p:nvSpPr>
        <p:spPr>
          <a:xfrm>
            <a:off x="481991" y="608296"/>
            <a:ext cx="8180017" cy="168496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1600" b="1" dirty="0">
                <a:solidFill>
                  <a:srgbClr val="000000"/>
                </a:solidFill>
                <a:latin typeface="华文中宋" panose="02010600040101010101" pitchFamily="2" charset="-122"/>
                <a:ea typeface="华文中宋" panose="02010600040101010101" pitchFamily="2" charset="-122"/>
              </a:rPr>
              <a:t>mount</a:t>
            </a:r>
            <a:r>
              <a:rPr lang="zh-CN" altLang="en-US" sz="1600" b="1" dirty="0">
                <a:solidFill>
                  <a:srgbClr val="000000"/>
                </a:solidFill>
                <a:latin typeface="华文中宋" panose="02010600040101010101" pitchFamily="2" charset="-122"/>
                <a:ea typeface="华文中宋" panose="02010600040101010101" pitchFamily="2" charset="-122"/>
              </a:rPr>
              <a:t>过程</a:t>
            </a:r>
            <a:endParaRPr lang="en-US" altLang="zh-CN" sz="16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en-US" altLang="zh-CN" sz="1600" b="1" dirty="0">
                <a:solidFill>
                  <a:srgbClr val="000000"/>
                </a:solidFill>
                <a:latin typeface="华文中宋" panose="02010600040101010101" pitchFamily="2" charset="-122"/>
                <a:ea typeface="华文中宋" panose="02010600040101010101" pitchFamily="2" charset="-122"/>
              </a:rPr>
              <a:t>mount</a:t>
            </a:r>
            <a:r>
              <a:rPr lang="zh-CN" altLang="en-US" sz="1600" b="1" dirty="0">
                <a:solidFill>
                  <a:srgbClr val="000000"/>
                </a:solidFill>
                <a:latin typeface="华文中宋" panose="02010600040101010101" pitchFamily="2" charset="-122"/>
                <a:ea typeface="华文中宋" panose="02010600040101010101" pitchFamily="2" charset="-122"/>
              </a:rPr>
              <a:t>时，</a:t>
            </a:r>
            <a:r>
              <a:rPr lang="en-US" altLang="zh-CN" sz="1600" b="1" dirty="0">
                <a:solidFill>
                  <a:srgbClr val="000000"/>
                </a:solidFill>
                <a:latin typeface="华文中宋" panose="02010600040101010101" pitchFamily="2" charset="-122"/>
                <a:ea typeface="华文中宋" panose="02010600040101010101" pitchFamily="2" charset="-122"/>
              </a:rPr>
              <a:t>Linux</a:t>
            </a:r>
            <a:r>
              <a:rPr lang="zh-CN" altLang="en-US" sz="1600" b="1" dirty="0">
                <a:solidFill>
                  <a:srgbClr val="000000"/>
                </a:solidFill>
                <a:latin typeface="华文中宋" panose="02010600040101010101" pitchFamily="2" charset="-122"/>
                <a:ea typeface="华文中宋" panose="02010600040101010101" pitchFamily="2" charset="-122"/>
              </a:rPr>
              <a:t>首先找到磁盘分区的</a:t>
            </a:r>
            <a:r>
              <a:rPr lang="en-US" altLang="zh-CN" sz="1600" b="1" dirty="0">
                <a:solidFill>
                  <a:srgbClr val="000000"/>
                </a:solidFill>
                <a:latin typeface="华文中宋" panose="02010600040101010101" pitchFamily="2" charset="-122"/>
                <a:ea typeface="华文中宋" panose="02010600040101010101" pitchFamily="2" charset="-122"/>
              </a:rPr>
              <a:t>super block</a:t>
            </a:r>
            <a:r>
              <a:rPr lang="zh-CN" altLang="en-US" sz="1600" b="1" dirty="0">
                <a:solidFill>
                  <a:srgbClr val="000000"/>
                </a:solidFill>
                <a:latin typeface="华文中宋" panose="02010600040101010101" pitchFamily="2" charset="-122"/>
                <a:ea typeface="华文中宋" panose="02010600040101010101" pitchFamily="2" charset="-122"/>
              </a:rPr>
              <a:t>，然后通过解析磁盘上的</a:t>
            </a:r>
            <a:r>
              <a:rPr lang="en-US" altLang="zh-CN" sz="1600" b="1" dirty="0" err="1">
                <a:solidFill>
                  <a:srgbClr val="000000"/>
                </a:solidFill>
                <a:latin typeface="华文中宋" panose="02010600040101010101" pitchFamily="2" charset="-122"/>
                <a:ea typeface="华文中宋" panose="02010600040101010101" pitchFamily="2" charset="-122"/>
              </a:rPr>
              <a:t>inode</a:t>
            </a:r>
            <a:r>
              <a:rPr lang="zh-CN" altLang="en-US" sz="1600" b="1" dirty="0">
                <a:solidFill>
                  <a:srgbClr val="000000"/>
                </a:solidFill>
                <a:latin typeface="华文中宋" panose="02010600040101010101" pitchFamily="2" charset="-122"/>
                <a:ea typeface="华文中宋" panose="02010600040101010101" pitchFamily="2" charset="-122"/>
              </a:rPr>
              <a:t>表和文件数据</a:t>
            </a:r>
            <a:r>
              <a:rPr lang="zh-CN" altLang="en-US" sz="1600" b="1" dirty="0">
                <a:solidFill>
                  <a:srgbClr val="FF0000"/>
                </a:solidFill>
                <a:latin typeface="华文中宋" panose="02010600040101010101" pitchFamily="2" charset="-122"/>
                <a:ea typeface="华文中宋" panose="02010600040101010101" pitchFamily="2" charset="-122"/>
              </a:rPr>
              <a:t>在内存</a:t>
            </a:r>
            <a:r>
              <a:rPr lang="zh-CN" altLang="en-US" sz="1600" b="1" dirty="0">
                <a:solidFill>
                  <a:srgbClr val="000000"/>
                </a:solidFill>
                <a:latin typeface="华文中宋" panose="02010600040101010101" pitchFamily="2" charset="-122"/>
                <a:ea typeface="华文中宋" panose="02010600040101010101" pitchFamily="2" charset="-122"/>
              </a:rPr>
              <a:t>构建出自己的</a:t>
            </a:r>
            <a:r>
              <a:rPr lang="en-US" altLang="zh-CN" sz="1600" b="1" dirty="0" err="1">
                <a:solidFill>
                  <a:srgbClr val="000000"/>
                </a:solidFill>
                <a:latin typeface="华文中宋" panose="02010600040101010101" pitchFamily="2" charset="-122"/>
                <a:ea typeface="华文中宋" panose="02010600040101010101" pitchFamily="2" charset="-122"/>
              </a:rPr>
              <a:t>dentry</a:t>
            </a:r>
            <a:r>
              <a:rPr lang="zh-CN" altLang="en-US" sz="1600" b="1" dirty="0">
                <a:solidFill>
                  <a:srgbClr val="000000"/>
                </a:solidFill>
                <a:latin typeface="华文中宋" panose="02010600040101010101" pitchFamily="2" charset="-122"/>
                <a:ea typeface="华文中宋" panose="02010600040101010101" pitchFamily="2" charset="-122"/>
              </a:rPr>
              <a:t>列表和</a:t>
            </a:r>
            <a:r>
              <a:rPr lang="en-US" altLang="zh-CN" sz="1600" b="1" dirty="0" err="1">
                <a:solidFill>
                  <a:srgbClr val="000000"/>
                </a:solidFill>
                <a:latin typeface="华文中宋" panose="02010600040101010101" pitchFamily="2" charset="-122"/>
                <a:ea typeface="华文中宋" panose="02010600040101010101" pitchFamily="2" charset="-122"/>
              </a:rPr>
              <a:t>inode</a:t>
            </a:r>
            <a:r>
              <a:rPr lang="zh-CN" altLang="en-US" sz="1600" b="1" dirty="0">
                <a:solidFill>
                  <a:srgbClr val="000000"/>
                </a:solidFill>
                <a:latin typeface="华文中宋" panose="02010600040101010101" pitchFamily="2" charset="-122"/>
                <a:ea typeface="华文中宋" panose="02010600040101010101" pitchFamily="2" charset="-122"/>
              </a:rPr>
              <a:t>列表</a:t>
            </a:r>
            <a:endParaRPr lang="en-US" altLang="zh-CN" sz="16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en-US" altLang="zh-CN" sz="1600" b="1" dirty="0">
                <a:solidFill>
                  <a:srgbClr val="000000"/>
                </a:solidFill>
                <a:latin typeface="华文中宋" panose="02010600040101010101" pitchFamily="2" charset="-122"/>
                <a:ea typeface="华文中宋" panose="02010600040101010101" pitchFamily="2" charset="-122"/>
              </a:rPr>
              <a:t>mount /dev/sdb1 /</a:t>
            </a:r>
            <a:r>
              <a:rPr lang="en-US" altLang="zh-CN" sz="1600" b="1" dirty="0" err="1">
                <a:solidFill>
                  <a:srgbClr val="000000"/>
                </a:solidFill>
                <a:latin typeface="华文中宋" panose="02010600040101010101" pitchFamily="2" charset="-122"/>
                <a:ea typeface="华文中宋" panose="02010600040101010101" pitchFamily="2" charset="-122"/>
              </a:rPr>
              <a:t>mnt</a:t>
            </a:r>
            <a:r>
              <a:rPr lang="en-US" altLang="zh-CN" sz="1600" b="1" dirty="0">
                <a:solidFill>
                  <a:srgbClr val="000000"/>
                </a:solidFill>
                <a:latin typeface="华文中宋" panose="02010600040101010101" pitchFamily="2" charset="-122"/>
                <a:ea typeface="华文中宋" panose="02010600040101010101" pitchFamily="2" charset="-122"/>
              </a:rPr>
              <a:t>/mysdb1</a:t>
            </a:r>
            <a:r>
              <a:rPr lang="zh-CN" altLang="en-US" sz="1600" b="1" dirty="0">
                <a:solidFill>
                  <a:srgbClr val="000000"/>
                </a:solidFill>
                <a:latin typeface="华文中宋" panose="02010600040101010101" pitchFamily="2" charset="-122"/>
                <a:ea typeface="华文中宋" panose="02010600040101010101" pitchFamily="2" charset="-122"/>
              </a:rPr>
              <a:t>，挂载</a:t>
            </a:r>
            <a:r>
              <a:rPr lang="en-US" altLang="zh-CN" sz="1600" b="1" dirty="0">
                <a:solidFill>
                  <a:srgbClr val="000000"/>
                </a:solidFill>
                <a:latin typeface="华文中宋" panose="02010600040101010101" pitchFamily="2" charset="-122"/>
                <a:ea typeface="华文中宋" panose="02010600040101010101" pitchFamily="2" charset="-122"/>
              </a:rPr>
              <a:t>ext2</a:t>
            </a:r>
            <a:r>
              <a:rPr lang="zh-CN" altLang="en-US" sz="1600" b="1" dirty="0">
                <a:solidFill>
                  <a:srgbClr val="000000"/>
                </a:solidFill>
                <a:latin typeface="华文中宋" panose="02010600040101010101" pitchFamily="2" charset="-122"/>
                <a:ea typeface="华文中宋" panose="02010600040101010101" pitchFamily="2" charset="-122"/>
              </a:rPr>
              <a:t>示例如下</a:t>
            </a:r>
            <a:endParaRPr lang="en-US" altLang="zh-CN" sz="1600" b="1" dirty="0">
              <a:solidFill>
                <a:srgbClr val="000000"/>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CEDB1879-BBC8-4688-8776-82E50B216346}"/>
              </a:ext>
            </a:extLst>
          </p:cNvPr>
          <p:cNvSpPr>
            <a:spLocks noGrp="1"/>
          </p:cNvSpPr>
          <p:nvPr>
            <p:ph type="sldNum" sz="quarter" idx="12"/>
          </p:nvPr>
        </p:nvSpPr>
        <p:spPr/>
        <p:txBody>
          <a:bodyPr/>
          <a:lstStyle/>
          <a:p>
            <a:fld id="{B10D5614-B734-4280-8F57-1D4947433C97}" type="slidenum">
              <a:rPr lang="en-US" smtClean="0"/>
              <a:pPr/>
              <a:t>77</a:t>
            </a:fld>
            <a:endParaRPr lang="en-US" dirty="0"/>
          </a:p>
        </p:txBody>
      </p:sp>
    </p:spTree>
    <p:extLst>
      <p:ext uri="{BB962C8B-B14F-4D97-AF65-F5344CB8AC3E}">
        <p14:creationId xmlns:p14="http://schemas.microsoft.com/office/powerpoint/2010/main" val="339421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64</a:t>
            </a:r>
            <a:endParaRPr lang="en-US" sz="1100" b="1" dirty="0">
              <a:solidFill>
                <a:prstClr val="white"/>
              </a:solidFill>
            </a:endParaRPr>
          </a:p>
        </p:txBody>
      </p:sp>
      <p:sp>
        <p:nvSpPr>
          <p:cNvPr id="11" name="Rectangle 3">
            <a:extLst>
              <a:ext uri="{FF2B5EF4-FFF2-40B4-BE49-F238E27FC236}">
                <a16:creationId xmlns:a16="http://schemas.microsoft.com/office/drawing/2014/main" id="{83FD30AE-F524-4CE2-A3AF-F60859C2F336}"/>
              </a:ext>
            </a:extLst>
          </p:cNvPr>
          <p:cNvSpPr txBox="1">
            <a:spLocks noChangeArrowheads="1"/>
          </p:cNvSpPr>
          <p:nvPr/>
        </p:nvSpPr>
        <p:spPr>
          <a:xfrm>
            <a:off x="433670" y="411496"/>
            <a:ext cx="8180017" cy="197172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1600" b="1" dirty="0">
                <a:solidFill>
                  <a:srgbClr val="000000"/>
                </a:solidFill>
                <a:latin typeface="华文中宋" panose="02010600040101010101" pitchFamily="2" charset="-122"/>
                <a:ea typeface="华文中宋" panose="02010600040101010101" pitchFamily="2" charset="-122"/>
              </a:rPr>
              <a:t>mount</a:t>
            </a:r>
            <a:r>
              <a:rPr lang="zh-CN" altLang="en-US" sz="1600" b="1" dirty="0">
                <a:solidFill>
                  <a:srgbClr val="000000"/>
                </a:solidFill>
                <a:latin typeface="华文中宋" panose="02010600040101010101" pitchFamily="2" charset="-122"/>
                <a:ea typeface="华文中宋" panose="02010600040101010101" pitchFamily="2" charset="-122"/>
              </a:rPr>
              <a:t>过程</a:t>
            </a:r>
            <a:endParaRPr lang="en-US" altLang="zh-CN" sz="16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600" b="1" dirty="0">
                <a:solidFill>
                  <a:srgbClr val="000000"/>
                </a:solidFill>
                <a:latin typeface="华文中宋" panose="02010600040101010101" pitchFamily="2" charset="-122"/>
                <a:ea typeface="华文中宋" panose="02010600040101010101" pitchFamily="2" charset="-122"/>
              </a:rPr>
              <a:t>构建出</a:t>
            </a:r>
            <a:r>
              <a:rPr lang="en-US" altLang="zh-CN" sz="1600" b="1" dirty="0">
                <a:solidFill>
                  <a:srgbClr val="000000"/>
                </a:solidFill>
                <a:latin typeface="华文中宋" panose="02010600040101010101" pitchFamily="2" charset="-122"/>
                <a:ea typeface="华文中宋" panose="02010600040101010101" pitchFamily="2" charset="-122"/>
              </a:rPr>
              <a:t>VFS</a:t>
            </a:r>
            <a:r>
              <a:rPr lang="zh-CN" altLang="en-US" sz="1600" b="1" dirty="0">
                <a:solidFill>
                  <a:srgbClr val="000000"/>
                </a:solidFill>
                <a:latin typeface="华文中宋" panose="02010600040101010101" pitchFamily="2" charset="-122"/>
                <a:ea typeface="华文中宋" panose="02010600040101010101" pitchFamily="2" charset="-122"/>
              </a:rPr>
              <a:t>文件系统后，下一步是示例的目录模型映射到</a:t>
            </a:r>
            <a:r>
              <a:rPr lang="en-US" altLang="zh-CN" sz="1600" b="1" dirty="0">
                <a:solidFill>
                  <a:srgbClr val="000000"/>
                </a:solidFill>
                <a:latin typeface="华文中宋" panose="02010600040101010101" pitchFamily="2" charset="-122"/>
                <a:ea typeface="华文中宋" panose="02010600040101010101" pitchFamily="2" charset="-122"/>
              </a:rPr>
              <a:t>VFS</a:t>
            </a:r>
            <a:r>
              <a:rPr lang="zh-CN" altLang="en-US" sz="1600" b="1" dirty="0">
                <a:solidFill>
                  <a:srgbClr val="000000"/>
                </a:solidFill>
                <a:latin typeface="华文中宋" panose="02010600040101010101" pitchFamily="2" charset="-122"/>
                <a:ea typeface="华文中宋" panose="02010600040101010101" pitchFamily="2" charset="-122"/>
              </a:rPr>
              <a:t>结构体系中</a:t>
            </a:r>
            <a:endParaRPr lang="en-US" altLang="zh-CN" sz="16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en-US" altLang="zh-CN" sz="1600" b="1" dirty="0" err="1">
                <a:solidFill>
                  <a:srgbClr val="000000"/>
                </a:solidFill>
                <a:latin typeface="华文中宋" panose="02010600040101010101" pitchFamily="2" charset="-122"/>
                <a:ea typeface="华文中宋" panose="02010600040101010101" pitchFamily="2" charset="-122"/>
              </a:rPr>
              <a:t>Dentry</a:t>
            </a:r>
            <a:r>
              <a:rPr lang="zh-CN" altLang="en-US" sz="1600" b="1" dirty="0">
                <a:solidFill>
                  <a:srgbClr val="000000"/>
                </a:solidFill>
                <a:latin typeface="华文中宋" panose="02010600040101010101" pitchFamily="2" charset="-122"/>
                <a:ea typeface="华文中宋" panose="02010600040101010101" pitchFamily="2" charset="-122"/>
              </a:rPr>
              <a:t>用于维护</a:t>
            </a:r>
            <a:r>
              <a:rPr lang="en-US" altLang="zh-CN" sz="1600" b="1" dirty="0">
                <a:solidFill>
                  <a:srgbClr val="000000"/>
                </a:solidFill>
                <a:latin typeface="华文中宋" panose="02010600040101010101" pitchFamily="2" charset="-122"/>
                <a:ea typeface="华文中宋" panose="02010600040101010101" pitchFamily="2" charset="-122"/>
              </a:rPr>
              <a:t>VFS</a:t>
            </a:r>
            <a:r>
              <a:rPr lang="zh-CN" altLang="en-US" sz="1600" b="1" dirty="0">
                <a:solidFill>
                  <a:srgbClr val="000000"/>
                </a:solidFill>
                <a:latin typeface="华文中宋" panose="02010600040101010101" pitchFamily="2" charset="-122"/>
                <a:ea typeface="华文中宋" panose="02010600040101010101" pitchFamily="2" charset="-122"/>
              </a:rPr>
              <a:t>的目录结构，每个</a:t>
            </a:r>
            <a:r>
              <a:rPr lang="en-US" altLang="zh-CN" sz="1600" b="1" dirty="0" err="1">
                <a:solidFill>
                  <a:srgbClr val="000000"/>
                </a:solidFill>
                <a:latin typeface="华文中宋" panose="02010600040101010101" pitchFamily="2" charset="-122"/>
                <a:ea typeface="华文中宋" panose="02010600040101010101" pitchFamily="2" charset="-122"/>
              </a:rPr>
              <a:t>dentry</a:t>
            </a:r>
            <a:r>
              <a:rPr lang="zh-CN" altLang="en-US" sz="1600" b="1" dirty="0">
                <a:solidFill>
                  <a:srgbClr val="000000"/>
                </a:solidFill>
                <a:latin typeface="华文中宋" panose="02010600040101010101" pitchFamily="2" charset="-122"/>
                <a:ea typeface="华文中宋" panose="02010600040101010101" pitchFamily="2" charset="-122"/>
              </a:rPr>
              <a:t>项就代表着我们用</a:t>
            </a:r>
            <a:r>
              <a:rPr lang="en-US" altLang="zh-CN" sz="1600" b="1" dirty="0">
                <a:solidFill>
                  <a:srgbClr val="000000"/>
                </a:solidFill>
                <a:latin typeface="华文中宋" panose="02010600040101010101" pitchFamily="2" charset="-122"/>
                <a:ea typeface="华文中宋" panose="02010600040101010101" pitchFamily="2" charset="-122"/>
              </a:rPr>
              <a:t>ls</a:t>
            </a:r>
            <a:r>
              <a:rPr lang="zh-CN" altLang="en-US" sz="1600" b="1" dirty="0">
                <a:solidFill>
                  <a:srgbClr val="000000"/>
                </a:solidFill>
                <a:latin typeface="华文中宋" panose="02010600040101010101" pitchFamily="2" charset="-122"/>
                <a:ea typeface="华文中宋" panose="02010600040101010101" pitchFamily="2" charset="-122"/>
              </a:rPr>
              <a:t>时看的的一项（每个目录和每个文件都对应着一个</a:t>
            </a:r>
            <a:r>
              <a:rPr lang="en-US" altLang="zh-CN" sz="1600" b="1" dirty="0" err="1">
                <a:solidFill>
                  <a:srgbClr val="000000"/>
                </a:solidFill>
                <a:latin typeface="华文中宋" panose="02010600040101010101" pitchFamily="2" charset="-122"/>
                <a:ea typeface="华文中宋" panose="02010600040101010101" pitchFamily="2" charset="-122"/>
              </a:rPr>
              <a:t>dentry</a:t>
            </a:r>
            <a:r>
              <a:rPr lang="zh-CN" altLang="en-US" sz="1600" b="1" dirty="0">
                <a:solidFill>
                  <a:srgbClr val="000000"/>
                </a:solidFill>
                <a:latin typeface="华文中宋" panose="02010600040101010101" pitchFamily="2" charset="-122"/>
                <a:ea typeface="华文中宋" panose="02010600040101010101" pitchFamily="2" charset="-122"/>
              </a:rPr>
              <a:t>项）。</a:t>
            </a:r>
            <a:r>
              <a:rPr lang="en-US" altLang="zh-CN" sz="1600" b="1" dirty="0" err="1">
                <a:solidFill>
                  <a:srgbClr val="000000"/>
                </a:solidFill>
                <a:latin typeface="华文中宋" panose="02010600040101010101" pitchFamily="2" charset="-122"/>
                <a:ea typeface="华文中宋" panose="02010600040101010101" pitchFamily="2" charset="-122"/>
              </a:rPr>
              <a:t>inode</a:t>
            </a:r>
            <a:r>
              <a:rPr lang="zh-CN" altLang="en-US" sz="1600" b="1" dirty="0">
                <a:solidFill>
                  <a:srgbClr val="000000"/>
                </a:solidFill>
                <a:latin typeface="华文中宋" panose="02010600040101010101" pitchFamily="2" charset="-122"/>
                <a:ea typeface="华文中宋" panose="02010600040101010101" pitchFamily="2" charset="-122"/>
              </a:rPr>
              <a:t>为文件节点，它与文件一一对应。</a:t>
            </a:r>
            <a:r>
              <a:rPr lang="en-US" altLang="zh-CN" sz="1600" b="1" dirty="0">
                <a:solidFill>
                  <a:srgbClr val="000000"/>
                </a:solidFill>
                <a:latin typeface="华文中宋" panose="02010600040101010101" pitchFamily="2" charset="-122"/>
                <a:ea typeface="华文中宋" panose="02010600040101010101" pitchFamily="2" charset="-122"/>
              </a:rPr>
              <a:t>Linux</a:t>
            </a:r>
            <a:r>
              <a:rPr lang="zh-CN" altLang="en-US" sz="1600" b="1" dirty="0">
                <a:solidFill>
                  <a:srgbClr val="000000"/>
                </a:solidFill>
                <a:latin typeface="华文中宋" panose="02010600040101010101" pitchFamily="2" charset="-122"/>
                <a:ea typeface="华文中宋" panose="02010600040101010101" pitchFamily="2" charset="-122"/>
              </a:rPr>
              <a:t>中，目录也是一种文件，所以</a:t>
            </a:r>
            <a:r>
              <a:rPr lang="en-US" altLang="zh-CN" sz="1600" b="1" dirty="0" err="1">
                <a:solidFill>
                  <a:srgbClr val="000000"/>
                </a:solidFill>
                <a:latin typeface="华文中宋" panose="02010600040101010101" pitchFamily="2" charset="-122"/>
                <a:ea typeface="华文中宋" panose="02010600040101010101" pitchFamily="2" charset="-122"/>
              </a:rPr>
              <a:t>dentry</a:t>
            </a:r>
            <a:r>
              <a:rPr lang="zh-CN" altLang="en-US" sz="1600" b="1" dirty="0">
                <a:solidFill>
                  <a:srgbClr val="000000"/>
                </a:solidFill>
                <a:latin typeface="华文中宋" panose="02010600040101010101" pitchFamily="2" charset="-122"/>
                <a:ea typeface="华文中宋" panose="02010600040101010101" pitchFamily="2" charset="-122"/>
              </a:rPr>
              <a:t>也会对应一个</a:t>
            </a:r>
            <a:r>
              <a:rPr lang="en-US" altLang="zh-CN" sz="1600" b="1" dirty="0" err="1">
                <a:solidFill>
                  <a:srgbClr val="000000"/>
                </a:solidFill>
                <a:latin typeface="华文中宋" panose="02010600040101010101" pitchFamily="2" charset="-122"/>
                <a:ea typeface="华文中宋" panose="02010600040101010101" pitchFamily="2" charset="-122"/>
              </a:rPr>
              <a:t>inode</a:t>
            </a:r>
            <a:r>
              <a:rPr lang="zh-CN" altLang="en-US" sz="1600" b="1" dirty="0">
                <a:solidFill>
                  <a:srgbClr val="000000"/>
                </a:solidFill>
                <a:latin typeface="华文中宋" panose="02010600040101010101" pitchFamily="2" charset="-122"/>
                <a:ea typeface="华文中宋" panose="02010600040101010101" pitchFamily="2" charset="-122"/>
              </a:rPr>
              <a:t>节点</a:t>
            </a:r>
            <a:endParaRPr lang="en-US" altLang="zh-CN" sz="1600" b="1" dirty="0">
              <a:solidFill>
                <a:srgbClr val="000000"/>
              </a:solidFill>
              <a:latin typeface="华文中宋" panose="02010600040101010101" pitchFamily="2" charset="-122"/>
              <a:ea typeface="华文中宋" panose="02010600040101010101" pitchFamily="2" charset="-122"/>
            </a:endParaRPr>
          </a:p>
        </p:txBody>
      </p:sp>
      <p:pic>
        <p:nvPicPr>
          <p:cNvPr id="4" name="图片 3">
            <a:extLst>
              <a:ext uri="{FF2B5EF4-FFF2-40B4-BE49-F238E27FC236}">
                <a16:creationId xmlns:a16="http://schemas.microsoft.com/office/drawing/2014/main" id="{D7E5B65D-63E6-41EB-A95F-FAF5721A841D}"/>
              </a:ext>
            </a:extLst>
          </p:cNvPr>
          <p:cNvPicPr>
            <a:picLocks noChangeAspect="1"/>
          </p:cNvPicPr>
          <p:nvPr/>
        </p:nvPicPr>
        <p:blipFill>
          <a:blip r:embed="rId3"/>
          <a:stretch>
            <a:fillRect/>
          </a:stretch>
        </p:blipFill>
        <p:spPr>
          <a:xfrm>
            <a:off x="2036767" y="3323192"/>
            <a:ext cx="6998713" cy="3398283"/>
          </a:xfrm>
          <a:prstGeom prst="rect">
            <a:avLst/>
          </a:prstGeom>
        </p:spPr>
      </p:pic>
      <p:pic>
        <p:nvPicPr>
          <p:cNvPr id="8" name="图片 7">
            <a:extLst>
              <a:ext uri="{FF2B5EF4-FFF2-40B4-BE49-F238E27FC236}">
                <a16:creationId xmlns:a16="http://schemas.microsoft.com/office/drawing/2014/main" id="{930912B9-7CB8-4868-B1DD-578430A376C0}"/>
              </a:ext>
            </a:extLst>
          </p:cNvPr>
          <p:cNvPicPr>
            <a:picLocks noChangeAspect="1"/>
          </p:cNvPicPr>
          <p:nvPr/>
        </p:nvPicPr>
        <p:blipFill>
          <a:blip r:embed="rId4"/>
          <a:stretch>
            <a:fillRect/>
          </a:stretch>
        </p:blipFill>
        <p:spPr>
          <a:xfrm>
            <a:off x="720221" y="2602335"/>
            <a:ext cx="2633092" cy="1441711"/>
          </a:xfrm>
          <a:prstGeom prst="rect">
            <a:avLst/>
          </a:prstGeom>
        </p:spPr>
      </p:pic>
      <p:sp>
        <p:nvSpPr>
          <p:cNvPr id="3" name="灯片编号占位符 2">
            <a:extLst>
              <a:ext uri="{FF2B5EF4-FFF2-40B4-BE49-F238E27FC236}">
                <a16:creationId xmlns:a16="http://schemas.microsoft.com/office/drawing/2014/main" id="{E59080CA-1D09-402D-90E6-205D55C77CA8}"/>
              </a:ext>
            </a:extLst>
          </p:cNvPr>
          <p:cNvSpPr>
            <a:spLocks noGrp="1"/>
          </p:cNvSpPr>
          <p:nvPr>
            <p:ph type="sldNum" sz="quarter" idx="12"/>
          </p:nvPr>
        </p:nvSpPr>
        <p:spPr/>
        <p:txBody>
          <a:bodyPr/>
          <a:lstStyle/>
          <a:p>
            <a:fld id="{B10D5614-B734-4280-8F57-1D4947433C97}" type="slidenum">
              <a:rPr lang="en-US" smtClean="0"/>
              <a:pPr/>
              <a:t>78</a:t>
            </a:fld>
            <a:endParaRPr lang="en-US" dirty="0"/>
          </a:p>
        </p:txBody>
      </p:sp>
    </p:spTree>
    <p:extLst>
      <p:ext uri="{BB962C8B-B14F-4D97-AF65-F5344CB8AC3E}">
        <p14:creationId xmlns:p14="http://schemas.microsoft.com/office/powerpoint/2010/main" val="4352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64</a:t>
            </a:r>
            <a:endParaRPr lang="en-US" sz="1100" b="1" dirty="0">
              <a:solidFill>
                <a:prstClr val="white"/>
              </a:solidFill>
            </a:endParaRPr>
          </a:p>
        </p:txBody>
      </p:sp>
      <p:sp>
        <p:nvSpPr>
          <p:cNvPr id="11" name="Rectangle 3">
            <a:extLst>
              <a:ext uri="{FF2B5EF4-FFF2-40B4-BE49-F238E27FC236}">
                <a16:creationId xmlns:a16="http://schemas.microsoft.com/office/drawing/2014/main" id="{83FD30AE-F524-4CE2-A3AF-F60859C2F336}"/>
              </a:ext>
            </a:extLst>
          </p:cNvPr>
          <p:cNvSpPr txBox="1">
            <a:spLocks noChangeArrowheads="1"/>
          </p:cNvSpPr>
          <p:nvPr/>
        </p:nvSpPr>
        <p:spPr>
          <a:xfrm>
            <a:off x="506783" y="908720"/>
            <a:ext cx="8180017" cy="233176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1600" b="1" dirty="0" err="1">
                <a:solidFill>
                  <a:srgbClr val="000000"/>
                </a:solidFill>
                <a:latin typeface="华文中宋" panose="02010600040101010101" pitchFamily="2" charset="-122"/>
                <a:ea typeface="华文中宋" panose="02010600040101010101" pitchFamily="2" charset="-122"/>
              </a:rPr>
              <a:t>dentry</a:t>
            </a:r>
            <a:r>
              <a:rPr lang="en-US" altLang="zh-CN" sz="1600" b="1" dirty="0">
                <a:solidFill>
                  <a:srgbClr val="000000"/>
                </a:solidFill>
                <a:latin typeface="华文中宋" panose="02010600040101010101" pitchFamily="2" charset="-122"/>
                <a:ea typeface="华文中宋" panose="02010600040101010101" pitchFamily="2" charset="-122"/>
              </a:rPr>
              <a:t> cache</a:t>
            </a:r>
          </a:p>
          <a:p>
            <a:pPr lvl="1">
              <a:lnSpc>
                <a:spcPct val="150000"/>
              </a:lnSpc>
              <a:spcBef>
                <a:spcPts val="0"/>
              </a:spcBef>
              <a:buFont typeface="Arial" panose="020B0604020202020204" pitchFamily="34" charset="0"/>
              <a:buChar char="•"/>
            </a:pPr>
            <a:r>
              <a:rPr lang="zh-CN" altLang="en-US" sz="1600" b="1" dirty="0">
                <a:solidFill>
                  <a:srgbClr val="000000"/>
                </a:solidFill>
                <a:latin typeface="华文中宋" panose="02010600040101010101" pitchFamily="2" charset="-122"/>
                <a:ea typeface="华文中宋" panose="02010600040101010101" pitchFamily="2" charset="-122"/>
              </a:rPr>
              <a:t>为了避免资源浪费，</a:t>
            </a:r>
            <a:r>
              <a:rPr lang="en-US" altLang="zh-CN" sz="1600" b="1" dirty="0">
                <a:solidFill>
                  <a:srgbClr val="000000"/>
                </a:solidFill>
                <a:latin typeface="华文中宋" panose="02010600040101010101" pitchFamily="2" charset="-122"/>
                <a:ea typeface="华文中宋" panose="02010600040101010101" pitchFamily="2" charset="-122"/>
              </a:rPr>
              <a:t>VFS</a:t>
            </a:r>
            <a:r>
              <a:rPr lang="zh-CN" altLang="en-US" sz="1600" b="1" dirty="0">
                <a:solidFill>
                  <a:srgbClr val="000000"/>
                </a:solidFill>
                <a:latin typeface="华文中宋" panose="02010600040101010101" pitchFamily="2" charset="-122"/>
                <a:ea typeface="华文中宋" panose="02010600040101010101" pitchFamily="2" charset="-122"/>
              </a:rPr>
              <a:t>采用了</a:t>
            </a:r>
            <a:r>
              <a:rPr lang="en-US" altLang="zh-CN" sz="1600" b="1" dirty="0" err="1">
                <a:solidFill>
                  <a:srgbClr val="000000"/>
                </a:solidFill>
                <a:latin typeface="华文中宋" panose="02010600040101010101" pitchFamily="2" charset="-122"/>
                <a:ea typeface="华文中宋" panose="02010600040101010101" pitchFamily="2" charset="-122"/>
              </a:rPr>
              <a:t>dentry</a:t>
            </a:r>
            <a:r>
              <a:rPr lang="en-US" altLang="zh-CN" sz="1600" b="1" dirty="0">
                <a:solidFill>
                  <a:srgbClr val="000000"/>
                </a:solidFill>
                <a:latin typeface="华文中宋" panose="02010600040101010101" pitchFamily="2" charset="-122"/>
                <a:ea typeface="华文中宋" panose="02010600040101010101" pitchFamily="2" charset="-122"/>
              </a:rPr>
              <a:t> cache</a:t>
            </a:r>
            <a:r>
              <a:rPr lang="zh-CN" altLang="en-US" sz="1600" b="1" dirty="0">
                <a:solidFill>
                  <a:srgbClr val="000000"/>
                </a:solidFill>
                <a:latin typeface="华文中宋" panose="02010600040101010101" pitchFamily="2" charset="-122"/>
                <a:ea typeface="华文中宋" panose="02010600040101010101" pitchFamily="2" charset="-122"/>
              </a:rPr>
              <a:t>的设计</a:t>
            </a:r>
            <a:endParaRPr lang="en-US" altLang="zh-CN" sz="16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600" b="1" dirty="0">
                <a:solidFill>
                  <a:srgbClr val="000000"/>
                </a:solidFill>
                <a:latin typeface="华文中宋" panose="02010600040101010101" pitchFamily="2" charset="-122"/>
                <a:ea typeface="华文中宋" panose="02010600040101010101" pitchFamily="2" charset="-122"/>
              </a:rPr>
              <a:t>当有用户用</a:t>
            </a:r>
            <a:r>
              <a:rPr lang="en-US" altLang="zh-CN" sz="1600" b="1" dirty="0">
                <a:solidFill>
                  <a:srgbClr val="000000"/>
                </a:solidFill>
                <a:latin typeface="华文中宋" panose="02010600040101010101" pitchFamily="2" charset="-122"/>
                <a:ea typeface="华文中宋" panose="02010600040101010101" pitchFamily="2" charset="-122"/>
              </a:rPr>
              <a:t>ls</a:t>
            </a:r>
            <a:r>
              <a:rPr lang="zh-CN" altLang="en-US" sz="1600" b="1" dirty="0">
                <a:solidFill>
                  <a:srgbClr val="000000"/>
                </a:solidFill>
                <a:latin typeface="华文中宋" panose="02010600040101010101" pitchFamily="2" charset="-122"/>
                <a:ea typeface="华文中宋" panose="02010600040101010101" pitchFamily="2" charset="-122"/>
              </a:rPr>
              <a:t>命令查看某一个目录或用</a:t>
            </a:r>
            <a:r>
              <a:rPr lang="en-US" altLang="zh-CN" sz="1600" b="1" dirty="0">
                <a:solidFill>
                  <a:srgbClr val="000000"/>
                </a:solidFill>
                <a:latin typeface="华文中宋" panose="02010600040101010101" pitchFamily="2" charset="-122"/>
                <a:ea typeface="华文中宋" panose="02010600040101010101" pitchFamily="2" charset="-122"/>
              </a:rPr>
              <a:t>open</a:t>
            </a:r>
            <a:r>
              <a:rPr lang="zh-CN" altLang="en-US" sz="1600" b="1" dirty="0">
                <a:solidFill>
                  <a:srgbClr val="000000"/>
                </a:solidFill>
                <a:latin typeface="华文中宋" panose="02010600040101010101" pitchFamily="2" charset="-122"/>
                <a:ea typeface="华文中宋" panose="02010600040101010101" pitchFamily="2" charset="-122"/>
              </a:rPr>
              <a:t>命令打开一个文件时，</a:t>
            </a:r>
            <a:r>
              <a:rPr lang="en-US" altLang="zh-CN" sz="1600" b="1" dirty="0">
                <a:solidFill>
                  <a:srgbClr val="000000"/>
                </a:solidFill>
                <a:latin typeface="华文中宋" panose="02010600040101010101" pitchFamily="2" charset="-122"/>
                <a:ea typeface="华文中宋" panose="02010600040101010101" pitchFamily="2" charset="-122"/>
              </a:rPr>
              <a:t>VFS</a:t>
            </a:r>
            <a:r>
              <a:rPr lang="zh-CN" altLang="en-US" sz="1600" b="1" dirty="0">
                <a:solidFill>
                  <a:srgbClr val="000000"/>
                </a:solidFill>
                <a:latin typeface="华文中宋" panose="02010600040101010101" pitchFamily="2" charset="-122"/>
                <a:ea typeface="华文中宋" panose="02010600040101010101" pitchFamily="2" charset="-122"/>
              </a:rPr>
              <a:t>会为这里用的每个目录项与文件建立</a:t>
            </a:r>
            <a:r>
              <a:rPr lang="en-US" altLang="zh-CN" sz="1600" b="1" dirty="0" err="1">
                <a:solidFill>
                  <a:srgbClr val="000000"/>
                </a:solidFill>
                <a:latin typeface="华文中宋" panose="02010600040101010101" pitchFamily="2" charset="-122"/>
                <a:ea typeface="华文中宋" panose="02010600040101010101" pitchFamily="2" charset="-122"/>
              </a:rPr>
              <a:t>dentry</a:t>
            </a:r>
            <a:r>
              <a:rPr lang="zh-CN" altLang="en-US" sz="1600" b="1" dirty="0">
                <a:solidFill>
                  <a:srgbClr val="000000"/>
                </a:solidFill>
                <a:latin typeface="华文中宋" panose="02010600040101010101" pitchFamily="2" charset="-122"/>
                <a:ea typeface="华文中宋" panose="02010600040101010101" pitchFamily="2" charset="-122"/>
              </a:rPr>
              <a:t>项与</a:t>
            </a:r>
            <a:r>
              <a:rPr lang="en-US" altLang="zh-CN" sz="1600" b="1" dirty="0" err="1">
                <a:solidFill>
                  <a:srgbClr val="000000"/>
                </a:solidFill>
                <a:latin typeface="华文中宋" panose="02010600040101010101" pitchFamily="2" charset="-122"/>
                <a:ea typeface="华文中宋" panose="02010600040101010101" pitchFamily="2" charset="-122"/>
              </a:rPr>
              <a:t>inode</a:t>
            </a:r>
            <a:r>
              <a:rPr lang="zh-CN" altLang="en-US" sz="1600" b="1" dirty="0">
                <a:solidFill>
                  <a:srgbClr val="000000"/>
                </a:solidFill>
                <a:latin typeface="华文中宋" panose="02010600040101010101" pitchFamily="2" charset="-122"/>
                <a:ea typeface="华文中宋" panose="02010600040101010101" pitchFamily="2" charset="-122"/>
              </a:rPr>
              <a:t>，即“按需创建”。然后维护一个</a:t>
            </a:r>
            <a:r>
              <a:rPr lang="en-US" altLang="zh-CN" sz="1600" b="1" dirty="0">
                <a:solidFill>
                  <a:srgbClr val="000000"/>
                </a:solidFill>
                <a:latin typeface="华文中宋" panose="02010600040101010101" pitchFamily="2" charset="-122"/>
                <a:ea typeface="华文中宋" panose="02010600040101010101" pitchFamily="2" charset="-122"/>
              </a:rPr>
              <a:t>LRU</a:t>
            </a:r>
            <a:r>
              <a:rPr lang="zh-CN" altLang="en-US" sz="1600" b="1" dirty="0">
                <a:solidFill>
                  <a:srgbClr val="000000"/>
                </a:solidFill>
                <a:latin typeface="华文中宋" panose="02010600040101010101" pitchFamily="2" charset="-122"/>
                <a:ea typeface="华文中宋" panose="02010600040101010101" pitchFamily="2" charset="-122"/>
              </a:rPr>
              <a:t>（</a:t>
            </a:r>
            <a:r>
              <a:rPr lang="en-US" altLang="zh-CN" sz="1600" b="1" dirty="0">
                <a:solidFill>
                  <a:srgbClr val="000000"/>
                </a:solidFill>
                <a:latin typeface="华文中宋" panose="02010600040101010101" pitchFamily="2" charset="-122"/>
                <a:ea typeface="华文中宋" panose="02010600040101010101" pitchFamily="2" charset="-122"/>
              </a:rPr>
              <a:t>Least Recently Used</a:t>
            </a:r>
            <a:r>
              <a:rPr lang="zh-CN" altLang="en-US" sz="1600" b="1" dirty="0">
                <a:solidFill>
                  <a:srgbClr val="000000"/>
                </a:solidFill>
                <a:latin typeface="华文中宋" panose="02010600040101010101" pitchFamily="2" charset="-122"/>
                <a:ea typeface="华文中宋" panose="02010600040101010101" pitchFamily="2" charset="-122"/>
              </a:rPr>
              <a:t>）列表，当</a:t>
            </a:r>
            <a:r>
              <a:rPr lang="en-US" altLang="zh-CN" sz="1600" b="1" dirty="0">
                <a:solidFill>
                  <a:srgbClr val="000000"/>
                </a:solidFill>
                <a:latin typeface="华文中宋" panose="02010600040101010101" pitchFamily="2" charset="-122"/>
                <a:ea typeface="华文中宋" panose="02010600040101010101" pitchFamily="2" charset="-122"/>
              </a:rPr>
              <a:t>Linux</a:t>
            </a:r>
            <a:r>
              <a:rPr lang="zh-CN" altLang="en-US" sz="1600" b="1" dirty="0">
                <a:solidFill>
                  <a:srgbClr val="000000"/>
                </a:solidFill>
                <a:latin typeface="华文中宋" panose="02010600040101010101" pitchFamily="2" charset="-122"/>
                <a:ea typeface="华文中宋" panose="02010600040101010101" pitchFamily="2" charset="-122"/>
              </a:rPr>
              <a:t>认为</a:t>
            </a:r>
            <a:r>
              <a:rPr lang="en-US" altLang="zh-CN" sz="1600" b="1" dirty="0">
                <a:solidFill>
                  <a:srgbClr val="000000"/>
                </a:solidFill>
                <a:latin typeface="华文中宋" panose="02010600040101010101" pitchFamily="2" charset="-122"/>
                <a:ea typeface="华文中宋" panose="02010600040101010101" pitchFamily="2" charset="-122"/>
              </a:rPr>
              <a:t>VFS</a:t>
            </a:r>
            <a:r>
              <a:rPr lang="zh-CN" altLang="en-US" sz="1600" b="1" dirty="0">
                <a:solidFill>
                  <a:srgbClr val="000000"/>
                </a:solidFill>
                <a:latin typeface="华文中宋" panose="02010600040101010101" pitchFamily="2" charset="-122"/>
                <a:ea typeface="华文中宋" panose="02010600040101010101" pitchFamily="2" charset="-122"/>
              </a:rPr>
              <a:t>占用太多资源时，</a:t>
            </a:r>
            <a:r>
              <a:rPr lang="en-US" altLang="zh-CN" sz="1600" b="1" dirty="0">
                <a:solidFill>
                  <a:srgbClr val="000000"/>
                </a:solidFill>
                <a:latin typeface="华文中宋" panose="02010600040101010101" pitchFamily="2" charset="-122"/>
                <a:ea typeface="华文中宋" panose="02010600040101010101" pitchFamily="2" charset="-122"/>
              </a:rPr>
              <a:t>VFS</a:t>
            </a:r>
            <a:r>
              <a:rPr lang="zh-CN" altLang="en-US" sz="1600" b="1" dirty="0">
                <a:solidFill>
                  <a:srgbClr val="000000"/>
                </a:solidFill>
                <a:latin typeface="华文中宋" panose="02010600040101010101" pitchFamily="2" charset="-122"/>
                <a:ea typeface="华文中宋" panose="02010600040101010101" pitchFamily="2" charset="-122"/>
              </a:rPr>
              <a:t>会释放掉长时间没有被使用的</a:t>
            </a:r>
            <a:r>
              <a:rPr lang="en-US" altLang="zh-CN" sz="1600" b="1" dirty="0" err="1">
                <a:solidFill>
                  <a:srgbClr val="000000"/>
                </a:solidFill>
                <a:latin typeface="华文中宋" panose="02010600040101010101" pitchFamily="2" charset="-122"/>
                <a:ea typeface="华文中宋" panose="02010600040101010101" pitchFamily="2" charset="-122"/>
              </a:rPr>
              <a:t>dentry</a:t>
            </a:r>
            <a:r>
              <a:rPr lang="zh-CN" altLang="en-US" sz="1600" b="1" dirty="0">
                <a:solidFill>
                  <a:srgbClr val="000000"/>
                </a:solidFill>
                <a:latin typeface="华文中宋" panose="02010600040101010101" pitchFamily="2" charset="-122"/>
                <a:ea typeface="华文中宋" panose="02010600040101010101" pitchFamily="2" charset="-122"/>
              </a:rPr>
              <a:t>项与</a:t>
            </a:r>
            <a:r>
              <a:rPr lang="en-US" altLang="zh-CN" sz="1600" b="1" dirty="0" err="1">
                <a:solidFill>
                  <a:srgbClr val="000000"/>
                </a:solidFill>
                <a:latin typeface="华文中宋" panose="02010600040101010101" pitchFamily="2" charset="-122"/>
                <a:ea typeface="华文中宋" panose="02010600040101010101" pitchFamily="2" charset="-122"/>
              </a:rPr>
              <a:t>inode</a:t>
            </a:r>
            <a:r>
              <a:rPr lang="zh-CN" altLang="en-US" sz="1600" b="1" dirty="0">
                <a:solidFill>
                  <a:srgbClr val="000000"/>
                </a:solidFill>
                <a:latin typeface="华文中宋" panose="02010600040101010101" pitchFamily="2" charset="-122"/>
                <a:ea typeface="华文中宋" panose="02010600040101010101" pitchFamily="2" charset="-122"/>
              </a:rPr>
              <a:t>项。</a:t>
            </a:r>
            <a:endParaRPr lang="en-US" altLang="zh-CN" sz="1600" b="1" dirty="0">
              <a:solidFill>
                <a:srgbClr val="000000"/>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BDEA4777-F415-4776-9385-DA9A7E3A8DE8}"/>
              </a:ext>
            </a:extLst>
          </p:cNvPr>
          <p:cNvSpPr>
            <a:spLocks noGrp="1"/>
          </p:cNvSpPr>
          <p:nvPr>
            <p:ph type="sldNum" sz="quarter" idx="12"/>
          </p:nvPr>
        </p:nvSpPr>
        <p:spPr/>
        <p:txBody>
          <a:bodyPr/>
          <a:lstStyle/>
          <a:p>
            <a:fld id="{B10D5614-B734-4280-8F57-1D4947433C97}" type="slidenum">
              <a:rPr lang="en-US" smtClean="0"/>
              <a:pPr/>
              <a:t>79</a:t>
            </a:fld>
            <a:endParaRPr lang="en-US" dirty="0"/>
          </a:p>
        </p:txBody>
      </p:sp>
    </p:spTree>
    <p:extLst>
      <p:ext uri="{BB962C8B-B14F-4D97-AF65-F5344CB8AC3E}">
        <p14:creationId xmlns:p14="http://schemas.microsoft.com/office/powerpoint/2010/main" val="32472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文件系统的概念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07</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文件与文件系统</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9" name="Rectangle 3"/>
          <p:cNvSpPr txBox="1">
            <a:spLocks/>
          </p:cNvSpPr>
          <p:nvPr/>
        </p:nvSpPr>
        <p:spPr>
          <a:xfrm>
            <a:off x="457200" y="1700808"/>
            <a:ext cx="8180016" cy="43735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按组织形式</a:t>
            </a:r>
          </a:p>
          <a:p>
            <a:pPr marL="800100" lvl="1" indent="-342900">
              <a:lnSpc>
                <a:spcPct val="150000"/>
              </a:lnSpc>
              <a:spcBef>
                <a:spcPts val="0"/>
              </a:spcBef>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普通文件</a:t>
            </a:r>
          </a:p>
          <a:p>
            <a:pPr lvl="2">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组织格式为系统中所规定的的最一般格式的文件，如字符流文件</a:t>
            </a:r>
          </a:p>
          <a:p>
            <a:pPr marL="800100" lvl="1" indent="-342900">
              <a:lnSpc>
                <a:spcPct val="150000"/>
              </a:lnSpc>
              <a:spcBef>
                <a:spcPts val="0"/>
              </a:spcBef>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目录文件</a:t>
            </a:r>
          </a:p>
          <a:p>
            <a:pPr lvl="2">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由文件的目录信息构成的特殊文件，其内容是用来检索普通文件的目录信息</a:t>
            </a:r>
          </a:p>
          <a:p>
            <a:pPr marL="800100" lvl="1" indent="-342900">
              <a:lnSpc>
                <a:spcPct val="150000"/>
              </a:lnSpc>
              <a:spcBef>
                <a:spcPts val="0"/>
              </a:spcBef>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特殊文件</a:t>
            </a:r>
          </a:p>
          <a:p>
            <a:pPr lvl="2">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例如</a:t>
            </a:r>
            <a:r>
              <a:rPr lang="en-US" altLang="zh-CN" sz="1800" b="1" dirty="0">
                <a:solidFill>
                  <a:srgbClr val="000000"/>
                </a:solidFill>
                <a:latin typeface="华文中宋" panose="02010600040101010101" pitchFamily="2" charset="-122"/>
                <a:ea typeface="华文中宋" panose="02010600040101010101" pitchFamily="2" charset="-122"/>
              </a:rPr>
              <a:t>UNIX</a:t>
            </a:r>
            <a:r>
              <a:rPr lang="zh-CN" altLang="en-US" sz="1800" b="1" dirty="0">
                <a:solidFill>
                  <a:srgbClr val="000000"/>
                </a:solidFill>
                <a:latin typeface="华文中宋" panose="02010600040101010101" pitchFamily="2" charset="-122"/>
                <a:ea typeface="华文中宋" panose="02010600040101010101" pitchFamily="2" charset="-122"/>
              </a:rPr>
              <a:t>系统中的所有输入输出设备</a:t>
            </a:r>
          </a:p>
          <a:p>
            <a:pPr lvl="2">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对特殊文件的操作将转入设备处理程序</a:t>
            </a:r>
          </a:p>
        </p:txBody>
      </p:sp>
      <p:sp>
        <p:nvSpPr>
          <p:cNvPr id="4" name="灯片编号占位符 3">
            <a:extLst>
              <a:ext uri="{FF2B5EF4-FFF2-40B4-BE49-F238E27FC236}">
                <a16:creationId xmlns:a16="http://schemas.microsoft.com/office/drawing/2014/main" id="{B110281F-DC46-4C08-9EFD-532125F694A3}"/>
              </a:ext>
            </a:extLst>
          </p:cNvPr>
          <p:cNvSpPr>
            <a:spLocks noGrp="1"/>
          </p:cNvSpPr>
          <p:nvPr>
            <p:ph type="sldNum" sz="quarter" idx="12"/>
          </p:nvPr>
        </p:nvSpPr>
        <p:spPr/>
        <p:txBody>
          <a:bodyPr/>
          <a:lstStyle/>
          <a:p>
            <a:fld id="{B10D5614-B734-4280-8F57-1D4947433C97}" type="slidenum">
              <a:rPr lang="en-US" smtClean="0"/>
              <a:pPr/>
              <a:t>8</a:t>
            </a:fld>
            <a:endParaRPr lang="en-US" dirty="0"/>
          </a:p>
        </p:txBody>
      </p:sp>
    </p:spTree>
    <p:extLst>
      <p:ext uri="{BB962C8B-B14F-4D97-AF65-F5344CB8AC3E}">
        <p14:creationId xmlns:p14="http://schemas.microsoft.com/office/powerpoint/2010/main" val="123771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64</a:t>
            </a:r>
            <a:endParaRPr lang="en-US" sz="1100" b="1" dirty="0">
              <a:solidFill>
                <a:prstClr val="white"/>
              </a:solidFill>
            </a:endParaRPr>
          </a:p>
        </p:txBody>
      </p:sp>
      <p:pic>
        <p:nvPicPr>
          <p:cNvPr id="4" name="图片 3">
            <a:extLst>
              <a:ext uri="{FF2B5EF4-FFF2-40B4-BE49-F238E27FC236}">
                <a16:creationId xmlns:a16="http://schemas.microsoft.com/office/drawing/2014/main" id="{41DC85F8-0B90-4A60-9EDE-2DD612CC4D95}"/>
              </a:ext>
            </a:extLst>
          </p:cNvPr>
          <p:cNvPicPr>
            <a:picLocks noChangeAspect="1"/>
          </p:cNvPicPr>
          <p:nvPr/>
        </p:nvPicPr>
        <p:blipFill>
          <a:blip r:embed="rId3"/>
          <a:stretch>
            <a:fillRect/>
          </a:stretch>
        </p:blipFill>
        <p:spPr>
          <a:xfrm>
            <a:off x="1259632" y="2542202"/>
            <a:ext cx="6228184" cy="3610070"/>
          </a:xfrm>
          <a:prstGeom prst="rect">
            <a:avLst/>
          </a:prstGeom>
        </p:spPr>
      </p:pic>
      <p:sp>
        <p:nvSpPr>
          <p:cNvPr id="11" name="Rectangle 3">
            <a:extLst>
              <a:ext uri="{FF2B5EF4-FFF2-40B4-BE49-F238E27FC236}">
                <a16:creationId xmlns:a16="http://schemas.microsoft.com/office/drawing/2014/main" id="{86D274D4-537A-461E-8FBF-95C22AB954A2}"/>
              </a:ext>
            </a:extLst>
          </p:cNvPr>
          <p:cNvSpPr txBox="1">
            <a:spLocks noChangeArrowheads="1"/>
          </p:cNvSpPr>
          <p:nvPr/>
        </p:nvSpPr>
        <p:spPr>
          <a:xfrm>
            <a:off x="506783" y="542921"/>
            <a:ext cx="8180017" cy="17953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600" b="1" dirty="0">
                <a:solidFill>
                  <a:srgbClr val="000000"/>
                </a:solidFill>
                <a:latin typeface="华文中宋" panose="02010600040101010101" pitchFamily="2" charset="-122"/>
                <a:ea typeface="华文中宋" panose="02010600040101010101" pitchFamily="2" charset="-122"/>
              </a:rPr>
              <a:t>进程对文件的管理</a:t>
            </a:r>
            <a:endParaRPr lang="en-US" altLang="zh-CN" sz="1600" b="1" dirty="0">
              <a:solidFill>
                <a:srgbClr val="000000"/>
              </a:solidFill>
              <a:latin typeface="华文中宋" panose="02010600040101010101" pitchFamily="2" charset="-122"/>
              <a:ea typeface="华文中宋" panose="02010600040101010101" pitchFamily="2" charset="-122"/>
            </a:endParaRPr>
          </a:p>
          <a:p>
            <a:pPr marL="0" indent="0">
              <a:lnSpc>
                <a:spcPct val="150000"/>
              </a:lnSpc>
              <a:spcBef>
                <a:spcPts val="0"/>
              </a:spcBef>
              <a:buNone/>
            </a:pPr>
            <a:r>
              <a:rPr lang="en-US" altLang="zh-CN" sz="1600" b="1" dirty="0">
                <a:solidFill>
                  <a:srgbClr val="000000"/>
                </a:solidFill>
                <a:latin typeface="华文中宋" panose="02010600040101010101" pitchFamily="2" charset="-122"/>
                <a:ea typeface="华文中宋" panose="02010600040101010101" pitchFamily="2" charset="-122"/>
              </a:rPr>
              <a:t>    PCB</a:t>
            </a:r>
            <a:r>
              <a:rPr lang="zh-CN" altLang="en-US" sz="1600" b="1" dirty="0">
                <a:solidFill>
                  <a:srgbClr val="000000"/>
                </a:solidFill>
                <a:latin typeface="华文中宋" panose="02010600040101010101" pitchFamily="2" charset="-122"/>
                <a:ea typeface="华文中宋" panose="02010600040101010101" pitchFamily="2" charset="-122"/>
              </a:rPr>
              <a:t>有两项与文件有关</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a:t>
            </a:r>
            <a:r>
              <a:rPr lang="en-US" altLang="zh-CN"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1</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a:t>
            </a:r>
            <a:r>
              <a:rPr lang="en-US" altLang="zh-CN"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fs</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：存放</a:t>
            </a:r>
            <a:r>
              <a:rPr lang="en-US" altLang="zh-CN"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root</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和</a:t>
            </a:r>
            <a:r>
              <a:rPr lang="en-US" altLang="zh-CN" sz="1600" b="1" dirty="0" err="1">
                <a:solidFill>
                  <a:srgbClr val="000000"/>
                </a:solidFill>
                <a:latin typeface="华文中宋" panose="02010600040101010101" pitchFamily="2" charset="-122"/>
                <a:ea typeface="华文中宋" panose="02010600040101010101" pitchFamily="2" charset="-122"/>
                <a:sym typeface="Wingdings" panose="05000000000000000000" pitchFamily="2" charset="2"/>
              </a:rPr>
              <a:t>pwd</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指向</a:t>
            </a:r>
            <a:r>
              <a:rPr lang="en-US" altLang="zh-CN" sz="1600" b="1" dirty="0" err="1">
                <a:solidFill>
                  <a:srgbClr val="000000"/>
                </a:solidFill>
                <a:latin typeface="华文中宋" panose="02010600040101010101" pitchFamily="2" charset="-122"/>
                <a:ea typeface="华文中宋" panose="02010600040101010101" pitchFamily="2" charset="-122"/>
                <a:sym typeface="Wingdings" panose="05000000000000000000" pitchFamily="2" charset="2"/>
              </a:rPr>
              <a:t>dentry</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的指针，即进程的根目录。（</a:t>
            </a:r>
            <a:r>
              <a:rPr lang="en-US" altLang="zh-CN"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2</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a:t>
            </a:r>
            <a:r>
              <a:rPr lang="en-US" altLang="zh-CN"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files</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：文件对象列表，每一个都对应一个被打开的文件，并通过</a:t>
            </a:r>
            <a:r>
              <a:rPr lang="en-US" altLang="zh-CN" sz="1600" b="1" dirty="0" err="1">
                <a:solidFill>
                  <a:srgbClr val="000000"/>
                </a:solidFill>
                <a:latin typeface="华文中宋" panose="02010600040101010101" pitchFamily="2" charset="-122"/>
                <a:ea typeface="华文中宋" panose="02010600040101010101" pitchFamily="2" charset="-122"/>
                <a:sym typeface="Wingdings" panose="05000000000000000000" pitchFamily="2" charset="2"/>
              </a:rPr>
              <a:t>f_inode</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关联到</a:t>
            </a:r>
            <a:r>
              <a:rPr lang="en-US" altLang="zh-CN" sz="1600" b="1" dirty="0" err="1">
                <a:solidFill>
                  <a:srgbClr val="000000"/>
                </a:solidFill>
                <a:latin typeface="华文中宋" panose="02010600040101010101" pitchFamily="2" charset="-122"/>
                <a:ea typeface="华文中宋" panose="02010600040101010101" pitchFamily="2" charset="-122"/>
                <a:sym typeface="Wingdings" panose="05000000000000000000" pitchFamily="2" charset="2"/>
              </a:rPr>
              <a:t>inode</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节点。</a:t>
            </a:r>
            <a:r>
              <a:rPr lang="en-US" altLang="zh-CN" sz="1600" b="1" dirty="0" err="1">
                <a:solidFill>
                  <a:srgbClr val="000000"/>
                </a:solidFill>
                <a:latin typeface="华文中宋" panose="02010600040101010101" pitchFamily="2" charset="-122"/>
                <a:ea typeface="华文中宋" panose="02010600040101010101" pitchFamily="2" charset="-122"/>
                <a:sym typeface="Wingdings" panose="05000000000000000000" pitchFamily="2" charset="2"/>
              </a:rPr>
              <a:t>f_mode</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是打开时的权限，</a:t>
            </a:r>
            <a:r>
              <a:rPr lang="en-US" altLang="zh-CN" sz="1600" b="1" dirty="0" err="1">
                <a:solidFill>
                  <a:srgbClr val="000000"/>
                </a:solidFill>
                <a:latin typeface="华文中宋" panose="02010600040101010101" pitchFamily="2" charset="-122"/>
                <a:ea typeface="华文中宋" panose="02010600040101010101" pitchFamily="2" charset="-122"/>
                <a:sym typeface="Wingdings" panose="05000000000000000000" pitchFamily="2" charset="2"/>
              </a:rPr>
              <a:t>f_pos</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是读写位置</a:t>
            </a:r>
            <a:endParaRPr lang="en-US" altLang="zh-CN" sz="1600" b="1" dirty="0">
              <a:solidFill>
                <a:srgbClr val="000000"/>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D1F9CC12-785F-4402-ADF4-4955E24405CE}"/>
              </a:ext>
            </a:extLst>
          </p:cNvPr>
          <p:cNvSpPr>
            <a:spLocks noGrp="1"/>
          </p:cNvSpPr>
          <p:nvPr>
            <p:ph type="sldNum" sz="quarter" idx="12"/>
          </p:nvPr>
        </p:nvSpPr>
        <p:spPr/>
        <p:txBody>
          <a:bodyPr/>
          <a:lstStyle/>
          <a:p>
            <a:fld id="{B10D5614-B734-4280-8F57-1D4947433C97}" type="slidenum">
              <a:rPr lang="en-US" smtClean="0"/>
              <a:pPr/>
              <a:t>80</a:t>
            </a:fld>
            <a:endParaRPr lang="en-US" dirty="0"/>
          </a:p>
        </p:txBody>
      </p:sp>
    </p:spTree>
    <p:extLst>
      <p:ext uri="{BB962C8B-B14F-4D97-AF65-F5344CB8AC3E}">
        <p14:creationId xmlns:p14="http://schemas.microsoft.com/office/powerpoint/2010/main" val="382219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64</a:t>
            </a:r>
            <a:endParaRPr lang="en-US" sz="1100" b="1" dirty="0">
              <a:solidFill>
                <a:prstClr val="white"/>
              </a:solidFill>
            </a:endParaRPr>
          </a:p>
        </p:txBody>
      </p:sp>
      <p:pic>
        <p:nvPicPr>
          <p:cNvPr id="4" name="图片 3">
            <a:extLst>
              <a:ext uri="{FF2B5EF4-FFF2-40B4-BE49-F238E27FC236}">
                <a16:creationId xmlns:a16="http://schemas.microsoft.com/office/drawing/2014/main" id="{41DC85F8-0B90-4A60-9EDE-2DD612CC4D95}"/>
              </a:ext>
            </a:extLst>
          </p:cNvPr>
          <p:cNvPicPr>
            <a:picLocks noChangeAspect="1"/>
          </p:cNvPicPr>
          <p:nvPr/>
        </p:nvPicPr>
        <p:blipFill>
          <a:blip r:embed="rId3"/>
          <a:stretch>
            <a:fillRect/>
          </a:stretch>
        </p:blipFill>
        <p:spPr>
          <a:xfrm>
            <a:off x="1259632" y="2677566"/>
            <a:ext cx="6228184" cy="3610070"/>
          </a:xfrm>
          <a:prstGeom prst="rect">
            <a:avLst/>
          </a:prstGeom>
        </p:spPr>
      </p:pic>
      <p:sp>
        <p:nvSpPr>
          <p:cNvPr id="11" name="Rectangle 3">
            <a:extLst>
              <a:ext uri="{FF2B5EF4-FFF2-40B4-BE49-F238E27FC236}">
                <a16:creationId xmlns:a16="http://schemas.microsoft.com/office/drawing/2014/main" id="{86D274D4-537A-461E-8FBF-95C22AB954A2}"/>
              </a:ext>
            </a:extLst>
          </p:cNvPr>
          <p:cNvSpPr txBox="1">
            <a:spLocks noChangeArrowheads="1"/>
          </p:cNvSpPr>
          <p:nvPr/>
        </p:nvSpPr>
        <p:spPr>
          <a:xfrm>
            <a:off x="457197" y="580063"/>
            <a:ext cx="8180017" cy="17953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600" b="1" dirty="0">
                <a:solidFill>
                  <a:srgbClr val="000000"/>
                </a:solidFill>
                <a:latin typeface="华文中宋" panose="02010600040101010101" pitchFamily="2" charset="-122"/>
                <a:ea typeface="华文中宋" panose="02010600040101010101" pitchFamily="2" charset="-122"/>
              </a:rPr>
              <a:t>进程对文件的管理</a:t>
            </a:r>
            <a:endParaRPr lang="en-US" altLang="zh-CN" sz="1600" b="1" dirty="0">
              <a:solidFill>
                <a:srgbClr val="000000"/>
              </a:solidFill>
              <a:latin typeface="华文中宋" panose="02010600040101010101" pitchFamily="2" charset="-122"/>
              <a:ea typeface="华文中宋" panose="02010600040101010101" pitchFamily="2" charset="-122"/>
            </a:endParaRPr>
          </a:p>
          <a:p>
            <a:pPr marL="0" indent="0">
              <a:lnSpc>
                <a:spcPct val="150000"/>
              </a:lnSpc>
              <a:spcBef>
                <a:spcPts val="0"/>
              </a:spcBef>
              <a:buNone/>
            </a:pPr>
            <a:r>
              <a:rPr lang="en-US" altLang="zh-CN" sz="1600" b="1" dirty="0">
                <a:solidFill>
                  <a:srgbClr val="000000"/>
                </a:solidFill>
                <a:latin typeface="华文中宋" panose="02010600040101010101" pitchFamily="2" charset="-122"/>
                <a:ea typeface="华文中宋" panose="02010600040101010101" pitchFamily="2" charset="-122"/>
              </a:rPr>
              <a:t>    PCB</a:t>
            </a:r>
            <a:r>
              <a:rPr lang="zh-CN" altLang="en-US" sz="1600" b="1" dirty="0">
                <a:solidFill>
                  <a:srgbClr val="000000"/>
                </a:solidFill>
                <a:latin typeface="华文中宋" panose="02010600040101010101" pitchFamily="2" charset="-122"/>
                <a:ea typeface="华文中宋" panose="02010600040101010101" pitchFamily="2" charset="-122"/>
              </a:rPr>
              <a:t>有两项与文件有关</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a:t>
            </a:r>
            <a:r>
              <a:rPr lang="en-US" altLang="zh-CN"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1</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a:t>
            </a:r>
            <a:r>
              <a:rPr lang="en-US" altLang="zh-CN"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fs</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：存放</a:t>
            </a:r>
            <a:r>
              <a:rPr lang="en-US" altLang="zh-CN"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root</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和</a:t>
            </a:r>
            <a:r>
              <a:rPr lang="en-US" altLang="zh-CN" sz="1600" b="1" dirty="0" err="1">
                <a:solidFill>
                  <a:srgbClr val="000000"/>
                </a:solidFill>
                <a:latin typeface="华文中宋" panose="02010600040101010101" pitchFamily="2" charset="-122"/>
                <a:ea typeface="华文中宋" panose="02010600040101010101" pitchFamily="2" charset="-122"/>
                <a:sym typeface="Wingdings" panose="05000000000000000000" pitchFamily="2" charset="2"/>
              </a:rPr>
              <a:t>pwd</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指向</a:t>
            </a:r>
            <a:r>
              <a:rPr lang="en-US" altLang="zh-CN" sz="1600" b="1" dirty="0" err="1">
                <a:solidFill>
                  <a:srgbClr val="000000"/>
                </a:solidFill>
                <a:latin typeface="华文中宋" panose="02010600040101010101" pitchFamily="2" charset="-122"/>
                <a:ea typeface="华文中宋" panose="02010600040101010101" pitchFamily="2" charset="-122"/>
                <a:sym typeface="Wingdings" panose="05000000000000000000" pitchFamily="2" charset="2"/>
              </a:rPr>
              <a:t>dentry</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的指针，即进程的根目录。（</a:t>
            </a:r>
            <a:r>
              <a:rPr lang="en-US" altLang="zh-CN"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2</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a:t>
            </a:r>
            <a:r>
              <a:rPr lang="en-US" altLang="zh-CN"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files</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：文件对象列表（文件描述表），每一个都对应一个被打开的文件，指向</a:t>
            </a:r>
            <a:r>
              <a:rPr lang="en-US" altLang="zh-CN"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file</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文件对象，并通过</a:t>
            </a:r>
            <a:r>
              <a:rPr lang="en-US" altLang="zh-CN"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file</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文件对象的</a:t>
            </a:r>
            <a:r>
              <a:rPr lang="en-US" altLang="zh-CN" sz="1600" b="1" dirty="0" err="1">
                <a:solidFill>
                  <a:srgbClr val="000000"/>
                </a:solidFill>
                <a:latin typeface="华文中宋" panose="02010600040101010101" pitchFamily="2" charset="-122"/>
                <a:ea typeface="华文中宋" panose="02010600040101010101" pitchFamily="2" charset="-122"/>
                <a:sym typeface="Wingdings" panose="05000000000000000000" pitchFamily="2" charset="2"/>
              </a:rPr>
              <a:t>f_inode</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关联到</a:t>
            </a:r>
            <a:r>
              <a:rPr lang="en-US" altLang="zh-CN" sz="1600" b="1" dirty="0" err="1">
                <a:solidFill>
                  <a:srgbClr val="000000"/>
                </a:solidFill>
                <a:latin typeface="华文中宋" panose="02010600040101010101" pitchFamily="2" charset="-122"/>
                <a:ea typeface="华文中宋" panose="02010600040101010101" pitchFamily="2" charset="-122"/>
                <a:sym typeface="Wingdings" panose="05000000000000000000" pitchFamily="2" charset="2"/>
              </a:rPr>
              <a:t>inode</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节点。</a:t>
            </a:r>
            <a:r>
              <a:rPr lang="en-US" altLang="zh-CN" sz="1600" b="1" dirty="0" err="1">
                <a:solidFill>
                  <a:srgbClr val="000000"/>
                </a:solidFill>
                <a:latin typeface="华文中宋" panose="02010600040101010101" pitchFamily="2" charset="-122"/>
                <a:ea typeface="华文中宋" panose="02010600040101010101" pitchFamily="2" charset="-122"/>
                <a:sym typeface="Wingdings" panose="05000000000000000000" pitchFamily="2" charset="2"/>
              </a:rPr>
              <a:t>f_mode</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是打开时的权限，</a:t>
            </a:r>
            <a:r>
              <a:rPr lang="en-US" altLang="zh-CN" sz="1600" b="1" dirty="0" err="1">
                <a:solidFill>
                  <a:srgbClr val="000000"/>
                </a:solidFill>
                <a:latin typeface="华文中宋" panose="02010600040101010101" pitchFamily="2" charset="-122"/>
                <a:ea typeface="华文中宋" panose="02010600040101010101" pitchFamily="2" charset="-122"/>
                <a:sym typeface="Wingdings" panose="05000000000000000000" pitchFamily="2" charset="2"/>
              </a:rPr>
              <a:t>f_pos</a:t>
            </a:r>
            <a:r>
              <a:rPr lang="zh-CN" altLang="en-US" sz="1600"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是读写位置</a:t>
            </a:r>
            <a:endParaRPr lang="en-US" altLang="zh-CN" sz="1600" b="1" dirty="0">
              <a:solidFill>
                <a:srgbClr val="000000"/>
              </a:solidFill>
              <a:latin typeface="华文中宋" panose="02010600040101010101" pitchFamily="2" charset="-122"/>
              <a:ea typeface="华文中宋" panose="02010600040101010101" pitchFamily="2" charset="-122"/>
            </a:endParaRPr>
          </a:p>
        </p:txBody>
      </p:sp>
      <p:sp>
        <p:nvSpPr>
          <p:cNvPr id="8" name="标注: 线形 7">
            <a:extLst>
              <a:ext uri="{FF2B5EF4-FFF2-40B4-BE49-F238E27FC236}">
                <a16:creationId xmlns:a16="http://schemas.microsoft.com/office/drawing/2014/main" id="{8DACFEA0-84DA-4C62-8FDB-A734836C920A}"/>
              </a:ext>
            </a:extLst>
          </p:cNvPr>
          <p:cNvSpPr/>
          <p:nvPr/>
        </p:nvSpPr>
        <p:spPr>
          <a:xfrm>
            <a:off x="7620000" y="3861048"/>
            <a:ext cx="822943" cy="408106"/>
          </a:xfrm>
          <a:prstGeom prst="borderCallout1">
            <a:avLst>
              <a:gd name="adj1" fmla="val 53033"/>
              <a:gd name="adj2" fmla="val -327"/>
              <a:gd name="adj3" fmla="val 136572"/>
              <a:gd name="adj4" fmla="val -42515"/>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rPr>
              <a:t>file</a:t>
            </a:r>
            <a:r>
              <a:rPr kumimoji="0" lang="zh-CN" altLang="en-US" sz="12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rPr>
              <a:t>对象</a:t>
            </a:r>
          </a:p>
        </p:txBody>
      </p:sp>
      <p:sp>
        <p:nvSpPr>
          <p:cNvPr id="12" name="标注: 线形 11">
            <a:extLst>
              <a:ext uri="{FF2B5EF4-FFF2-40B4-BE49-F238E27FC236}">
                <a16:creationId xmlns:a16="http://schemas.microsoft.com/office/drawing/2014/main" id="{3FDF119B-836F-4992-A487-8D814804ABB2}"/>
              </a:ext>
            </a:extLst>
          </p:cNvPr>
          <p:cNvSpPr/>
          <p:nvPr/>
        </p:nvSpPr>
        <p:spPr>
          <a:xfrm>
            <a:off x="1331640" y="5589240"/>
            <a:ext cx="1728192" cy="408106"/>
          </a:xfrm>
          <a:prstGeom prst="borderCallout1">
            <a:avLst>
              <a:gd name="adj1" fmla="val 48413"/>
              <a:gd name="adj2" fmla="val 98949"/>
              <a:gd name="adj3" fmla="val -20501"/>
              <a:gd name="adj4" fmla="val 130945"/>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FCFCFC">
                    <a:lumMod val="10000"/>
                  </a:srgbClr>
                </a:solidFill>
                <a:latin typeface="华文中宋" panose="02010600040101010101" pitchFamily="2" charset="-122"/>
                <a:ea typeface="华文中宋" panose="02010600040101010101" pitchFamily="2" charset="-122"/>
              </a:rPr>
              <a:t>f</a:t>
            </a:r>
            <a:r>
              <a:rPr kumimoji="0" lang="en-US" altLang="zh-CN" sz="1200" b="1" i="0" u="none" strike="noStrike" kern="1200" cap="none" spc="0" normalizeH="0" baseline="0" noProof="0" dirty="0" err="1">
                <a:ln>
                  <a:noFill/>
                </a:ln>
                <a:solidFill>
                  <a:srgbClr val="FCFCFC">
                    <a:lumMod val="10000"/>
                  </a:srgbClr>
                </a:solidFill>
                <a:effectLst/>
                <a:uLnTx/>
                <a:uFillTx/>
                <a:latin typeface="华文中宋" panose="02010600040101010101" pitchFamily="2" charset="-122"/>
                <a:ea typeface="华文中宋" panose="02010600040101010101" pitchFamily="2" charset="-122"/>
              </a:rPr>
              <a:t>ile</a:t>
            </a:r>
            <a:r>
              <a:rPr kumimoji="0" lang="en-US" altLang="zh-CN" sz="12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rPr>
              <a:t> descriptor table</a:t>
            </a:r>
            <a:endParaRPr kumimoji="0" lang="zh-CN" altLang="en-US" sz="12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95D18695-FDD8-4378-B2D6-AE2558F14A72}"/>
              </a:ext>
            </a:extLst>
          </p:cNvPr>
          <p:cNvSpPr>
            <a:spLocks noGrp="1"/>
          </p:cNvSpPr>
          <p:nvPr>
            <p:ph type="sldNum" sz="quarter" idx="12"/>
          </p:nvPr>
        </p:nvSpPr>
        <p:spPr/>
        <p:txBody>
          <a:bodyPr/>
          <a:lstStyle/>
          <a:p>
            <a:fld id="{B10D5614-B734-4280-8F57-1D4947433C97}" type="slidenum">
              <a:rPr lang="en-US" smtClean="0"/>
              <a:pPr/>
              <a:t>81</a:t>
            </a:fld>
            <a:endParaRPr lang="en-US" dirty="0"/>
          </a:p>
        </p:txBody>
      </p:sp>
    </p:spTree>
    <p:extLst>
      <p:ext uri="{BB962C8B-B14F-4D97-AF65-F5344CB8AC3E}">
        <p14:creationId xmlns:p14="http://schemas.microsoft.com/office/powerpoint/2010/main" val="264001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64</a:t>
            </a:r>
            <a:endParaRPr lang="en-US" sz="1100" b="1" dirty="0">
              <a:solidFill>
                <a:prstClr val="white"/>
              </a:solidFill>
            </a:endParaRPr>
          </a:p>
        </p:txBody>
      </p:sp>
      <p:pic>
        <p:nvPicPr>
          <p:cNvPr id="15" name="Picture 2">
            <a:extLst>
              <a:ext uri="{FF2B5EF4-FFF2-40B4-BE49-F238E27FC236}">
                <a16:creationId xmlns:a16="http://schemas.microsoft.com/office/drawing/2014/main" id="{2175CEF9-0B95-4C18-BDA2-459396462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0951" b="19833"/>
          <a:stretch/>
        </p:blipFill>
        <p:spPr bwMode="auto">
          <a:xfrm>
            <a:off x="679620" y="1484784"/>
            <a:ext cx="7551597" cy="444724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6" name="矩形 15">
            <a:extLst>
              <a:ext uri="{FF2B5EF4-FFF2-40B4-BE49-F238E27FC236}">
                <a16:creationId xmlns:a16="http://schemas.microsoft.com/office/drawing/2014/main" id="{DEBC3194-1C45-4DAF-9381-82FA03DE06EA}"/>
              </a:ext>
            </a:extLst>
          </p:cNvPr>
          <p:cNvSpPr/>
          <p:nvPr/>
        </p:nvSpPr>
        <p:spPr>
          <a:xfrm>
            <a:off x="903439" y="3996403"/>
            <a:ext cx="977791" cy="349624"/>
          </a:xfrm>
          <a:prstGeom prst="rect">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EF7FCB02-3093-4787-8F1E-B3C545577812}"/>
              </a:ext>
            </a:extLst>
          </p:cNvPr>
          <p:cNvSpPr>
            <a:spLocks noGrp="1"/>
          </p:cNvSpPr>
          <p:nvPr>
            <p:ph type="sldNum" sz="quarter" idx="12"/>
          </p:nvPr>
        </p:nvSpPr>
        <p:spPr/>
        <p:txBody>
          <a:bodyPr/>
          <a:lstStyle/>
          <a:p>
            <a:fld id="{B10D5614-B734-4280-8F57-1D4947433C97}" type="slidenum">
              <a:rPr lang="en-US" smtClean="0"/>
              <a:pPr/>
              <a:t>82</a:t>
            </a:fld>
            <a:endParaRPr lang="en-US" dirty="0"/>
          </a:p>
        </p:txBody>
      </p:sp>
    </p:spTree>
    <p:extLst>
      <p:ext uri="{BB962C8B-B14F-4D97-AF65-F5344CB8AC3E}">
        <p14:creationId xmlns:p14="http://schemas.microsoft.com/office/powerpoint/2010/main" val="206832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64</a:t>
            </a:r>
            <a:endParaRPr lang="en-US" sz="1100" b="1" dirty="0">
              <a:solidFill>
                <a:prstClr val="white"/>
              </a:solidFill>
            </a:endParaRPr>
          </a:p>
        </p:txBody>
      </p:sp>
      <p:sp>
        <p:nvSpPr>
          <p:cNvPr id="11" name="Rectangle 3">
            <a:extLst>
              <a:ext uri="{FF2B5EF4-FFF2-40B4-BE49-F238E27FC236}">
                <a16:creationId xmlns:a16="http://schemas.microsoft.com/office/drawing/2014/main" id="{86D274D4-537A-461E-8FBF-95C22AB954A2}"/>
              </a:ext>
            </a:extLst>
          </p:cNvPr>
          <p:cNvSpPr txBox="1">
            <a:spLocks noChangeArrowheads="1"/>
          </p:cNvSpPr>
          <p:nvPr/>
        </p:nvSpPr>
        <p:spPr>
          <a:xfrm>
            <a:off x="506783" y="685065"/>
            <a:ext cx="8180017" cy="14491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600" b="1" dirty="0">
                <a:solidFill>
                  <a:srgbClr val="000000"/>
                </a:solidFill>
                <a:latin typeface="华文中宋" panose="02010600040101010101" pitchFamily="2" charset="-122"/>
                <a:ea typeface="华文中宋" panose="02010600040101010101" pitchFamily="2" charset="-122"/>
              </a:rPr>
              <a:t>进程对文件的管理</a:t>
            </a:r>
            <a:endParaRPr lang="en-US" altLang="zh-CN" sz="1600" b="1" dirty="0">
              <a:solidFill>
                <a:srgbClr val="000000"/>
              </a:solidFill>
              <a:latin typeface="华文中宋" panose="02010600040101010101" pitchFamily="2" charset="-122"/>
              <a:ea typeface="华文中宋" panose="02010600040101010101" pitchFamily="2" charset="-122"/>
            </a:endParaRPr>
          </a:p>
          <a:p>
            <a:pPr marL="0" indent="0">
              <a:lnSpc>
                <a:spcPct val="150000"/>
              </a:lnSpc>
              <a:spcBef>
                <a:spcPts val="0"/>
              </a:spcBef>
              <a:buNone/>
            </a:pPr>
            <a:r>
              <a:rPr lang="en-US" altLang="zh-CN" sz="1600" b="1" dirty="0">
                <a:solidFill>
                  <a:srgbClr val="000000"/>
                </a:solidFill>
                <a:latin typeface="华文中宋" panose="02010600040101010101" pitchFamily="2" charset="-122"/>
                <a:ea typeface="华文中宋" panose="02010600040101010101" pitchFamily="2" charset="-122"/>
              </a:rPr>
              <a:t>    </a:t>
            </a:r>
            <a:r>
              <a:rPr lang="zh-CN" altLang="en-US" sz="1600" b="1" dirty="0">
                <a:solidFill>
                  <a:srgbClr val="000000"/>
                </a:solidFill>
                <a:latin typeface="华文中宋" panose="02010600040101010101" pitchFamily="2" charset="-122"/>
                <a:ea typeface="华文中宋" panose="02010600040101010101" pitchFamily="2" charset="-122"/>
              </a:rPr>
              <a:t>进程</a:t>
            </a:r>
            <a:r>
              <a:rPr lang="en-US" altLang="zh-CN" sz="1600" b="1" dirty="0">
                <a:solidFill>
                  <a:srgbClr val="000000"/>
                </a:solidFill>
                <a:latin typeface="华文中宋" panose="02010600040101010101" pitchFamily="2" charset="-122"/>
                <a:ea typeface="华文中宋" panose="02010600040101010101" pitchFamily="2" charset="-122"/>
              </a:rPr>
              <a:t>OPEN</a:t>
            </a:r>
            <a:r>
              <a:rPr lang="zh-CN" altLang="en-US" sz="1600" b="1" dirty="0">
                <a:solidFill>
                  <a:srgbClr val="000000"/>
                </a:solidFill>
                <a:latin typeface="华文中宋" panose="02010600040101010101" pitchFamily="2" charset="-122"/>
                <a:ea typeface="华文中宋" panose="02010600040101010101" pitchFamily="2" charset="-122"/>
              </a:rPr>
              <a:t>过程：首先找到文件的</a:t>
            </a:r>
            <a:r>
              <a:rPr lang="en-US" altLang="zh-CN" sz="1600" b="1" dirty="0" err="1">
                <a:solidFill>
                  <a:srgbClr val="000000"/>
                </a:solidFill>
                <a:latin typeface="华文中宋" panose="02010600040101010101" pitchFamily="2" charset="-122"/>
                <a:ea typeface="华文中宋" panose="02010600040101010101" pitchFamily="2" charset="-122"/>
              </a:rPr>
              <a:t>inode</a:t>
            </a:r>
            <a:r>
              <a:rPr lang="zh-CN" altLang="en-US" sz="1600" b="1" dirty="0">
                <a:solidFill>
                  <a:srgbClr val="000000"/>
                </a:solidFill>
                <a:latin typeface="华文中宋" panose="02010600040101010101" pitchFamily="2" charset="-122"/>
                <a:ea typeface="华文中宋" panose="02010600040101010101" pitchFamily="2" charset="-122"/>
              </a:rPr>
              <a:t>节点，建立一个新的</a:t>
            </a:r>
            <a:r>
              <a:rPr lang="en-US" altLang="zh-CN" sz="1600" b="1" dirty="0">
                <a:solidFill>
                  <a:srgbClr val="000000"/>
                </a:solidFill>
                <a:latin typeface="华文中宋" panose="02010600040101010101" pitchFamily="2" charset="-122"/>
                <a:ea typeface="华文中宋" panose="02010600040101010101" pitchFamily="2" charset="-122"/>
              </a:rPr>
              <a:t>file</a:t>
            </a:r>
            <a:r>
              <a:rPr lang="zh-CN" altLang="en-US" sz="1600" b="1" dirty="0">
                <a:solidFill>
                  <a:srgbClr val="000000"/>
                </a:solidFill>
                <a:latin typeface="华文中宋" panose="02010600040101010101" pitchFamily="2" charset="-122"/>
                <a:ea typeface="华文中宋" panose="02010600040101010101" pitchFamily="2" charset="-122"/>
              </a:rPr>
              <a:t>对象，加入</a:t>
            </a:r>
            <a:r>
              <a:rPr lang="en-US" altLang="zh-CN" sz="1600" b="1" dirty="0">
                <a:solidFill>
                  <a:srgbClr val="000000"/>
                </a:solidFill>
                <a:latin typeface="华文中宋" panose="02010600040101010101" pitchFamily="2" charset="-122"/>
                <a:ea typeface="华文中宋" panose="02010600040101010101" pitchFamily="2" charset="-122"/>
              </a:rPr>
              <a:t>file</a:t>
            </a:r>
            <a:r>
              <a:rPr lang="zh-CN" altLang="en-US" sz="1600" b="1" dirty="0">
                <a:solidFill>
                  <a:srgbClr val="000000"/>
                </a:solidFill>
                <a:latin typeface="华文中宋" panose="02010600040101010101" pitchFamily="2" charset="-122"/>
                <a:ea typeface="华文中宋" panose="02010600040101010101" pitchFamily="2" charset="-122"/>
              </a:rPr>
              <a:t>对象列表（</a:t>
            </a:r>
            <a:r>
              <a:rPr lang="en-US" altLang="zh-CN" sz="1600" b="1" dirty="0">
                <a:solidFill>
                  <a:srgbClr val="000000"/>
                </a:solidFill>
                <a:latin typeface="华文中宋" panose="02010600040101010101" pitchFamily="2" charset="-122"/>
                <a:ea typeface="华文中宋" panose="02010600040101010101" pitchFamily="2" charset="-122"/>
              </a:rPr>
              <a:t>file descriptor table</a:t>
            </a:r>
            <a:r>
              <a:rPr lang="zh-CN" altLang="en-US" sz="1600" b="1" dirty="0">
                <a:solidFill>
                  <a:srgbClr val="000000"/>
                </a:solidFill>
                <a:latin typeface="华文中宋" panose="02010600040101010101" pitchFamily="2" charset="-122"/>
                <a:ea typeface="华文中宋" panose="02010600040101010101" pitchFamily="2" charset="-122"/>
              </a:rPr>
              <a:t>）</a:t>
            </a:r>
            <a:endParaRPr lang="en-US" altLang="zh-CN" sz="1600" b="1" dirty="0">
              <a:solidFill>
                <a:srgbClr val="000000"/>
              </a:solidFill>
              <a:latin typeface="华文中宋" panose="02010600040101010101" pitchFamily="2" charset="-122"/>
              <a:ea typeface="华文中宋" panose="02010600040101010101" pitchFamily="2" charset="-122"/>
            </a:endParaRPr>
          </a:p>
        </p:txBody>
      </p:sp>
      <p:pic>
        <p:nvPicPr>
          <p:cNvPr id="15" name="图片 14">
            <a:extLst>
              <a:ext uri="{FF2B5EF4-FFF2-40B4-BE49-F238E27FC236}">
                <a16:creationId xmlns:a16="http://schemas.microsoft.com/office/drawing/2014/main" id="{58255225-F50B-4AF8-B2D8-AAF827101278}"/>
              </a:ext>
            </a:extLst>
          </p:cNvPr>
          <p:cNvPicPr>
            <a:picLocks noChangeAspect="1"/>
          </p:cNvPicPr>
          <p:nvPr/>
        </p:nvPicPr>
        <p:blipFill>
          <a:blip r:embed="rId3"/>
          <a:stretch>
            <a:fillRect/>
          </a:stretch>
        </p:blipFill>
        <p:spPr>
          <a:xfrm>
            <a:off x="755576" y="2387519"/>
            <a:ext cx="7020272" cy="3020844"/>
          </a:xfrm>
          <a:prstGeom prst="rect">
            <a:avLst/>
          </a:prstGeom>
        </p:spPr>
      </p:pic>
      <p:sp>
        <p:nvSpPr>
          <p:cNvPr id="16" name="标注: 线形 15">
            <a:extLst>
              <a:ext uri="{FF2B5EF4-FFF2-40B4-BE49-F238E27FC236}">
                <a16:creationId xmlns:a16="http://schemas.microsoft.com/office/drawing/2014/main" id="{955827C4-7520-49FA-9A58-105971EBDEF8}"/>
              </a:ext>
            </a:extLst>
          </p:cNvPr>
          <p:cNvSpPr/>
          <p:nvPr/>
        </p:nvSpPr>
        <p:spPr>
          <a:xfrm>
            <a:off x="7092280" y="5138095"/>
            <a:ext cx="360040" cy="408106"/>
          </a:xfrm>
          <a:prstGeom prst="borderCallout1">
            <a:avLst>
              <a:gd name="adj1" fmla="val 2215"/>
              <a:gd name="adj2" fmla="val 46638"/>
              <a:gd name="adj3" fmla="val -34360"/>
              <a:gd name="adj4" fmla="val 20487"/>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rPr>
              <a:t>1</a:t>
            </a:r>
            <a:endParaRPr kumimoji="0" lang="zh-CN" altLang="en-US" sz="12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endParaRPr>
          </a:p>
        </p:txBody>
      </p:sp>
      <p:sp>
        <p:nvSpPr>
          <p:cNvPr id="17" name="标注: 线形 16">
            <a:extLst>
              <a:ext uri="{FF2B5EF4-FFF2-40B4-BE49-F238E27FC236}">
                <a16:creationId xmlns:a16="http://schemas.microsoft.com/office/drawing/2014/main" id="{140E8DF4-17A2-431B-B8CE-B0B94FE20742}"/>
              </a:ext>
            </a:extLst>
          </p:cNvPr>
          <p:cNvSpPr/>
          <p:nvPr/>
        </p:nvSpPr>
        <p:spPr>
          <a:xfrm>
            <a:off x="5076056" y="5143570"/>
            <a:ext cx="360040" cy="408106"/>
          </a:xfrm>
          <a:prstGeom prst="borderCallout1">
            <a:avLst>
              <a:gd name="adj1" fmla="val 2215"/>
              <a:gd name="adj2" fmla="val 46638"/>
              <a:gd name="adj3" fmla="val -34360"/>
              <a:gd name="adj4" fmla="val 20487"/>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rPr>
              <a:t>2</a:t>
            </a:r>
            <a:endParaRPr kumimoji="0" lang="zh-CN" altLang="en-US" sz="12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endParaRPr>
          </a:p>
        </p:txBody>
      </p:sp>
      <p:sp>
        <p:nvSpPr>
          <p:cNvPr id="18" name="标注: 线形 17">
            <a:extLst>
              <a:ext uri="{FF2B5EF4-FFF2-40B4-BE49-F238E27FC236}">
                <a16:creationId xmlns:a16="http://schemas.microsoft.com/office/drawing/2014/main" id="{D0A92CD7-805F-4CFC-ACBC-10C090C3CAE9}"/>
              </a:ext>
            </a:extLst>
          </p:cNvPr>
          <p:cNvSpPr/>
          <p:nvPr/>
        </p:nvSpPr>
        <p:spPr>
          <a:xfrm>
            <a:off x="2699792" y="4437112"/>
            <a:ext cx="360040" cy="408106"/>
          </a:xfrm>
          <a:prstGeom prst="borderCallout1">
            <a:avLst>
              <a:gd name="adj1" fmla="val 2215"/>
              <a:gd name="adj2" fmla="val 46638"/>
              <a:gd name="adj3" fmla="val -34360"/>
              <a:gd name="adj4" fmla="val 20487"/>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rPr>
              <a:t>3</a:t>
            </a:r>
            <a:endParaRPr kumimoji="0" lang="zh-CN" altLang="en-US" sz="1200" b="1" i="0" u="none" strike="noStrike" kern="1200" cap="none" spc="0" normalizeH="0" baseline="0" noProof="0" dirty="0">
              <a:ln>
                <a:noFill/>
              </a:ln>
              <a:solidFill>
                <a:srgbClr val="FCFCFC">
                  <a:lumMod val="10000"/>
                </a:srgbClr>
              </a:solidFill>
              <a:effectLst/>
              <a:uLnTx/>
              <a:uFillTx/>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D269E7F9-316B-4296-BADB-FFDDBC4011B8}"/>
              </a:ext>
            </a:extLst>
          </p:cNvPr>
          <p:cNvSpPr>
            <a:spLocks noGrp="1"/>
          </p:cNvSpPr>
          <p:nvPr>
            <p:ph type="sldNum" sz="quarter" idx="12"/>
          </p:nvPr>
        </p:nvSpPr>
        <p:spPr/>
        <p:txBody>
          <a:bodyPr/>
          <a:lstStyle/>
          <a:p>
            <a:fld id="{B10D5614-B734-4280-8F57-1D4947433C97}" type="slidenum">
              <a:rPr lang="en-US" smtClean="0"/>
              <a:pPr/>
              <a:t>83</a:t>
            </a:fld>
            <a:endParaRPr lang="en-US" dirty="0"/>
          </a:p>
        </p:txBody>
      </p:sp>
    </p:spTree>
    <p:extLst>
      <p:ext uri="{BB962C8B-B14F-4D97-AF65-F5344CB8AC3E}">
        <p14:creationId xmlns:p14="http://schemas.microsoft.com/office/powerpoint/2010/main" val="115487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64</a:t>
            </a:r>
            <a:endParaRPr lang="en-US" sz="1100" b="1" dirty="0">
              <a:solidFill>
                <a:prstClr val="white"/>
              </a:solidFill>
            </a:endParaRPr>
          </a:p>
        </p:txBody>
      </p:sp>
      <p:sp>
        <p:nvSpPr>
          <p:cNvPr id="11" name="Rectangle 3">
            <a:extLst>
              <a:ext uri="{FF2B5EF4-FFF2-40B4-BE49-F238E27FC236}">
                <a16:creationId xmlns:a16="http://schemas.microsoft.com/office/drawing/2014/main" id="{86D274D4-537A-461E-8FBF-95C22AB954A2}"/>
              </a:ext>
            </a:extLst>
          </p:cNvPr>
          <p:cNvSpPr txBox="1">
            <a:spLocks noChangeArrowheads="1"/>
          </p:cNvSpPr>
          <p:nvPr/>
        </p:nvSpPr>
        <p:spPr>
          <a:xfrm>
            <a:off x="486355" y="840425"/>
            <a:ext cx="8180017" cy="99051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600" b="1" dirty="0">
                <a:solidFill>
                  <a:srgbClr val="000000"/>
                </a:solidFill>
                <a:latin typeface="华文中宋" panose="02010600040101010101" pitchFamily="2" charset="-122"/>
                <a:ea typeface="华文中宋" panose="02010600040101010101" pitchFamily="2" charset="-122"/>
              </a:rPr>
              <a:t>进程对文件的管理</a:t>
            </a:r>
            <a:endParaRPr lang="en-US" altLang="zh-CN" sz="1600" b="1" dirty="0">
              <a:solidFill>
                <a:srgbClr val="000000"/>
              </a:solidFill>
              <a:latin typeface="华文中宋" panose="02010600040101010101" pitchFamily="2" charset="-122"/>
              <a:ea typeface="华文中宋" panose="02010600040101010101" pitchFamily="2" charset="-122"/>
            </a:endParaRPr>
          </a:p>
          <a:p>
            <a:pPr marL="0" indent="0">
              <a:lnSpc>
                <a:spcPct val="150000"/>
              </a:lnSpc>
              <a:spcBef>
                <a:spcPts val="0"/>
              </a:spcBef>
              <a:buNone/>
            </a:pPr>
            <a:r>
              <a:rPr lang="en-US" altLang="zh-CN" sz="1600" b="1" dirty="0">
                <a:solidFill>
                  <a:srgbClr val="000000"/>
                </a:solidFill>
                <a:latin typeface="华文中宋" panose="02010600040101010101" pitchFamily="2" charset="-122"/>
                <a:ea typeface="华文中宋" panose="02010600040101010101" pitchFamily="2" charset="-122"/>
              </a:rPr>
              <a:t>    </a:t>
            </a:r>
            <a:r>
              <a:rPr lang="en-US" altLang="zh-CN" sz="1600" b="1" i="0" dirty="0">
                <a:solidFill>
                  <a:schemeClr val="bg2">
                    <a:lumMod val="10000"/>
                  </a:schemeClr>
                </a:solidFill>
                <a:effectLst/>
                <a:latin typeface="华文中宋" panose="02010600040101010101" pitchFamily="2" charset="-122"/>
                <a:ea typeface="华文中宋" panose="02010600040101010101" pitchFamily="2" charset="-122"/>
              </a:rPr>
              <a:t>Fork</a:t>
            </a:r>
            <a:r>
              <a:rPr lang="zh-CN" altLang="en-US" sz="1600" b="1" i="0" dirty="0">
                <a:solidFill>
                  <a:schemeClr val="bg2">
                    <a:lumMod val="10000"/>
                  </a:schemeClr>
                </a:solidFill>
                <a:effectLst/>
                <a:latin typeface="华文中宋" panose="02010600040101010101" pitchFamily="2" charset="-122"/>
                <a:ea typeface="华文中宋" panose="02010600040101010101" pitchFamily="2" charset="-122"/>
              </a:rPr>
              <a:t>对打开文件的影响</a:t>
            </a:r>
            <a:endParaRPr lang="en-US" altLang="zh-CN" sz="1600" b="1" dirty="0">
              <a:solidFill>
                <a:schemeClr val="bg2">
                  <a:lumMod val="10000"/>
                </a:schemeClr>
              </a:solidFill>
              <a:latin typeface="华文中宋" panose="02010600040101010101" pitchFamily="2" charset="-122"/>
              <a:ea typeface="华文中宋" panose="02010600040101010101" pitchFamily="2" charset="-122"/>
            </a:endParaRPr>
          </a:p>
        </p:txBody>
      </p:sp>
      <p:pic>
        <p:nvPicPr>
          <p:cNvPr id="4" name="图片 3">
            <a:extLst>
              <a:ext uri="{FF2B5EF4-FFF2-40B4-BE49-F238E27FC236}">
                <a16:creationId xmlns:a16="http://schemas.microsoft.com/office/drawing/2014/main" id="{957D4BBD-88AE-463D-BEF2-6FEB3D33F56C}"/>
              </a:ext>
            </a:extLst>
          </p:cNvPr>
          <p:cNvPicPr>
            <a:picLocks noChangeAspect="1"/>
          </p:cNvPicPr>
          <p:nvPr/>
        </p:nvPicPr>
        <p:blipFill>
          <a:blip r:embed="rId3"/>
          <a:stretch>
            <a:fillRect/>
          </a:stretch>
        </p:blipFill>
        <p:spPr>
          <a:xfrm>
            <a:off x="1331640" y="2059341"/>
            <a:ext cx="6804248" cy="4433736"/>
          </a:xfrm>
          <a:prstGeom prst="rect">
            <a:avLst/>
          </a:prstGeom>
        </p:spPr>
      </p:pic>
      <p:sp>
        <p:nvSpPr>
          <p:cNvPr id="3" name="灯片编号占位符 2">
            <a:extLst>
              <a:ext uri="{FF2B5EF4-FFF2-40B4-BE49-F238E27FC236}">
                <a16:creationId xmlns:a16="http://schemas.microsoft.com/office/drawing/2014/main" id="{CA85B125-840F-4588-AFF7-524CF8605253}"/>
              </a:ext>
            </a:extLst>
          </p:cNvPr>
          <p:cNvSpPr>
            <a:spLocks noGrp="1"/>
          </p:cNvSpPr>
          <p:nvPr>
            <p:ph type="sldNum" sz="quarter" idx="12"/>
          </p:nvPr>
        </p:nvSpPr>
        <p:spPr/>
        <p:txBody>
          <a:bodyPr/>
          <a:lstStyle/>
          <a:p>
            <a:fld id="{B10D5614-B734-4280-8F57-1D4947433C97}" type="slidenum">
              <a:rPr lang="en-US" smtClean="0"/>
              <a:pPr/>
              <a:t>84</a:t>
            </a:fld>
            <a:endParaRPr lang="en-US" dirty="0"/>
          </a:p>
        </p:txBody>
      </p:sp>
    </p:spTree>
    <p:extLst>
      <p:ext uri="{BB962C8B-B14F-4D97-AF65-F5344CB8AC3E}">
        <p14:creationId xmlns:p14="http://schemas.microsoft.com/office/powerpoint/2010/main" val="63613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64</a:t>
            </a:r>
            <a:endParaRPr lang="en-US" sz="1100" b="1" dirty="0">
              <a:solidFill>
                <a:prstClr val="white"/>
              </a:solidFill>
            </a:endParaRPr>
          </a:p>
        </p:txBody>
      </p:sp>
      <p:sp>
        <p:nvSpPr>
          <p:cNvPr id="11" name="Rectangle 3">
            <a:extLst>
              <a:ext uri="{FF2B5EF4-FFF2-40B4-BE49-F238E27FC236}">
                <a16:creationId xmlns:a16="http://schemas.microsoft.com/office/drawing/2014/main" id="{86D274D4-537A-461E-8FBF-95C22AB954A2}"/>
              </a:ext>
            </a:extLst>
          </p:cNvPr>
          <p:cNvSpPr txBox="1">
            <a:spLocks noChangeArrowheads="1"/>
          </p:cNvSpPr>
          <p:nvPr/>
        </p:nvSpPr>
        <p:spPr>
          <a:xfrm>
            <a:off x="524691" y="464806"/>
            <a:ext cx="8180017" cy="5598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600" b="1" dirty="0">
                <a:solidFill>
                  <a:srgbClr val="000000"/>
                </a:solidFill>
                <a:latin typeface="华文中宋" panose="02010600040101010101" pitchFamily="2" charset="-122"/>
                <a:ea typeface="华文中宋" panose="02010600040101010101" pitchFamily="2" charset="-122"/>
              </a:rPr>
              <a:t>进程对文件的管理</a:t>
            </a:r>
            <a:r>
              <a:rPr lang="en-US" altLang="zh-CN" sz="1600" b="1" dirty="0">
                <a:solidFill>
                  <a:srgbClr val="000000"/>
                </a:solidFill>
                <a:latin typeface="华文中宋" panose="02010600040101010101" pitchFamily="2" charset="-122"/>
                <a:ea typeface="华文中宋" panose="02010600040101010101" pitchFamily="2" charset="-122"/>
              </a:rPr>
              <a:t>    </a:t>
            </a:r>
            <a:endParaRPr lang="en-US" altLang="zh-CN" sz="1600" b="1" dirty="0">
              <a:solidFill>
                <a:schemeClr val="bg2">
                  <a:lumMod val="10000"/>
                </a:schemeClr>
              </a:solidFill>
              <a:latin typeface="华文中宋" panose="02010600040101010101" pitchFamily="2" charset="-122"/>
              <a:ea typeface="华文中宋" panose="02010600040101010101" pitchFamily="2" charset="-122"/>
            </a:endParaRPr>
          </a:p>
        </p:txBody>
      </p:sp>
      <p:graphicFrame>
        <p:nvGraphicFramePr>
          <p:cNvPr id="3" name="表格 2">
            <a:extLst>
              <a:ext uri="{FF2B5EF4-FFF2-40B4-BE49-F238E27FC236}">
                <a16:creationId xmlns:a16="http://schemas.microsoft.com/office/drawing/2014/main" id="{88F3AEAD-2EF4-45A4-9A5F-EB4FAE44C37E}"/>
              </a:ext>
            </a:extLst>
          </p:cNvPr>
          <p:cNvGraphicFramePr>
            <a:graphicFrameLocks noGrp="1"/>
          </p:cNvGraphicFramePr>
          <p:nvPr>
            <p:extLst>
              <p:ext uri="{D42A27DB-BD31-4B8C-83A1-F6EECF244321}">
                <p14:modId xmlns:p14="http://schemas.microsoft.com/office/powerpoint/2010/main" val="2825700054"/>
              </p:ext>
            </p:extLst>
          </p:nvPr>
        </p:nvGraphicFramePr>
        <p:xfrm>
          <a:off x="2643020" y="877826"/>
          <a:ext cx="6192689" cy="5863076"/>
        </p:xfrm>
        <a:graphic>
          <a:graphicData uri="http://schemas.openxmlformats.org/drawingml/2006/table">
            <a:tbl>
              <a:tblPr/>
              <a:tblGrid>
                <a:gridCol w="997405">
                  <a:extLst>
                    <a:ext uri="{9D8B030D-6E8A-4147-A177-3AD203B41FA5}">
                      <a16:colId xmlns:a16="http://schemas.microsoft.com/office/drawing/2014/main" val="1487494984"/>
                    </a:ext>
                  </a:extLst>
                </a:gridCol>
                <a:gridCol w="1249498">
                  <a:extLst>
                    <a:ext uri="{9D8B030D-6E8A-4147-A177-3AD203B41FA5}">
                      <a16:colId xmlns:a16="http://schemas.microsoft.com/office/drawing/2014/main" val="3750318308"/>
                    </a:ext>
                  </a:extLst>
                </a:gridCol>
                <a:gridCol w="3945786">
                  <a:extLst>
                    <a:ext uri="{9D8B030D-6E8A-4147-A177-3AD203B41FA5}">
                      <a16:colId xmlns:a16="http://schemas.microsoft.com/office/drawing/2014/main" val="1849395376"/>
                    </a:ext>
                  </a:extLst>
                </a:gridCol>
              </a:tblGrid>
              <a:tr h="264671">
                <a:tc>
                  <a:txBody>
                    <a:bodyPr/>
                    <a:lstStyle/>
                    <a:p>
                      <a:pPr algn="ctr"/>
                      <a:r>
                        <a:rPr lang="zh-CN" altLang="en-US" sz="1200" b="1">
                          <a:solidFill>
                            <a:schemeClr val="bg2">
                              <a:lumMod val="10000"/>
                            </a:schemeClr>
                          </a:solidFill>
                          <a:effectLst/>
                          <a:latin typeface="华文中宋" panose="02010600040101010101" pitchFamily="2" charset="-122"/>
                          <a:ea typeface="华文中宋" panose="02010600040101010101" pitchFamily="2" charset="-122"/>
                        </a:rPr>
                        <a:t>函数名</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作用对象</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说明</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31032877"/>
                  </a:ext>
                </a:extLst>
              </a:tr>
              <a:tr h="264671">
                <a:tc>
                  <a:txBody>
                    <a:bodyPr/>
                    <a:lstStyle/>
                    <a:p>
                      <a:pPr algn="ctr"/>
                      <a:r>
                        <a:rPr lang="en-US" sz="1200" b="1">
                          <a:solidFill>
                            <a:schemeClr val="bg2">
                              <a:lumMod val="10000"/>
                            </a:schemeClr>
                          </a:solidFill>
                          <a:effectLst/>
                          <a:latin typeface="华文中宋" panose="02010600040101010101" pitchFamily="2" charset="-122"/>
                          <a:ea typeface="华文中宋" panose="02010600040101010101" pitchFamily="2" charset="-122"/>
                        </a:rPr>
                        <a:t>creat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200" b="1" dirty="0" err="1">
                          <a:solidFill>
                            <a:schemeClr val="bg2">
                              <a:lumMod val="10000"/>
                            </a:schemeClr>
                          </a:solidFill>
                          <a:effectLst/>
                          <a:latin typeface="华文中宋" panose="02010600040101010101" pitchFamily="2" charset="-122"/>
                          <a:ea typeface="华文中宋" panose="02010600040101010101" pitchFamily="2" charset="-122"/>
                        </a:rPr>
                        <a:t>dentry</a:t>
                      </a:r>
                      <a:r>
                        <a:rPr lang="en-US" sz="1200" b="1" dirty="0">
                          <a:solidFill>
                            <a:schemeClr val="bg2">
                              <a:lumMod val="10000"/>
                            </a:schemeClr>
                          </a:solidFill>
                          <a:effectLst/>
                          <a:latin typeface="华文中宋" panose="02010600040101010101" pitchFamily="2" charset="-122"/>
                          <a:ea typeface="华文中宋" panose="02010600040101010101" pitchFamily="2" charset="-122"/>
                        </a:rPr>
                        <a:t>, </a:t>
                      </a:r>
                      <a:r>
                        <a:rPr lang="en-US" sz="1200" b="1" dirty="0" err="1">
                          <a:solidFill>
                            <a:schemeClr val="bg2">
                              <a:lumMod val="10000"/>
                            </a:schemeClr>
                          </a:solidFill>
                          <a:effectLst/>
                          <a:latin typeface="华文中宋" panose="02010600040101010101" pitchFamily="2" charset="-122"/>
                          <a:ea typeface="华文中宋" panose="02010600040101010101" pitchFamily="2" charset="-122"/>
                        </a:rPr>
                        <a:t>inode</a:t>
                      </a:r>
                      <a:endParaRPr lang="en-US" sz="1200" b="1" dirty="0">
                        <a:solidFill>
                          <a:schemeClr val="bg2">
                            <a:lumMod val="10000"/>
                          </a:schemeClr>
                        </a:solidFill>
                        <a:effectLst/>
                        <a:latin typeface="华文中宋" panose="02010600040101010101" pitchFamily="2" charset="-122"/>
                        <a:ea typeface="华文中宋" panose="02010600040101010101" pitchFamily="2"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创建文件时会创建新的</a:t>
                      </a:r>
                      <a:r>
                        <a:rPr lang="en-US" altLang="zh-CN" sz="1200" b="1" dirty="0" err="1">
                          <a:solidFill>
                            <a:schemeClr val="bg2">
                              <a:lumMod val="10000"/>
                            </a:schemeClr>
                          </a:solidFill>
                          <a:effectLst/>
                          <a:latin typeface="华文中宋" panose="02010600040101010101" pitchFamily="2" charset="-122"/>
                          <a:ea typeface="华文中宋" panose="02010600040101010101" pitchFamily="2" charset="-122"/>
                        </a:rPr>
                        <a:t>dentry</a:t>
                      </a:r>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与</a:t>
                      </a:r>
                      <a:r>
                        <a:rPr lang="en-US" altLang="zh-CN" sz="1200" b="1" dirty="0" err="1">
                          <a:solidFill>
                            <a:schemeClr val="bg2">
                              <a:lumMod val="10000"/>
                            </a:schemeClr>
                          </a:solidFill>
                          <a:effectLst/>
                          <a:latin typeface="华文中宋" panose="02010600040101010101" pitchFamily="2" charset="-122"/>
                          <a:ea typeface="华文中宋" panose="02010600040101010101" pitchFamily="2" charset="-122"/>
                        </a:rPr>
                        <a:t>inode</a:t>
                      </a:r>
                      <a:endParaRPr lang="en-US" altLang="zh-CN" sz="1200" b="1" dirty="0">
                        <a:solidFill>
                          <a:schemeClr val="bg2">
                            <a:lumMod val="10000"/>
                          </a:schemeClr>
                        </a:solidFill>
                        <a:effectLst/>
                        <a:latin typeface="华文中宋" panose="02010600040101010101" pitchFamily="2" charset="-122"/>
                        <a:ea typeface="华文中宋" panose="02010600040101010101" pitchFamily="2"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93876201"/>
                  </a:ext>
                </a:extLst>
              </a:tr>
              <a:tr h="407087">
                <a:tc>
                  <a:txBody>
                    <a:bodyPr/>
                    <a:lstStyle/>
                    <a:p>
                      <a:pPr algn="ctr"/>
                      <a:r>
                        <a:rPr lang="en-US" sz="1200" b="1">
                          <a:solidFill>
                            <a:schemeClr val="bg2">
                              <a:lumMod val="10000"/>
                            </a:schemeClr>
                          </a:solidFill>
                          <a:effectLst/>
                          <a:latin typeface="华文中宋" panose="02010600040101010101" pitchFamily="2" charset="-122"/>
                          <a:ea typeface="华文中宋" panose="02010600040101010101" pitchFamily="2" charset="-122"/>
                        </a:rPr>
                        <a:t>open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200" b="1" dirty="0">
                          <a:solidFill>
                            <a:schemeClr val="bg2">
                              <a:lumMod val="10000"/>
                            </a:schemeClr>
                          </a:solidFill>
                          <a:effectLst/>
                          <a:latin typeface="华文中宋" panose="02010600040101010101" pitchFamily="2" charset="-122"/>
                          <a:ea typeface="华文中宋" panose="02010600040101010101" pitchFamily="2" charset="-122"/>
                        </a:rPr>
                        <a:t>file object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zh-CN" altLang="en-US" sz="1200" b="1">
                          <a:solidFill>
                            <a:schemeClr val="bg2">
                              <a:lumMod val="10000"/>
                            </a:schemeClr>
                          </a:solidFill>
                          <a:effectLst/>
                          <a:latin typeface="华文中宋" panose="02010600040101010101" pitchFamily="2" charset="-122"/>
                          <a:ea typeface="华文中宋" panose="02010600040101010101" pitchFamily="2" charset="-122"/>
                        </a:rPr>
                        <a:t>如果文件不存在，且有</a:t>
                      </a:r>
                      <a:r>
                        <a:rPr lang="en-US" sz="1200" b="1">
                          <a:solidFill>
                            <a:schemeClr val="bg2">
                              <a:lumMod val="10000"/>
                            </a:schemeClr>
                          </a:solidFill>
                          <a:effectLst/>
                          <a:latin typeface="华文中宋" panose="02010600040101010101" pitchFamily="2" charset="-122"/>
                          <a:ea typeface="华文中宋" panose="02010600040101010101" pitchFamily="2" charset="-122"/>
                        </a:rPr>
                        <a:t>O_CREAT</a:t>
                      </a:r>
                      <a:r>
                        <a:rPr lang="zh-CN" altLang="en-US" sz="1200" b="1">
                          <a:solidFill>
                            <a:schemeClr val="bg2">
                              <a:lumMod val="10000"/>
                            </a:schemeClr>
                          </a:solidFill>
                          <a:effectLst/>
                          <a:latin typeface="华文中宋" panose="02010600040101010101" pitchFamily="2" charset="-122"/>
                          <a:ea typeface="华文中宋" panose="02010600040101010101" pitchFamily="2" charset="-122"/>
                        </a:rPr>
                        <a:t>参数，则会先调用</a:t>
                      </a:r>
                      <a:r>
                        <a:rPr lang="en-US" sz="1200" b="1">
                          <a:solidFill>
                            <a:schemeClr val="bg2">
                              <a:lumMod val="10000"/>
                            </a:schemeClr>
                          </a:solidFill>
                          <a:effectLst/>
                          <a:latin typeface="华文中宋" panose="02010600040101010101" pitchFamily="2" charset="-122"/>
                          <a:ea typeface="华文中宋" panose="02010600040101010101" pitchFamily="2" charset="-122"/>
                        </a:rPr>
                        <a:t>creat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59079439"/>
                  </a:ext>
                </a:extLst>
              </a:tr>
              <a:tr h="264671">
                <a:tc>
                  <a:txBody>
                    <a:bodyPr/>
                    <a:lstStyle/>
                    <a:p>
                      <a:pPr algn="ctr"/>
                      <a:r>
                        <a:rPr lang="en-US" sz="1200" b="1">
                          <a:solidFill>
                            <a:schemeClr val="bg2">
                              <a:lumMod val="10000"/>
                            </a:schemeClr>
                          </a:solidFill>
                          <a:effectLst/>
                          <a:latin typeface="华文中宋" panose="02010600040101010101" pitchFamily="2" charset="-122"/>
                          <a:ea typeface="华文中宋" panose="02010600040101010101" pitchFamily="2" charset="-122"/>
                        </a:rPr>
                        <a:t>close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200" b="1" dirty="0">
                          <a:solidFill>
                            <a:schemeClr val="bg2">
                              <a:lumMod val="10000"/>
                            </a:schemeClr>
                          </a:solidFill>
                          <a:effectLst/>
                          <a:latin typeface="华文中宋" panose="02010600040101010101" pitchFamily="2" charset="-122"/>
                          <a:ea typeface="华文中宋" panose="02010600040101010101" pitchFamily="2" charset="-122"/>
                        </a:rPr>
                        <a:t>file object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删除</a:t>
                      </a:r>
                      <a:r>
                        <a:rPr lang="en-US" sz="1200" b="1" dirty="0">
                          <a:solidFill>
                            <a:schemeClr val="bg2">
                              <a:lumMod val="10000"/>
                            </a:schemeClr>
                          </a:solidFill>
                          <a:effectLst/>
                          <a:latin typeface="华文中宋" panose="02010600040101010101" pitchFamily="2" charset="-122"/>
                          <a:ea typeface="华文中宋" panose="02010600040101010101" pitchFamily="2" charset="-122"/>
                        </a:rPr>
                        <a:t>file object，</a:t>
                      </a:r>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但不会删除文件</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34223594"/>
                  </a:ext>
                </a:extLst>
              </a:tr>
              <a:tr h="661675">
                <a:tc>
                  <a:txBody>
                    <a:bodyPr/>
                    <a:lstStyle/>
                    <a:p>
                      <a:pPr algn="ctr"/>
                      <a:r>
                        <a:rPr lang="en-US" sz="1200" b="1">
                          <a:solidFill>
                            <a:schemeClr val="bg2">
                              <a:lumMod val="10000"/>
                            </a:schemeClr>
                          </a:solidFill>
                          <a:effectLst/>
                          <a:latin typeface="华文中宋" panose="02010600040101010101" pitchFamily="2" charset="-122"/>
                          <a:ea typeface="华文中宋" panose="02010600040101010101" pitchFamily="2" charset="-122"/>
                        </a:rPr>
                        <a:t>state/lstate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200" b="1" dirty="0" err="1">
                          <a:solidFill>
                            <a:schemeClr val="bg2">
                              <a:lumMod val="10000"/>
                            </a:schemeClr>
                          </a:solidFill>
                          <a:effectLst/>
                          <a:latin typeface="华文中宋" panose="02010600040101010101" pitchFamily="2" charset="-122"/>
                          <a:ea typeface="华文中宋" panose="02010600040101010101" pitchFamily="2" charset="-122"/>
                        </a:rPr>
                        <a:t>inode</a:t>
                      </a:r>
                      <a:endParaRPr lang="en-US" sz="1200" b="1" dirty="0">
                        <a:solidFill>
                          <a:schemeClr val="bg2">
                            <a:lumMod val="10000"/>
                          </a:schemeClr>
                        </a:solidFill>
                        <a:effectLst/>
                        <a:latin typeface="华文中宋" panose="02010600040101010101" pitchFamily="2" charset="-122"/>
                        <a:ea typeface="华文中宋" panose="02010600040101010101" pitchFamily="2"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读取</a:t>
                      </a:r>
                      <a:r>
                        <a:rPr lang="en-US" sz="1200" b="1" dirty="0" err="1">
                          <a:solidFill>
                            <a:schemeClr val="bg2">
                              <a:lumMod val="10000"/>
                            </a:schemeClr>
                          </a:solidFill>
                          <a:effectLst/>
                          <a:latin typeface="华文中宋" panose="02010600040101010101" pitchFamily="2" charset="-122"/>
                          <a:ea typeface="华文中宋" panose="02010600040101010101" pitchFamily="2" charset="-122"/>
                        </a:rPr>
                        <a:t>inode</a:t>
                      </a:r>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的内容。如果目标是</a:t>
                      </a:r>
                      <a:r>
                        <a:rPr lang="en-US" sz="1200" b="1" dirty="0">
                          <a:solidFill>
                            <a:schemeClr val="bg2">
                              <a:lumMod val="10000"/>
                            </a:schemeClr>
                          </a:solidFill>
                          <a:effectLst/>
                          <a:latin typeface="华文中宋" panose="02010600040101010101" pitchFamily="2" charset="-122"/>
                          <a:ea typeface="华文中宋" panose="02010600040101010101" pitchFamily="2" charset="-122"/>
                        </a:rPr>
                        <a:t>symbolic </a:t>
                      </a:r>
                      <a:r>
                        <a:rPr lang="en-US" sz="1200" b="1" dirty="0" err="1">
                          <a:solidFill>
                            <a:schemeClr val="bg2">
                              <a:lumMod val="10000"/>
                            </a:schemeClr>
                          </a:solidFill>
                          <a:effectLst/>
                          <a:latin typeface="华文中宋" panose="02010600040101010101" pitchFamily="2" charset="-122"/>
                          <a:ea typeface="华文中宋" panose="02010600040101010101" pitchFamily="2" charset="-122"/>
                        </a:rPr>
                        <a:t>link，stat</a:t>
                      </a:r>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会读取</a:t>
                      </a:r>
                      <a:r>
                        <a:rPr lang="en-US" sz="1200" b="1" dirty="0">
                          <a:solidFill>
                            <a:schemeClr val="bg2">
                              <a:lumMod val="10000"/>
                            </a:schemeClr>
                          </a:solidFill>
                          <a:effectLst/>
                          <a:latin typeface="华文中宋" panose="02010600040101010101" pitchFamily="2" charset="-122"/>
                          <a:ea typeface="华文中宋" panose="02010600040101010101" pitchFamily="2" charset="-122"/>
                        </a:rPr>
                        <a:t>symbolic link</a:t>
                      </a:r>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指向的内容；</a:t>
                      </a:r>
                      <a:r>
                        <a:rPr lang="en-US" sz="1200" b="1" dirty="0" err="1">
                          <a:solidFill>
                            <a:schemeClr val="bg2">
                              <a:lumMod val="10000"/>
                            </a:schemeClr>
                          </a:solidFill>
                          <a:effectLst/>
                          <a:latin typeface="华文中宋" panose="02010600040101010101" pitchFamily="2" charset="-122"/>
                          <a:ea typeface="华文中宋" panose="02010600040101010101" pitchFamily="2" charset="-122"/>
                        </a:rPr>
                        <a:t>lstat</a:t>
                      </a:r>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则会读取</a:t>
                      </a:r>
                      <a:r>
                        <a:rPr lang="en-US" sz="1200" b="1" dirty="0">
                          <a:solidFill>
                            <a:schemeClr val="bg2">
                              <a:lumMod val="10000"/>
                            </a:schemeClr>
                          </a:solidFill>
                          <a:effectLst/>
                          <a:latin typeface="华文中宋" panose="02010600040101010101" pitchFamily="2" charset="-122"/>
                          <a:ea typeface="华文中宋" panose="02010600040101010101" pitchFamily="2" charset="-122"/>
                        </a:rPr>
                        <a:t>symbolic link</a:t>
                      </a:r>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文件本身</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60089464"/>
                  </a:ext>
                </a:extLst>
              </a:tr>
              <a:tr h="264671">
                <a:tc>
                  <a:txBody>
                    <a:bodyPr/>
                    <a:lstStyle/>
                    <a:p>
                      <a:pPr algn="ctr"/>
                      <a:r>
                        <a:rPr lang="en-US" sz="1200" b="1">
                          <a:solidFill>
                            <a:schemeClr val="bg2">
                              <a:lumMod val="10000"/>
                            </a:schemeClr>
                          </a:solidFill>
                          <a:effectLst/>
                          <a:latin typeface="华文中宋" panose="02010600040101010101" pitchFamily="2" charset="-122"/>
                          <a:ea typeface="华文中宋" panose="02010600040101010101" pitchFamily="2" charset="-122"/>
                        </a:rPr>
                        <a:t>chmod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200" b="1" dirty="0">
                          <a:solidFill>
                            <a:schemeClr val="bg2">
                              <a:lumMod val="10000"/>
                            </a:schemeClr>
                          </a:solidFill>
                          <a:effectLst/>
                          <a:latin typeface="华文中宋" panose="02010600040101010101" pitchFamily="2" charset="-122"/>
                          <a:ea typeface="华文中宋" panose="02010600040101010101" pitchFamily="2" charset="-122"/>
                        </a:rPr>
                        <a:t>file object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zh-CN" altLang="en-US" sz="1200" b="1">
                          <a:solidFill>
                            <a:schemeClr val="bg2">
                              <a:lumMod val="10000"/>
                            </a:schemeClr>
                          </a:solidFill>
                          <a:effectLst/>
                          <a:latin typeface="华文中宋" panose="02010600040101010101" pitchFamily="2" charset="-122"/>
                          <a:ea typeface="华文中宋" panose="02010600040101010101" pitchFamily="2" charset="-122"/>
                        </a:rPr>
                        <a:t>改变</a:t>
                      </a:r>
                      <a:r>
                        <a:rPr lang="en-US" sz="1200" b="1">
                          <a:solidFill>
                            <a:schemeClr val="bg2">
                              <a:lumMod val="10000"/>
                            </a:schemeClr>
                          </a:solidFill>
                          <a:effectLst/>
                          <a:latin typeface="华文中宋" panose="02010600040101010101" pitchFamily="2" charset="-122"/>
                          <a:ea typeface="华文中宋" panose="02010600040101010101" pitchFamily="2" charset="-122"/>
                        </a:rPr>
                        <a:t>file object</a:t>
                      </a:r>
                      <a:r>
                        <a:rPr lang="zh-CN" altLang="en-US" sz="1200" b="1">
                          <a:solidFill>
                            <a:schemeClr val="bg2">
                              <a:lumMod val="10000"/>
                            </a:schemeClr>
                          </a:solidFill>
                          <a:effectLst/>
                          <a:latin typeface="华文中宋" panose="02010600040101010101" pitchFamily="2" charset="-122"/>
                          <a:ea typeface="华文中宋" panose="02010600040101010101" pitchFamily="2" charset="-122"/>
                        </a:rPr>
                        <a:t>中的</a:t>
                      </a:r>
                      <a:r>
                        <a:rPr lang="en-US" sz="1200" b="1">
                          <a:solidFill>
                            <a:schemeClr val="bg2">
                              <a:lumMod val="10000"/>
                            </a:schemeClr>
                          </a:solidFill>
                          <a:effectLst/>
                          <a:latin typeface="华文中宋" panose="02010600040101010101" pitchFamily="2" charset="-122"/>
                          <a:ea typeface="华文中宋" panose="02010600040101010101" pitchFamily="2" charset="-122"/>
                        </a:rPr>
                        <a:t>f_mode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22566367"/>
                  </a:ext>
                </a:extLst>
              </a:tr>
              <a:tr h="407087">
                <a:tc>
                  <a:txBody>
                    <a:bodyPr/>
                    <a:lstStyle/>
                    <a:p>
                      <a:pPr algn="ctr"/>
                      <a:r>
                        <a:rPr lang="en-US" sz="1200" b="1">
                          <a:solidFill>
                            <a:schemeClr val="bg2">
                              <a:lumMod val="10000"/>
                            </a:schemeClr>
                          </a:solidFill>
                          <a:effectLst/>
                          <a:latin typeface="华文中宋" panose="02010600040101010101" pitchFamily="2" charset="-122"/>
                          <a:ea typeface="华文中宋" panose="02010600040101010101" pitchFamily="2" charset="-122"/>
                        </a:rPr>
                        <a:t>chown/lchown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200" b="1" dirty="0">
                          <a:solidFill>
                            <a:schemeClr val="bg2">
                              <a:lumMod val="10000"/>
                            </a:schemeClr>
                          </a:solidFill>
                          <a:effectLst/>
                          <a:latin typeface="华文中宋" panose="02010600040101010101" pitchFamily="2" charset="-122"/>
                          <a:ea typeface="华文中宋" panose="02010600040101010101" pitchFamily="2" charset="-122"/>
                        </a:rPr>
                        <a:t>file object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改变</a:t>
                      </a:r>
                      <a:r>
                        <a:rPr lang="en-US" sz="1200" b="1" dirty="0">
                          <a:solidFill>
                            <a:schemeClr val="bg2">
                              <a:lumMod val="10000"/>
                            </a:schemeClr>
                          </a:solidFill>
                          <a:effectLst/>
                          <a:latin typeface="华文中宋" panose="02010600040101010101" pitchFamily="2" charset="-122"/>
                          <a:ea typeface="华文中宋" panose="02010600040101010101" pitchFamily="2" charset="-122"/>
                        </a:rPr>
                        <a:t>file object</a:t>
                      </a:r>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中的</a:t>
                      </a:r>
                      <a:r>
                        <a:rPr lang="en-US" sz="1200" b="1" dirty="0" err="1">
                          <a:solidFill>
                            <a:schemeClr val="bg2">
                              <a:lumMod val="10000"/>
                            </a:schemeClr>
                          </a:solidFill>
                          <a:effectLst/>
                          <a:latin typeface="华文中宋" panose="02010600040101010101" pitchFamily="2" charset="-122"/>
                          <a:ea typeface="华文中宋" panose="02010600040101010101" pitchFamily="2" charset="-122"/>
                        </a:rPr>
                        <a:t>f_uid</a:t>
                      </a:r>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与</a:t>
                      </a:r>
                      <a:r>
                        <a:rPr lang="en-US" sz="1200" b="1" dirty="0" err="1">
                          <a:solidFill>
                            <a:schemeClr val="bg2">
                              <a:lumMod val="10000"/>
                            </a:schemeClr>
                          </a:solidFill>
                          <a:effectLst/>
                          <a:latin typeface="华文中宋" panose="02010600040101010101" pitchFamily="2" charset="-122"/>
                          <a:ea typeface="华文中宋" panose="02010600040101010101" pitchFamily="2" charset="-122"/>
                        </a:rPr>
                        <a:t>f_gid</a:t>
                      </a:r>
                      <a:endParaRPr lang="en-US" sz="1200" b="1" dirty="0">
                        <a:solidFill>
                          <a:schemeClr val="bg2">
                            <a:lumMod val="10000"/>
                          </a:schemeClr>
                        </a:solidFill>
                        <a:effectLst/>
                        <a:latin typeface="华文中宋" panose="02010600040101010101" pitchFamily="2" charset="-122"/>
                        <a:ea typeface="华文中宋" panose="02010600040101010101" pitchFamily="2"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60819122"/>
                  </a:ext>
                </a:extLst>
              </a:tr>
              <a:tr h="264671">
                <a:tc>
                  <a:txBody>
                    <a:bodyPr/>
                    <a:lstStyle/>
                    <a:p>
                      <a:pPr algn="ctr"/>
                      <a:r>
                        <a:rPr lang="en-US" sz="1200" b="1">
                          <a:solidFill>
                            <a:schemeClr val="bg2">
                              <a:lumMod val="10000"/>
                            </a:schemeClr>
                          </a:solidFill>
                          <a:effectLst/>
                          <a:latin typeface="华文中宋" panose="02010600040101010101" pitchFamily="2" charset="-122"/>
                          <a:ea typeface="华文中宋" panose="02010600040101010101" pitchFamily="2" charset="-122"/>
                        </a:rPr>
                        <a:t>truncate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200" b="1" dirty="0" err="1">
                          <a:solidFill>
                            <a:schemeClr val="bg2">
                              <a:lumMod val="10000"/>
                            </a:schemeClr>
                          </a:solidFill>
                          <a:effectLst/>
                          <a:latin typeface="华文中宋" panose="02010600040101010101" pitchFamily="2" charset="-122"/>
                          <a:ea typeface="华文中宋" panose="02010600040101010101" pitchFamily="2" charset="-122"/>
                        </a:rPr>
                        <a:t>inode</a:t>
                      </a:r>
                      <a:endParaRPr lang="en-US" sz="1200" b="1" dirty="0">
                        <a:solidFill>
                          <a:schemeClr val="bg2">
                            <a:lumMod val="10000"/>
                          </a:schemeClr>
                        </a:solidFill>
                        <a:effectLst/>
                        <a:latin typeface="华文中宋" panose="02010600040101010101" pitchFamily="2" charset="-122"/>
                        <a:ea typeface="华文中宋" panose="02010600040101010101" pitchFamily="2"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改变文件长度</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21253079"/>
                  </a:ext>
                </a:extLst>
              </a:tr>
              <a:tr h="264671">
                <a:tc>
                  <a:txBody>
                    <a:bodyPr/>
                    <a:lstStyle/>
                    <a:p>
                      <a:pPr algn="ctr"/>
                      <a:r>
                        <a:rPr lang="en-US" sz="1200" b="1">
                          <a:solidFill>
                            <a:schemeClr val="bg2">
                              <a:lumMod val="10000"/>
                            </a:schemeClr>
                          </a:solidFill>
                          <a:effectLst/>
                          <a:latin typeface="华文中宋" panose="02010600040101010101" pitchFamily="2" charset="-122"/>
                          <a:ea typeface="华文中宋" panose="02010600040101010101" pitchFamily="2" charset="-122"/>
                        </a:rPr>
                        <a:t>read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200" b="1" dirty="0">
                          <a:solidFill>
                            <a:schemeClr val="bg2">
                              <a:lumMod val="10000"/>
                            </a:schemeClr>
                          </a:solidFill>
                          <a:effectLst/>
                          <a:latin typeface="华文中宋" panose="02010600040101010101" pitchFamily="2" charset="-122"/>
                          <a:ea typeface="华文中宋" panose="02010600040101010101" pitchFamily="2" charset="-122"/>
                        </a:rPr>
                        <a:t>file object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zh-CN" altLang="en-US" sz="1200" b="1">
                          <a:solidFill>
                            <a:schemeClr val="bg2">
                              <a:lumMod val="10000"/>
                            </a:schemeClr>
                          </a:solidFill>
                          <a:effectLst/>
                          <a:latin typeface="华文中宋" panose="02010600040101010101" pitchFamily="2" charset="-122"/>
                          <a:ea typeface="华文中宋" panose="02010600040101010101" pitchFamily="2" charset="-122"/>
                        </a:rPr>
                        <a:t>读文件会改变</a:t>
                      </a:r>
                      <a:r>
                        <a:rPr lang="en-US" sz="1200" b="1">
                          <a:solidFill>
                            <a:schemeClr val="bg2">
                              <a:lumMod val="10000"/>
                            </a:schemeClr>
                          </a:solidFill>
                          <a:effectLst/>
                          <a:latin typeface="华文中宋" panose="02010600040101010101" pitchFamily="2" charset="-122"/>
                          <a:ea typeface="华文中宋" panose="02010600040101010101" pitchFamily="2" charset="-122"/>
                        </a:rPr>
                        <a:t>file object</a:t>
                      </a:r>
                      <a:r>
                        <a:rPr lang="zh-CN" altLang="en-US" sz="1200" b="1">
                          <a:solidFill>
                            <a:schemeClr val="bg2">
                              <a:lumMod val="10000"/>
                            </a:schemeClr>
                          </a:solidFill>
                          <a:effectLst/>
                          <a:latin typeface="华文中宋" panose="02010600040101010101" pitchFamily="2" charset="-122"/>
                          <a:ea typeface="华文中宋" panose="02010600040101010101" pitchFamily="2" charset="-122"/>
                        </a:rPr>
                        <a:t>中的</a:t>
                      </a:r>
                      <a:r>
                        <a:rPr lang="en-US" sz="1200" b="1">
                          <a:solidFill>
                            <a:schemeClr val="bg2">
                              <a:lumMod val="10000"/>
                            </a:schemeClr>
                          </a:solidFill>
                          <a:effectLst/>
                          <a:latin typeface="华文中宋" panose="02010600040101010101" pitchFamily="2" charset="-122"/>
                          <a:ea typeface="华文中宋" panose="02010600040101010101" pitchFamily="2" charset="-122"/>
                        </a:rPr>
                        <a:t>f_pos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59841188"/>
                  </a:ext>
                </a:extLst>
              </a:tr>
              <a:tr h="407087">
                <a:tc>
                  <a:txBody>
                    <a:bodyPr/>
                    <a:lstStyle/>
                    <a:p>
                      <a:pPr algn="ctr"/>
                      <a:r>
                        <a:rPr lang="en-US" sz="1200" b="1">
                          <a:solidFill>
                            <a:schemeClr val="bg2">
                              <a:lumMod val="10000"/>
                            </a:schemeClr>
                          </a:solidFill>
                          <a:effectLst/>
                          <a:latin typeface="华文中宋" panose="02010600040101010101" pitchFamily="2" charset="-122"/>
                          <a:ea typeface="华文中宋" panose="02010600040101010101" pitchFamily="2" charset="-122"/>
                        </a:rPr>
                        <a:t>write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200" b="1" dirty="0">
                          <a:solidFill>
                            <a:schemeClr val="bg2">
                              <a:lumMod val="10000"/>
                            </a:schemeClr>
                          </a:solidFill>
                          <a:effectLst/>
                          <a:latin typeface="华文中宋" panose="02010600040101010101" pitchFamily="2" charset="-122"/>
                          <a:ea typeface="华文中宋" panose="02010600040101010101" pitchFamily="2" charset="-122"/>
                        </a:rPr>
                        <a:t>file </a:t>
                      </a:r>
                      <a:r>
                        <a:rPr lang="en-US" sz="1200" b="1" dirty="0" err="1">
                          <a:solidFill>
                            <a:schemeClr val="bg2">
                              <a:lumMod val="10000"/>
                            </a:schemeClr>
                          </a:solidFill>
                          <a:effectLst/>
                          <a:latin typeface="华文中宋" panose="02010600040101010101" pitchFamily="2" charset="-122"/>
                          <a:ea typeface="华文中宋" panose="02010600040101010101" pitchFamily="2" charset="-122"/>
                        </a:rPr>
                        <a:t>object，inode</a:t>
                      </a:r>
                      <a:endParaRPr lang="en-US" sz="1200" b="1" dirty="0">
                        <a:solidFill>
                          <a:schemeClr val="bg2">
                            <a:lumMod val="10000"/>
                          </a:schemeClr>
                        </a:solidFill>
                        <a:effectLst/>
                        <a:latin typeface="华文中宋" panose="02010600040101010101" pitchFamily="2" charset="-122"/>
                        <a:ea typeface="华文中宋" panose="02010600040101010101" pitchFamily="2"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zh-CN" altLang="en-US" sz="1200" b="1">
                          <a:solidFill>
                            <a:schemeClr val="bg2">
                              <a:lumMod val="10000"/>
                            </a:schemeClr>
                          </a:solidFill>
                          <a:effectLst/>
                          <a:latin typeface="华文中宋" panose="02010600040101010101" pitchFamily="2" charset="-122"/>
                          <a:ea typeface="华文中宋" panose="02010600040101010101" pitchFamily="2" charset="-122"/>
                        </a:rPr>
                        <a:t>写文件改变</a:t>
                      </a:r>
                      <a:r>
                        <a:rPr lang="en-US" altLang="zh-CN" sz="1200" b="1">
                          <a:solidFill>
                            <a:schemeClr val="bg2">
                              <a:lumMod val="10000"/>
                            </a:schemeClr>
                          </a:solidFill>
                          <a:effectLst/>
                          <a:latin typeface="华文中宋" panose="02010600040101010101" pitchFamily="2" charset="-122"/>
                          <a:ea typeface="华文中宋" panose="02010600040101010101" pitchFamily="2" charset="-122"/>
                        </a:rPr>
                        <a:t>file object</a:t>
                      </a:r>
                      <a:r>
                        <a:rPr lang="zh-CN" altLang="en-US" sz="1200" b="1">
                          <a:solidFill>
                            <a:schemeClr val="bg2">
                              <a:lumMod val="10000"/>
                            </a:schemeClr>
                          </a:solidFill>
                          <a:effectLst/>
                          <a:latin typeface="华文中宋" panose="02010600040101010101" pitchFamily="2" charset="-122"/>
                          <a:ea typeface="华文中宋" panose="02010600040101010101" pitchFamily="2" charset="-122"/>
                        </a:rPr>
                        <a:t>中的</a:t>
                      </a:r>
                      <a:r>
                        <a:rPr lang="en-US" altLang="zh-CN" sz="1200" b="1">
                          <a:solidFill>
                            <a:schemeClr val="bg2">
                              <a:lumMod val="10000"/>
                            </a:schemeClr>
                          </a:solidFill>
                          <a:effectLst/>
                          <a:latin typeface="华文中宋" panose="02010600040101010101" pitchFamily="2" charset="-122"/>
                          <a:ea typeface="华文中宋" panose="02010600040101010101" pitchFamily="2" charset="-122"/>
                        </a:rPr>
                        <a:t>f_pos</a:t>
                      </a:r>
                      <a:r>
                        <a:rPr lang="zh-CN" altLang="en-US" sz="1200" b="1">
                          <a:solidFill>
                            <a:schemeClr val="bg2">
                              <a:lumMod val="10000"/>
                            </a:schemeClr>
                          </a:solidFill>
                          <a:effectLst/>
                          <a:latin typeface="华文中宋" panose="02010600040101010101" pitchFamily="2" charset="-122"/>
                          <a:ea typeface="华文中宋" panose="02010600040101010101" pitchFamily="2" charset="-122"/>
                        </a:rPr>
                        <a:t>的同时也会改变文件内容与更新修改时间。</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54258885"/>
                  </a:ext>
                </a:extLst>
              </a:tr>
              <a:tr h="264671">
                <a:tc>
                  <a:txBody>
                    <a:bodyPr/>
                    <a:lstStyle/>
                    <a:p>
                      <a:pPr algn="ctr"/>
                      <a:r>
                        <a:rPr lang="en-US" sz="1200" b="1">
                          <a:solidFill>
                            <a:schemeClr val="bg2">
                              <a:lumMod val="10000"/>
                            </a:schemeClr>
                          </a:solidFill>
                          <a:effectLst/>
                          <a:latin typeface="华文中宋" panose="02010600040101010101" pitchFamily="2" charset="-122"/>
                          <a:ea typeface="华文中宋" panose="02010600040101010101" pitchFamily="2" charset="-122"/>
                        </a:rPr>
                        <a:t>dup</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200" b="1" dirty="0">
                          <a:solidFill>
                            <a:schemeClr val="bg2">
                              <a:lumMod val="10000"/>
                            </a:schemeClr>
                          </a:solidFill>
                          <a:effectLst/>
                          <a:latin typeface="华文中宋" panose="02010600040101010101" pitchFamily="2" charset="-122"/>
                          <a:ea typeface="华文中宋" panose="02010600040101010101" pitchFamily="2" charset="-122"/>
                        </a:rPr>
                        <a:t>file object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zh-CN" altLang="en-US" sz="1200" b="1">
                          <a:solidFill>
                            <a:schemeClr val="bg2">
                              <a:lumMod val="10000"/>
                            </a:schemeClr>
                          </a:solidFill>
                          <a:effectLst/>
                          <a:latin typeface="华文中宋" panose="02010600040101010101" pitchFamily="2" charset="-122"/>
                          <a:ea typeface="华文中宋" panose="02010600040101010101" pitchFamily="2" charset="-122"/>
                        </a:rPr>
                        <a:t>建立一个新的</a:t>
                      </a:r>
                      <a:r>
                        <a:rPr lang="en-US" sz="1200" b="1">
                          <a:solidFill>
                            <a:schemeClr val="bg2">
                              <a:lumMod val="10000"/>
                            </a:schemeClr>
                          </a:solidFill>
                          <a:effectLst/>
                          <a:latin typeface="华文中宋" panose="02010600040101010101" pitchFamily="2" charset="-122"/>
                          <a:ea typeface="华文中宋" panose="02010600040101010101" pitchFamily="2" charset="-122"/>
                        </a:rPr>
                        <a:t>file descriptor，</a:t>
                      </a:r>
                      <a:r>
                        <a:rPr lang="zh-CN" altLang="en-US" sz="1200" b="1">
                          <a:solidFill>
                            <a:schemeClr val="bg2">
                              <a:lumMod val="10000"/>
                            </a:schemeClr>
                          </a:solidFill>
                          <a:effectLst/>
                          <a:latin typeface="华文中宋" panose="02010600040101010101" pitchFamily="2" charset="-122"/>
                          <a:ea typeface="华文中宋" panose="02010600040101010101" pitchFamily="2" charset="-122"/>
                        </a:rPr>
                        <a:t>指向同一个</a:t>
                      </a:r>
                      <a:r>
                        <a:rPr lang="en-US" sz="1200" b="1">
                          <a:solidFill>
                            <a:schemeClr val="bg2">
                              <a:lumMod val="10000"/>
                            </a:schemeClr>
                          </a:solidFill>
                          <a:effectLst/>
                          <a:latin typeface="华文中宋" panose="02010600040101010101" pitchFamily="2" charset="-122"/>
                          <a:ea typeface="华文中宋" panose="02010600040101010101" pitchFamily="2" charset="-122"/>
                        </a:rPr>
                        <a:t>file object</a:t>
                      </a:r>
                      <a:r>
                        <a:rPr lang="zh-CN" altLang="en-US" sz="1200" b="1">
                          <a:solidFill>
                            <a:schemeClr val="bg2">
                              <a:lumMod val="10000"/>
                            </a:schemeClr>
                          </a:solidFill>
                          <a:effectLst/>
                          <a:latin typeface="华文中宋" panose="02010600040101010101" pitchFamily="2" charset="-122"/>
                          <a:ea typeface="华文中宋" panose="02010600040101010101" pitchFamily="2" charset="-122"/>
                        </a:rPr>
                        <a:t>项</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3510120"/>
                  </a:ext>
                </a:extLst>
              </a:tr>
              <a:tr h="264671">
                <a:tc>
                  <a:txBody>
                    <a:bodyPr/>
                    <a:lstStyle/>
                    <a:p>
                      <a:pPr algn="ctr"/>
                      <a:r>
                        <a:rPr lang="en-US" sz="1200" b="1">
                          <a:solidFill>
                            <a:schemeClr val="bg2">
                              <a:lumMod val="10000"/>
                            </a:schemeClr>
                          </a:solidFill>
                          <a:effectLst/>
                          <a:latin typeface="华文中宋" panose="02010600040101010101" pitchFamily="2" charset="-122"/>
                          <a:ea typeface="华文中宋" panose="02010600040101010101" pitchFamily="2" charset="-122"/>
                        </a:rPr>
                        <a:t>seek/lseek</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200" b="1" dirty="0">
                          <a:solidFill>
                            <a:schemeClr val="bg2">
                              <a:lumMod val="10000"/>
                            </a:schemeClr>
                          </a:solidFill>
                          <a:effectLst/>
                          <a:latin typeface="华文中宋" panose="02010600040101010101" pitchFamily="2" charset="-122"/>
                          <a:ea typeface="华文中宋" panose="02010600040101010101" pitchFamily="2" charset="-122"/>
                        </a:rPr>
                        <a:t>file object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zh-CN" altLang="en-US" sz="1200" b="1">
                          <a:solidFill>
                            <a:schemeClr val="bg2">
                              <a:lumMod val="10000"/>
                            </a:schemeClr>
                          </a:solidFill>
                          <a:effectLst/>
                          <a:latin typeface="华文中宋" panose="02010600040101010101" pitchFamily="2" charset="-122"/>
                          <a:ea typeface="华文中宋" panose="02010600040101010101" pitchFamily="2" charset="-122"/>
                        </a:rPr>
                        <a:t>改变</a:t>
                      </a:r>
                      <a:r>
                        <a:rPr lang="en-US" sz="1200" b="1">
                          <a:solidFill>
                            <a:schemeClr val="bg2">
                              <a:lumMod val="10000"/>
                            </a:schemeClr>
                          </a:solidFill>
                          <a:effectLst/>
                          <a:latin typeface="华文中宋" panose="02010600040101010101" pitchFamily="2" charset="-122"/>
                          <a:ea typeface="华文中宋" panose="02010600040101010101" pitchFamily="2" charset="-122"/>
                        </a:rPr>
                        <a:t>file object</a:t>
                      </a:r>
                      <a:r>
                        <a:rPr lang="zh-CN" altLang="en-US" sz="1200" b="1">
                          <a:solidFill>
                            <a:schemeClr val="bg2">
                              <a:lumMod val="10000"/>
                            </a:schemeClr>
                          </a:solidFill>
                          <a:effectLst/>
                          <a:latin typeface="华文中宋" panose="02010600040101010101" pitchFamily="2" charset="-122"/>
                          <a:ea typeface="华文中宋" panose="02010600040101010101" pitchFamily="2" charset="-122"/>
                        </a:rPr>
                        <a:t>中的</a:t>
                      </a:r>
                      <a:r>
                        <a:rPr lang="en-US" sz="1200" b="1">
                          <a:solidFill>
                            <a:schemeClr val="bg2">
                              <a:lumMod val="10000"/>
                            </a:schemeClr>
                          </a:solidFill>
                          <a:effectLst/>
                          <a:latin typeface="华文中宋" panose="02010600040101010101" pitchFamily="2" charset="-122"/>
                          <a:ea typeface="华文中宋" panose="02010600040101010101" pitchFamily="2" charset="-122"/>
                        </a:rPr>
                        <a:t>f_pos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61305335"/>
                  </a:ext>
                </a:extLst>
              </a:tr>
              <a:tr h="264671">
                <a:tc>
                  <a:txBody>
                    <a:bodyPr/>
                    <a:lstStyle/>
                    <a:p>
                      <a:pPr algn="ctr"/>
                      <a:r>
                        <a:rPr lang="en-US" sz="1200" b="1">
                          <a:solidFill>
                            <a:schemeClr val="bg2">
                              <a:lumMod val="10000"/>
                            </a:schemeClr>
                          </a:solidFill>
                          <a:effectLst/>
                          <a:latin typeface="华文中宋" panose="02010600040101010101" pitchFamily="2" charset="-122"/>
                          <a:ea typeface="华文中宋" panose="02010600040101010101" pitchFamily="2" charset="-122"/>
                        </a:rPr>
                        <a:t>link</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200" b="1" dirty="0" err="1">
                          <a:solidFill>
                            <a:schemeClr val="bg2">
                              <a:lumMod val="10000"/>
                            </a:schemeClr>
                          </a:solidFill>
                          <a:effectLst/>
                          <a:latin typeface="华文中宋" panose="02010600040101010101" pitchFamily="2" charset="-122"/>
                          <a:ea typeface="华文中宋" panose="02010600040101010101" pitchFamily="2" charset="-122"/>
                        </a:rPr>
                        <a:t>dentry</a:t>
                      </a:r>
                      <a:endParaRPr lang="en-US" sz="1200" b="1" dirty="0">
                        <a:solidFill>
                          <a:schemeClr val="bg2">
                            <a:lumMod val="10000"/>
                          </a:schemeClr>
                        </a:solidFill>
                        <a:effectLst/>
                        <a:latin typeface="华文中宋" panose="02010600040101010101" pitchFamily="2" charset="-122"/>
                        <a:ea typeface="华文中宋" panose="02010600040101010101" pitchFamily="2"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创建新的</a:t>
                      </a:r>
                      <a:r>
                        <a:rPr lang="en-US" altLang="zh-CN" sz="1200" b="1" dirty="0" err="1">
                          <a:solidFill>
                            <a:schemeClr val="bg2">
                              <a:lumMod val="10000"/>
                            </a:schemeClr>
                          </a:solidFill>
                          <a:effectLst/>
                          <a:latin typeface="华文中宋" panose="02010600040101010101" pitchFamily="2" charset="-122"/>
                          <a:ea typeface="华文中宋" panose="02010600040101010101" pitchFamily="2" charset="-122"/>
                        </a:rPr>
                        <a:t>dentry</a:t>
                      </a:r>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项，指向同一个</a:t>
                      </a:r>
                      <a:r>
                        <a:rPr lang="en-US" altLang="zh-CN" sz="1200" b="1" dirty="0" err="1">
                          <a:solidFill>
                            <a:schemeClr val="bg2">
                              <a:lumMod val="10000"/>
                            </a:schemeClr>
                          </a:solidFill>
                          <a:effectLst/>
                          <a:latin typeface="华文中宋" panose="02010600040101010101" pitchFamily="2" charset="-122"/>
                          <a:ea typeface="华文中宋" panose="02010600040101010101" pitchFamily="2" charset="-122"/>
                        </a:rPr>
                        <a:t>inode</a:t>
                      </a:r>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节点</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33898684"/>
                  </a:ext>
                </a:extLst>
              </a:tr>
              <a:tr h="529339">
                <a:tc>
                  <a:txBody>
                    <a:bodyPr/>
                    <a:lstStyle/>
                    <a:p>
                      <a:pPr algn="ctr"/>
                      <a:r>
                        <a:rPr lang="en-US" sz="1200" b="1">
                          <a:solidFill>
                            <a:schemeClr val="bg2">
                              <a:lumMod val="10000"/>
                            </a:schemeClr>
                          </a:solidFill>
                          <a:effectLst/>
                          <a:latin typeface="华文中宋" panose="02010600040101010101" pitchFamily="2" charset="-122"/>
                          <a:ea typeface="华文中宋" panose="02010600040101010101" pitchFamily="2" charset="-122"/>
                        </a:rPr>
                        <a:t>unlink</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200" b="1" dirty="0" err="1">
                          <a:solidFill>
                            <a:schemeClr val="bg2">
                              <a:lumMod val="10000"/>
                            </a:schemeClr>
                          </a:solidFill>
                          <a:effectLst/>
                          <a:latin typeface="华文中宋" panose="02010600040101010101" pitchFamily="2" charset="-122"/>
                          <a:ea typeface="华文中宋" panose="02010600040101010101" pitchFamily="2" charset="-122"/>
                        </a:rPr>
                        <a:t>dentry</a:t>
                      </a:r>
                      <a:endParaRPr lang="en-US" sz="1200" b="1" dirty="0">
                        <a:solidFill>
                          <a:schemeClr val="bg2">
                            <a:lumMod val="10000"/>
                          </a:schemeClr>
                        </a:solidFill>
                        <a:effectLst/>
                        <a:latin typeface="华文中宋" panose="02010600040101010101" pitchFamily="2" charset="-122"/>
                        <a:ea typeface="华文中宋" panose="02010600040101010101" pitchFamily="2"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删除一个</a:t>
                      </a:r>
                      <a:r>
                        <a:rPr lang="en-US" altLang="zh-CN" sz="1200" b="1" dirty="0" err="1">
                          <a:solidFill>
                            <a:schemeClr val="bg2">
                              <a:lumMod val="10000"/>
                            </a:schemeClr>
                          </a:solidFill>
                          <a:effectLst/>
                          <a:latin typeface="华文中宋" panose="02010600040101010101" pitchFamily="2" charset="-122"/>
                          <a:ea typeface="华文中宋" panose="02010600040101010101" pitchFamily="2" charset="-122"/>
                        </a:rPr>
                        <a:t>dentry</a:t>
                      </a:r>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项。如果该</a:t>
                      </a:r>
                      <a:r>
                        <a:rPr lang="en-US" altLang="zh-CN" sz="1200" b="1" dirty="0" err="1">
                          <a:solidFill>
                            <a:schemeClr val="bg2">
                              <a:lumMod val="10000"/>
                            </a:schemeClr>
                          </a:solidFill>
                          <a:effectLst/>
                          <a:latin typeface="华文中宋" panose="02010600040101010101" pitchFamily="2" charset="-122"/>
                          <a:ea typeface="华文中宋" panose="02010600040101010101" pitchFamily="2" charset="-122"/>
                        </a:rPr>
                        <a:t>dentry</a:t>
                      </a:r>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指向的</a:t>
                      </a:r>
                      <a:r>
                        <a:rPr lang="en-US" altLang="zh-CN" sz="1200" b="1" dirty="0" err="1">
                          <a:solidFill>
                            <a:schemeClr val="bg2">
                              <a:lumMod val="10000"/>
                            </a:schemeClr>
                          </a:solidFill>
                          <a:effectLst/>
                          <a:latin typeface="华文中宋" panose="02010600040101010101" pitchFamily="2" charset="-122"/>
                          <a:ea typeface="华文中宋" panose="02010600040101010101" pitchFamily="2" charset="-122"/>
                        </a:rPr>
                        <a:t>inode</a:t>
                      </a:r>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节点没有被其他</a:t>
                      </a:r>
                      <a:r>
                        <a:rPr lang="en-US" altLang="zh-CN" sz="1200" b="1" dirty="0" err="1">
                          <a:solidFill>
                            <a:schemeClr val="bg2">
                              <a:lumMod val="10000"/>
                            </a:schemeClr>
                          </a:solidFill>
                          <a:effectLst/>
                          <a:latin typeface="华文中宋" panose="02010600040101010101" pitchFamily="2" charset="-122"/>
                          <a:ea typeface="华文中宋" panose="02010600040101010101" pitchFamily="2" charset="-122"/>
                        </a:rPr>
                        <a:t>dentry</a:t>
                      </a:r>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项使用，则删除</a:t>
                      </a:r>
                      <a:r>
                        <a:rPr lang="en-US" altLang="zh-CN" sz="1200" b="1" dirty="0" err="1">
                          <a:solidFill>
                            <a:schemeClr val="bg2">
                              <a:lumMod val="10000"/>
                            </a:schemeClr>
                          </a:solidFill>
                          <a:effectLst/>
                          <a:latin typeface="华文中宋" panose="02010600040101010101" pitchFamily="2" charset="-122"/>
                          <a:ea typeface="华文中宋" panose="02010600040101010101" pitchFamily="2" charset="-122"/>
                        </a:rPr>
                        <a:t>inode</a:t>
                      </a:r>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节点与磁盘文件</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64964027"/>
                  </a:ext>
                </a:extLst>
              </a:tr>
              <a:tr h="264671">
                <a:tc>
                  <a:txBody>
                    <a:bodyPr/>
                    <a:lstStyle/>
                    <a:p>
                      <a:pPr algn="ctr"/>
                      <a:r>
                        <a:rPr lang="en-US" sz="1200" b="1">
                          <a:solidFill>
                            <a:schemeClr val="bg2">
                              <a:lumMod val="10000"/>
                            </a:schemeClr>
                          </a:solidFill>
                          <a:effectLst/>
                          <a:latin typeface="华文中宋" panose="02010600040101010101" pitchFamily="2" charset="-122"/>
                          <a:ea typeface="华文中宋" panose="02010600040101010101" pitchFamily="2" charset="-122"/>
                        </a:rPr>
                        <a:t>rename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200" b="1" dirty="0" err="1">
                          <a:solidFill>
                            <a:schemeClr val="bg2">
                              <a:lumMod val="10000"/>
                            </a:schemeClr>
                          </a:solidFill>
                          <a:effectLst/>
                          <a:latin typeface="华文中宋" panose="02010600040101010101" pitchFamily="2" charset="-122"/>
                          <a:ea typeface="华文中宋" panose="02010600040101010101" pitchFamily="2" charset="-122"/>
                        </a:rPr>
                        <a:t>dentry</a:t>
                      </a:r>
                      <a:endParaRPr lang="en-US" sz="1200" b="1" dirty="0">
                        <a:solidFill>
                          <a:schemeClr val="bg2">
                            <a:lumMod val="10000"/>
                          </a:schemeClr>
                        </a:solidFill>
                        <a:effectLst/>
                        <a:latin typeface="华文中宋" panose="02010600040101010101" pitchFamily="2" charset="-122"/>
                        <a:ea typeface="华文中宋" panose="02010600040101010101" pitchFamily="2"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US" sz="1200" b="1">
                          <a:solidFill>
                            <a:schemeClr val="bg2">
                              <a:lumMod val="10000"/>
                            </a:schemeClr>
                          </a:solidFill>
                          <a:effectLst/>
                          <a:latin typeface="华文中宋" panose="02010600040101010101" pitchFamily="2" charset="-122"/>
                          <a:ea typeface="华文中宋" panose="02010600040101010101" pitchFamily="2" charset="-122"/>
                        </a:rPr>
                        <a:t>修改dentry相中的d_name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63252155"/>
                  </a:ext>
                </a:extLst>
              </a:tr>
              <a:tr h="407087">
                <a:tc>
                  <a:txBody>
                    <a:bodyPr/>
                    <a:lstStyle/>
                    <a:p>
                      <a:pPr algn="ctr"/>
                      <a:r>
                        <a:rPr lang="en-US" sz="1200" b="1">
                          <a:solidFill>
                            <a:schemeClr val="bg2">
                              <a:lumMod val="10000"/>
                            </a:schemeClr>
                          </a:solidFill>
                          <a:effectLst/>
                          <a:latin typeface="华文中宋" panose="02010600040101010101" pitchFamily="2" charset="-122"/>
                          <a:ea typeface="华文中宋" panose="02010600040101010101" pitchFamily="2" charset="-122"/>
                        </a:rPr>
                        <a:t>readlink</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200" b="1" dirty="0">
                          <a:solidFill>
                            <a:schemeClr val="bg2">
                              <a:lumMod val="10000"/>
                            </a:schemeClr>
                          </a:solidFill>
                          <a:effectLst/>
                          <a:latin typeface="华文中宋" panose="02010600040101010101" pitchFamily="2" charset="-122"/>
                          <a:ea typeface="华文中宋" panose="02010600040101010101" pitchFamily="2" charset="-122"/>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US" sz="1200" b="1">
                          <a:solidFill>
                            <a:schemeClr val="bg2">
                              <a:lumMod val="10000"/>
                            </a:schemeClr>
                          </a:solidFill>
                          <a:effectLst/>
                          <a:latin typeface="华文中宋" panose="02010600040101010101" pitchFamily="2" charset="-122"/>
                          <a:ea typeface="华文中宋" panose="02010600040101010101" pitchFamily="2" charset="-122"/>
                        </a:rPr>
                        <a:t>read</a:t>
                      </a:r>
                      <a:r>
                        <a:rPr lang="zh-CN" altLang="en-US" sz="1200" b="1">
                          <a:solidFill>
                            <a:schemeClr val="bg2">
                              <a:lumMod val="10000"/>
                            </a:schemeClr>
                          </a:solidFill>
                          <a:effectLst/>
                          <a:latin typeface="华文中宋" panose="02010600040101010101" pitchFamily="2" charset="-122"/>
                          <a:ea typeface="华文中宋" panose="02010600040101010101" pitchFamily="2" charset="-122"/>
                        </a:rPr>
                        <a:t>无法读取</a:t>
                      </a:r>
                      <a:r>
                        <a:rPr lang="en-US" sz="1200" b="1">
                          <a:solidFill>
                            <a:schemeClr val="bg2">
                              <a:lumMod val="10000"/>
                            </a:schemeClr>
                          </a:solidFill>
                          <a:effectLst/>
                          <a:latin typeface="华文中宋" panose="02010600040101010101" pitchFamily="2" charset="-122"/>
                          <a:ea typeface="华文中宋" panose="02010600040101010101" pitchFamily="2" charset="-122"/>
                        </a:rPr>
                        <a:t>symbolic link </a:t>
                      </a:r>
                      <a:r>
                        <a:rPr lang="zh-CN" altLang="en-US" sz="1200" b="1">
                          <a:solidFill>
                            <a:schemeClr val="bg2">
                              <a:lumMod val="10000"/>
                            </a:schemeClr>
                          </a:solidFill>
                          <a:effectLst/>
                          <a:latin typeface="华文中宋" panose="02010600040101010101" pitchFamily="2" charset="-122"/>
                          <a:ea typeface="华文中宋" panose="02010600040101010101" pitchFamily="2" charset="-122"/>
                        </a:rPr>
                        <a:t>文件的内容，需要使用</a:t>
                      </a:r>
                      <a:r>
                        <a:rPr lang="en-US" sz="1200" b="1">
                          <a:solidFill>
                            <a:schemeClr val="bg2">
                              <a:lumMod val="10000"/>
                            </a:schemeClr>
                          </a:solidFill>
                          <a:effectLst/>
                          <a:latin typeface="华文中宋" panose="02010600040101010101" pitchFamily="2" charset="-122"/>
                          <a:ea typeface="华文中宋" panose="02010600040101010101" pitchFamily="2" charset="-122"/>
                        </a:rPr>
                        <a:t>readlink</a:t>
                      </a:r>
                      <a:r>
                        <a:rPr lang="zh-CN" altLang="en-US" sz="1200" b="1">
                          <a:solidFill>
                            <a:schemeClr val="bg2">
                              <a:lumMod val="10000"/>
                            </a:schemeClr>
                          </a:solidFill>
                          <a:effectLst/>
                          <a:latin typeface="华文中宋" panose="02010600040101010101" pitchFamily="2" charset="-122"/>
                          <a:ea typeface="华文中宋" panose="02010600040101010101" pitchFamily="2" charset="-122"/>
                        </a:rPr>
                        <a:t>读取</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96712478"/>
                  </a:ext>
                </a:extLst>
              </a:tr>
              <a:tr h="397004">
                <a:tc>
                  <a:txBody>
                    <a:bodyPr/>
                    <a:lstStyle/>
                    <a:p>
                      <a:pPr algn="ctr"/>
                      <a:r>
                        <a:rPr lang="en-US" sz="1200" b="1" dirty="0" err="1">
                          <a:solidFill>
                            <a:schemeClr val="bg2">
                              <a:lumMod val="10000"/>
                            </a:schemeClr>
                          </a:solidFill>
                          <a:effectLst/>
                          <a:latin typeface="华文中宋" panose="02010600040101010101" pitchFamily="2" charset="-122"/>
                          <a:ea typeface="华文中宋" panose="02010600040101010101" pitchFamily="2" charset="-122"/>
                        </a:rPr>
                        <a:t>symlink</a:t>
                      </a:r>
                      <a:endParaRPr lang="en-US" sz="1200" b="1" dirty="0">
                        <a:solidFill>
                          <a:schemeClr val="bg2">
                            <a:lumMod val="10000"/>
                          </a:schemeClr>
                        </a:solidFill>
                        <a:effectLst/>
                        <a:latin typeface="华文中宋" panose="02010600040101010101" pitchFamily="2" charset="-122"/>
                        <a:ea typeface="华文中宋" panose="02010600040101010101" pitchFamily="2"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200" b="1" dirty="0" err="1">
                          <a:solidFill>
                            <a:schemeClr val="bg2">
                              <a:lumMod val="10000"/>
                            </a:schemeClr>
                          </a:solidFill>
                          <a:effectLst/>
                          <a:latin typeface="华文中宋" panose="02010600040101010101" pitchFamily="2" charset="-122"/>
                          <a:ea typeface="华文中宋" panose="02010600040101010101" pitchFamily="2" charset="-122"/>
                        </a:rPr>
                        <a:t>dentry</a:t>
                      </a:r>
                      <a:r>
                        <a:rPr lang="en-US" sz="1200" b="1" dirty="0">
                          <a:solidFill>
                            <a:schemeClr val="bg2">
                              <a:lumMod val="10000"/>
                            </a:schemeClr>
                          </a:solidFill>
                          <a:effectLst/>
                          <a:latin typeface="华文中宋" panose="02010600040101010101" pitchFamily="2" charset="-122"/>
                          <a:ea typeface="华文中宋" panose="02010600040101010101" pitchFamily="2" charset="-122"/>
                        </a:rPr>
                        <a:t>, </a:t>
                      </a:r>
                      <a:r>
                        <a:rPr lang="en-US" sz="1200" b="1" dirty="0" err="1">
                          <a:solidFill>
                            <a:schemeClr val="bg2">
                              <a:lumMod val="10000"/>
                            </a:schemeClr>
                          </a:solidFill>
                          <a:effectLst/>
                          <a:latin typeface="华文中宋" panose="02010600040101010101" pitchFamily="2" charset="-122"/>
                          <a:ea typeface="华文中宋" panose="02010600040101010101" pitchFamily="2" charset="-122"/>
                        </a:rPr>
                        <a:t>inode</a:t>
                      </a:r>
                      <a:endParaRPr lang="en-US" sz="1200" b="1" dirty="0">
                        <a:solidFill>
                          <a:schemeClr val="bg2">
                            <a:lumMod val="10000"/>
                          </a:schemeClr>
                        </a:solidFill>
                        <a:effectLst/>
                        <a:latin typeface="华文中宋" panose="02010600040101010101" pitchFamily="2" charset="-122"/>
                        <a:ea typeface="华文中宋" panose="02010600040101010101" pitchFamily="2"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作用与</a:t>
                      </a:r>
                      <a:r>
                        <a:rPr lang="en-US" sz="1200" b="1" dirty="0" err="1">
                          <a:solidFill>
                            <a:schemeClr val="bg2">
                              <a:lumMod val="10000"/>
                            </a:schemeClr>
                          </a:solidFill>
                          <a:effectLst/>
                          <a:latin typeface="华文中宋" panose="02010600040101010101" pitchFamily="2" charset="-122"/>
                          <a:ea typeface="华文中宋" panose="02010600040101010101" pitchFamily="2" charset="-122"/>
                        </a:rPr>
                        <a:t>creat</a:t>
                      </a:r>
                      <a:r>
                        <a:rPr lang="zh-CN" altLang="en-US" sz="1200" b="1" dirty="0">
                          <a:solidFill>
                            <a:schemeClr val="bg2">
                              <a:lumMod val="10000"/>
                            </a:schemeClr>
                          </a:solidFill>
                          <a:effectLst/>
                          <a:latin typeface="华文中宋" panose="02010600040101010101" pitchFamily="2" charset="-122"/>
                          <a:ea typeface="华文中宋" panose="02010600040101010101" pitchFamily="2" charset="-122"/>
                        </a:rPr>
                        <a:t>类似，但创建的文件属性为</a:t>
                      </a:r>
                      <a:r>
                        <a:rPr lang="en-US" sz="1200" b="1" dirty="0">
                          <a:solidFill>
                            <a:schemeClr val="bg2">
                              <a:lumMod val="10000"/>
                            </a:schemeClr>
                          </a:solidFill>
                          <a:effectLst/>
                          <a:latin typeface="华文中宋" panose="02010600040101010101" pitchFamily="2" charset="-122"/>
                          <a:ea typeface="华文中宋" panose="02010600040101010101" pitchFamily="2" charset="-122"/>
                        </a:rPr>
                        <a:t>symbolic link</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08325859"/>
                  </a:ext>
                </a:extLst>
              </a:tr>
            </a:tbl>
          </a:graphicData>
        </a:graphic>
      </p:graphicFrame>
      <p:sp>
        <p:nvSpPr>
          <p:cNvPr id="12" name="文本框 11">
            <a:extLst>
              <a:ext uri="{FF2B5EF4-FFF2-40B4-BE49-F238E27FC236}">
                <a16:creationId xmlns:a16="http://schemas.microsoft.com/office/drawing/2014/main" id="{8AAF423D-4877-4495-82BD-4085FA613740}"/>
              </a:ext>
            </a:extLst>
          </p:cNvPr>
          <p:cNvSpPr txBox="1"/>
          <p:nvPr/>
        </p:nvSpPr>
        <p:spPr>
          <a:xfrm>
            <a:off x="604415" y="1147321"/>
            <a:ext cx="1944216" cy="787395"/>
          </a:xfrm>
          <a:prstGeom prst="rect">
            <a:avLst/>
          </a:prstGeom>
          <a:noFill/>
        </p:spPr>
        <p:txBody>
          <a:bodyPr wrap="square">
            <a:spAutoFit/>
          </a:bodyPr>
          <a:lstStyle/>
          <a:p>
            <a:pPr>
              <a:lnSpc>
                <a:spcPct val="150000"/>
              </a:lnSpc>
            </a:pPr>
            <a:r>
              <a:rPr lang="en-US" altLang="zh-CN" sz="1600" b="1" i="0" dirty="0">
                <a:solidFill>
                  <a:schemeClr val="bg2">
                    <a:lumMod val="10000"/>
                  </a:schemeClr>
                </a:solidFill>
                <a:effectLst/>
                <a:latin typeface="华文中宋" panose="02010600040101010101" pitchFamily="2" charset="-122"/>
                <a:ea typeface="华文中宋" panose="02010600040101010101" pitchFamily="2" charset="-122"/>
              </a:rPr>
              <a:t>symbolic link</a:t>
            </a:r>
          </a:p>
          <a:p>
            <a:pPr>
              <a:lnSpc>
                <a:spcPct val="150000"/>
              </a:lnSpc>
            </a:pPr>
            <a:r>
              <a:rPr lang="en-US" altLang="zh-CN" sz="1600" b="1" i="0" dirty="0">
                <a:solidFill>
                  <a:schemeClr val="bg2">
                    <a:lumMod val="10000"/>
                  </a:schemeClr>
                </a:solidFill>
                <a:effectLst/>
                <a:latin typeface="华文中宋" panose="02010600040101010101" pitchFamily="2" charset="-122"/>
                <a:ea typeface="华文中宋" panose="02010600040101010101" pitchFamily="2" charset="-122"/>
              </a:rPr>
              <a:t>hard link</a:t>
            </a:r>
            <a:endParaRPr lang="zh-CN" altLang="en-US" sz="1600" b="1" dirty="0">
              <a:solidFill>
                <a:schemeClr val="bg2">
                  <a:lumMod val="10000"/>
                </a:schemeClr>
              </a:solidFill>
              <a:latin typeface="华文中宋" panose="02010600040101010101" pitchFamily="2" charset="-122"/>
              <a:ea typeface="华文中宋" panose="02010600040101010101" pitchFamily="2" charset="-122"/>
            </a:endParaRPr>
          </a:p>
        </p:txBody>
      </p:sp>
      <p:sp>
        <p:nvSpPr>
          <p:cNvPr id="4" name="灯片编号占位符 3">
            <a:extLst>
              <a:ext uri="{FF2B5EF4-FFF2-40B4-BE49-F238E27FC236}">
                <a16:creationId xmlns:a16="http://schemas.microsoft.com/office/drawing/2014/main" id="{F22B2E05-ABF3-4300-8CF8-344DE88A5552}"/>
              </a:ext>
            </a:extLst>
          </p:cNvPr>
          <p:cNvSpPr>
            <a:spLocks noGrp="1"/>
          </p:cNvSpPr>
          <p:nvPr>
            <p:ph type="sldNum" sz="quarter" idx="12"/>
          </p:nvPr>
        </p:nvSpPr>
        <p:spPr/>
        <p:txBody>
          <a:bodyPr/>
          <a:lstStyle/>
          <a:p>
            <a:fld id="{B10D5614-B734-4280-8F57-1D4947433C97}" type="slidenum">
              <a:rPr lang="en-US" smtClean="0"/>
              <a:pPr/>
              <a:t>85</a:t>
            </a:fld>
            <a:endParaRPr lang="en-US" dirty="0"/>
          </a:p>
        </p:txBody>
      </p:sp>
    </p:spTree>
    <p:extLst>
      <p:ext uri="{BB962C8B-B14F-4D97-AF65-F5344CB8AC3E}">
        <p14:creationId xmlns:p14="http://schemas.microsoft.com/office/powerpoint/2010/main" val="75784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7" name="Title 13"/>
          <p:cNvSpPr txBox="1">
            <a:spLocks/>
          </p:cNvSpPr>
          <p:nvPr/>
        </p:nvSpPr>
        <p:spPr>
          <a:xfrm>
            <a:off x="407616" y="387324"/>
            <a:ext cx="8229600" cy="7936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800" b="1" dirty="0">
                <a:solidFill>
                  <a:srgbClr val="FF0000"/>
                </a:solidFill>
                <a:latin typeface="华文中宋" panose="02010600040101010101" pitchFamily="2" charset="-122"/>
                <a:ea typeface="华文中宋" panose="02010600040101010101" pitchFamily="2" charset="-122"/>
              </a:rPr>
              <a:t>补充</a:t>
            </a:r>
            <a:r>
              <a:rPr lang="en-US" altLang="zh-CN" sz="2800" b="1" dirty="0">
                <a:solidFill>
                  <a:srgbClr val="FF0000"/>
                </a:solidFill>
                <a:latin typeface="华文中宋" panose="02010600040101010101" pitchFamily="2" charset="-122"/>
                <a:ea typeface="华文中宋" panose="02010600040101010101" pitchFamily="2" charset="-122"/>
              </a:rPr>
              <a:t>2</a:t>
            </a:r>
            <a:r>
              <a:rPr lang="zh-CN" altLang="en-US" sz="2800" b="1" dirty="0">
                <a:solidFill>
                  <a:srgbClr val="FF0000"/>
                </a:solidFill>
                <a:latin typeface="华文中宋" panose="02010600040101010101" pitchFamily="2" charset="-122"/>
                <a:ea typeface="华文中宋" panose="02010600040101010101" pitchFamily="2" charset="-122"/>
              </a:rPr>
              <a:t>：文件系统全局结构</a:t>
            </a:r>
            <a:r>
              <a:rPr lang="en-US" altLang="zh-CN" sz="2800" b="1" dirty="0">
                <a:solidFill>
                  <a:srgbClr val="FF0000"/>
                </a:solidFill>
                <a:latin typeface="华文中宋" panose="02010600040101010101" pitchFamily="2" charset="-122"/>
                <a:ea typeface="华文中宋" panose="02010600040101010101" pitchFamily="2" charset="-122"/>
              </a:rPr>
              <a:t>—</a:t>
            </a:r>
            <a:r>
              <a:rPr lang="zh-CN" altLang="en-US" sz="2800" b="1" dirty="0">
                <a:solidFill>
                  <a:srgbClr val="FF0000"/>
                </a:solidFill>
                <a:latin typeface="华文中宋" panose="02010600040101010101" pitchFamily="2" charset="-122"/>
                <a:ea typeface="华文中宋" panose="02010600040101010101" pitchFamily="2" charset="-122"/>
              </a:rPr>
              <a:t>硬盘引导及分区原理</a:t>
            </a:r>
            <a:endParaRPr lang="en-US" altLang="zh-CN" b="1" dirty="0">
              <a:solidFill>
                <a:srgbClr val="FF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64</a:t>
            </a:r>
            <a:endParaRPr lang="en-US" sz="1100" b="1" dirty="0">
              <a:solidFill>
                <a:prstClr val="white"/>
              </a:solidFill>
            </a:endParaRPr>
          </a:p>
        </p:txBody>
      </p:sp>
      <p:sp>
        <p:nvSpPr>
          <p:cNvPr id="3" name="矩形 2"/>
          <p:cNvSpPr/>
          <p:nvPr/>
        </p:nvSpPr>
        <p:spPr>
          <a:xfrm>
            <a:off x="555599" y="1309483"/>
            <a:ext cx="8032801" cy="5078313"/>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b="1" dirty="0">
                <a:solidFill>
                  <a:srgbClr val="000000"/>
                </a:solidFill>
                <a:latin typeface="华文中宋" panose="02010600040101010101" pitchFamily="2" charset="-122"/>
                <a:ea typeface="华文中宋" panose="02010600040101010101" pitchFamily="2" charset="-122"/>
              </a:rPr>
              <a:t>BIOS/MBR</a:t>
            </a:r>
            <a:r>
              <a:rPr lang="zh-CN" altLang="en-US" b="1" dirty="0">
                <a:solidFill>
                  <a:srgbClr val="000000"/>
                </a:solidFill>
                <a:latin typeface="华文中宋" panose="02010600040101010101" pitchFamily="2" charset="-122"/>
                <a:ea typeface="华文中宋" panose="02010600040101010101" pitchFamily="2" charset="-122"/>
              </a:rPr>
              <a:t>硬盘引导过程（与之相对的是</a:t>
            </a:r>
            <a:r>
              <a:rPr lang="en-US" altLang="zh-CN" b="1" dirty="0">
                <a:solidFill>
                  <a:srgbClr val="000000"/>
                </a:solidFill>
                <a:latin typeface="华文中宋" panose="02010600040101010101" pitchFamily="2" charset="-122"/>
                <a:ea typeface="华文中宋" panose="02010600040101010101" pitchFamily="2" charset="-122"/>
              </a:rPr>
              <a:t>UEFI/GPT</a:t>
            </a:r>
            <a:r>
              <a:rPr lang="zh-CN" altLang="en-US" b="1" dirty="0">
                <a:solidFill>
                  <a:srgbClr val="000000"/>
                </a:solidFill>
                <a:latin typeface="华文中宋" panose="02010600040101010101" pitchFamily="2" charset="-122"/>
                <a:ea typeface="华文中宋" panose="02010600040101010101" pitchFamily="2" charset="-122"/>
              </a:rPr>
              <a:t>）</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计算机在按下</a:t>
            </a:r>
            <a:r>
              <a:rPr lang="en-US" altLang="zh-CN" b="1" dirty="0">
                <a:solidFill>
                  <a:srgbClr val="000000"/>
                </a:solidFill>
                <a:latin typeface="华文中宋" panose="02010600040101010101" pitchFamily="2" charset="-122"/>
                <a:ea typeface="华文中宋" panose="02010600040101010101" pitchFamily="2" charset="-122"/>
              </a:rPr>
              <a:t>power</a:t>
            </a:r>
            <a:r>
              <a:rPr lang="zh-CN" altLang="en-US" b="1" dirty="0">
                <a:solidFill>
                  <a:srgbClr val="000000"/>
                </a:solidFill>
                <a:latin typeface="华文中宋" panose="02010600040101010101" pitchFamily="2" charset="-122"/>
                <a:ea typeface="华文中宋" panose="02010600040101010101" pitchFamily="2" charset="-122"/>
              </a:rPr>
              <a:t>键以后，开始执行主板</a:t>
            </a:r>
            <a:r>
              <a:rPr lang="en-US" altLang="zh-CN" b="1" dirty="0">
                <a:solidFill>
                  <a:srgbClr val="000000"/>
                </a:solidFill>
                <a:latin typeface="华文中宋" panose="02010600040101010101" pitchFamily="2" charset="-122"/>
                <a:ea typeface="华文中宋" panose="02010600040101010101" pitchFamily="2" charset="-122"/>
              </a:rPr>
              <a:t>BIOS</a:t>
            </a:r>
            <a:r>
              <a:rPr lang="zh-CN" altLang="en-US" b="1" dirty="0">
                <a:solidFill>
                  <a:srgbClr val="000000"/>
                </a:solidFill>
                <a:latin typeface="华文中宋" panose="02010600040101010101" pitchFamily="2" charset="-122"/>
                <a:ea typeface="华文中宋" panose="02010600040101010101" pitchFamily="2" charset="-122"/>
              </a:rPr>
              <a:t>程序</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en-US" altLang="zh-CN" b="1" dirty="0">
                <a:solidFill>
                  <a:srgbClr val="000000"/>
                </a:solidFill>
                <a:latin typeface="华文中宋" panose="02010600040101010101" pitchFamily="2" charset="-122"/>
                <a:ea typeface="华文中宋" panose="02010600040101010101" pitchFamily="2" charset="-122"/>
              </a:rPr>
              <a:t>BIOS</a:t>
            </a:r>
            <a:r>
              <a:rPr lang="zh-CN" altLang="en-US" b="1" dirty="0">
                <a:solidFill>
                  <a:srgbClr val="000000"/>
                </a:solidFill>
                <a:latin typeface="华文中宋" panose="02010600040101010101" pitchFamily="2" charset="-122"/>
                <a:ea typeface="华文中宋" panose="02010600040101010101" pitchFamily="2" charset="-122"/>
              </a:rPr>
              <a:t>完成一系列检测和配置以后，开始按</a:t>
            </a:r>
            <a:r>
              <a:rPr lang="en-US" altLang="zh-CN" b="1" dirty="0">
                <a:solidFill>
                  <a:srgbClr val="000000"/>
                </a:solidFill>
                <a:latin typeface="华文中宋" panose="02010600040101010101" pitchFamily="2" charset="-122"/>
                <a:ea typeface="华文中宋" panose="02010600040101010101" pitchFamily="2" charset="-122"/>
              </a:rPr>
              <a:t>BIOS</a:t>
            </a:r>
            <a:r>
              <a:rPr lang="zh-CN" altLang="en-US" b="1" dirty="0">
                <a:solidFill>
                  <a:srgbClr val="000000"/>
                </a:solidFill>
                <a:latin typeface="华文中宋" panose="02010600040101010101" pitchFamily="2" charset="-122"/>
                <a:ea typeface="华文中宋" panose="02010600040101010101" pitchFamily="2" charset="-122"/>
              </a:rPr>
              <a:t>中设定的系统引导顺序引导系统</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如果是硬盘引导，</a:t>
            </a:r>
            <a:r>
              <a:rPr lang="en-US" altLang="zh-CN" b="1" dirty="0">
                <a:solidFill>
                  <a:srgbClr val="000000"/>
                </a:solidFill>
                <a:latin typeface="华文中宋" panose="02010600040101010101" pitchFamily="2" charset="-122"/>
                <a:ea typeface="华文中宋" panose="02010600040101010101" pitchFamily="2" charset="-122"/>
              </a:rPr>
              <a:t>BIOS</a:t>
            </a:r>
            <a:r>
              <a:rPr lang="zh-CN" altLang="en-US" b="1" dirty="0">
                <a:solidFill>
                  <a:srgbClr val="000000"/>
                </a:solidFill>
                <a:latin typeface="华文中宋" panose="02010600040101010101" pitchFamily="2" charset="-122"/>
                <a:ea typeface="华文中宋" panose="02010600040101010101" pitchFamily="2" charset="-122"/>
              </a:rPr>
              <a:t>就会通过</a:t>
            </a:r>
            <a:r>
              <a:rPr lang="en-US" altLang="zh-CN" b="1" dirty="0">
                <a:solidFill>
                  <a:srgbClr val="000000"/>
                </a:solidFill>
                <a:latin typeface="华文中宋" panose="02010600040101010101" pitchFamily="2" charset="-122"/>
                <a:ea typeface="华文中宋" panose="02010600040101010101" pitchFamily="2" charset="-122"/>
              </a:rPr>
              <a:t>JMP</a:t>
            </a:r>
            <a:r>
              <a:rPr lang="zh-CN" altLang="en-US" b="1" dirty="0">
                <a:solidFill>
                  <a:srgbClr val="000000"/>
                </a:solidFill>
                <a:latin typeface="华文中宋" panose="02010600040101010101" pitchFamily="2" charset="-122"/>
                <a:ea typeface="华文中宋" panose="02010600040101010101" pitchFamily="2" charset="-122"/>
              </a:rPr>
              <a:t>指令跳转到主引导记录</a:t>
            </a:r>
            <a:r>
              <a:rPr lang="en-US" altLang="zh-CN" b="1" dirty="0">
                <a:solidFill>
                  <a:srgbClr val="000000"/>
                </a:solidFill>
                <a:latin typeface="华文中宋" panose="02010600040101010101" pitchFamily="2" charset="-122"/>
                <a:ea typeface="华文中宋" panose="02010600040101010101" pitchFamily="2" charset="-122"/>
              </a:rPr>
              <a:t>MBR</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Master boot record</a:t>
            </a:r>
            <a:r>
              <a:rPr lang="zh-CN" altLang="en-US" b="1" dirty="0">
                <a:solidFill>
                  <a:srgbClr val="000000"/>
                </a:solidFill>
                <a:latin typeface="华文中宋" panose="02010600040101010101" pitchFamily="2" charset="-122"/>
                <a:ea typeface="华文中宋" panose="02010600040101010101" pitchFamily="2" charset="-122"/>
              </a:rPr>
              <a:t>）中的第一条指令，将系统的控制权交由</a:t>
            </a:r>
            <a:r>
              <a:rPr lang="en-US" altLang="zh-CN" b="1" dirty="0">
                <a:solidFill>
                  <a:srgbClr val="000000"/>
                </a:solidFill>
                <a:latin typeface="华文中宋" panose="02010600040101010101" pitchFamily="2" charset="-122"/>
                <a:ea typeface="华文中宋" panose="02010600040101010101" pitchFamily="2" charset="-122"/>
              </a:rPr>
              <a:t>MBR</a:t>
            </a:r>
            <a:r>
              <a:rPr lang="zh-CN" altLang="en-US" b="1" dirty="0">
                <a:solidFill>
                  <a:srgbClr val="000000"/>
                </a:solidFill>
                <a:latin typeface="华文中宋" panose="02010600040101010101" pitchFamily="2" charset="-122"/>
                <a:ea typeface="华文中宋" panose="02010600040101010101" pitchFamily="2" charset="-122"/>
              </a:rPr>
              <a:t>来执行</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en-US" altLang="zh-CN" b="1" dirty="0">
                <a:solidFill>
                  <a:srgbClr val="000000"/>
                </a:solidFill>
                <a:latin typeface="华文中宋" panose="02010600040101010101" pitchFamily="2" charset="-122"/>
                <a:ea typeface="华文中宋" panose="02010600040101010101" pitchFamily="2" charset="-122"/>
              </a:rPr>
              <a:t>MBR</a:t>
            </a:r>
            <a:r>
              <a:rPr lang="zh-CN" altLang="en-US" b="1" dirty="0">
                <a:solidFill>
                  <a:srgbClr val="000000"/>
                </a:solidFill>
                <a:latin typeface="华文中宋" panose="02010600040101010101" pitchFamily="2" charset="-122"/>
                <a:ea typeface="华文中宋" panose="02010600040101010101" pitchFamily="2" charset="-122"/>
              </a:rPr>
              <a:t>又通过</a:t>
            </a:r>
            <a:r>
              <a:rPr lang="en-US" altLang="zh-CN" b="1" dirty="0">
                <a:solidFill>
                  <a:srgbClr val="000000"/>
                </a:solidFill>
                <a:latin typeface="华文中宋" panose="02010600040101010101" pitchFamily="2" charset="-122"/>
                <a:ea typeface="华文中宋" panose="02010600040101010101" pitchFamily="2" charset="-122"/>
              </a:rPr>
              <a:t>JMP</a:t>
            </a:r>
            <a:r>
              <a:rPr lang="zh-CN" altLang="en-US" b="1" dirty="0">
                <a:solidFill>
                  <a:srgbClr val="000000"/>
                </a:solidFill>
                <a:latin typeface="华文中宋" panose="02010600040101010101" pitchFamily="2" charset="-122"/>
                <a:ea typeface="华文中宋" panose="02010600040101010101" pitchFamily="2" charset="-122"/>
              </a:rPr>
              <a:t>指令跳转到活动分区的引导扇区，也就是操作系统引导记录区</a:t>
            </a:r>
            <a:r>
              <a:rPr lang="en-US" altLang="zh-CN" b="1" dirty="0">
                <a:solidFill>
                  <a:srgbClr val="000000"/>
                </a:solidFill>
                <a:latin typeface="华文中宋" panose="02010600040101010101" pitchFamily="2" charset="-122"/>
                <a:ea typeface="华文中宋" panose="02010600040101010101" pitchFamily="2" charset="-122"/>
              </a:rPr>
              <a:t>DBR</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 DOS boot record</a:t>
            </a:r>
            <a:r>
              <a:rPr lang="zh-CN" altLang="en-US" b="1" dirty="0">
                <a:solidFill>
                  <a:srgbClr val="000000"/>
                </a:solidFill>
                <a:latin typeface="华文中宋" panose="02010600040101010101" pitchFamily="2" charset="-122"/>
                <a:ea typeface="华文中宋" panose="02010600040101010101" pitchFamily="2" charset="-122"/>
              </a:rPr>
              <a:t>）</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en-US" altLang="zh-CN" b="1" dirty="0">
                <a:solidFill>
                  <a:srgbClr val="000000"/>
                </a:solidFill>
                <a:latin typeface="华文中宋" panose="02010600040101010101" pitchFamily="2" charset="-122"/>
                <a:ea typeface="华文中宋" panose="02010600040101010101" pitchFamily="2" charset="-122"/>
              </a:rPr>
              <a:t>DBR</a:t>
            </a:r>
            <a:r>
              <a:rPr lang="zh-CN" altLang="en-US" b="1" dirty="0">
                <a:solidFill>
                  <a:srgbClr val="000000"/>
                </a:solidFill>
                <a:latin typeface="华文中宋" panose="02010600040101010101" pitchFamily="2" charset="-122"/>
                <a:ea typeface="华文中宋" panose="02010600040101010101" pitchFamily="2" charset="-122"/>
              </a:rPr>
              <a:t>装入内存后，即开始执行</a:t>
            </a:r>
            <a:r>
              <a:rPr lang="en-US" altLang="zh-CN" b="1" dirty="0">
                <a:solidFill>
                  <a:srgbClr val="000000"/>
                </a:solidFill>
                <a:latin typeface="华文中宋" panose="02010600040101010101" pitchFamily="2" charset="-122"/>
                <a:ea typeface="华文中宋" panose="02010600040101010101" pitchFamily="2" charset="-122"/>
              </a:rPr>
              <a:t>OS</a:t>
            </a:r>
            <a:r>
              <a:rPr lang="zh-CN" altLang="en-US" b="1" dirty="0">
                <a:solidFill>
                  <a:srgbClr val="000000"/>
                </a:solidFill>
                <a:latin typeface="华文中宋" panose="02010600040101010101" pitchFamily="2" charset="-122"/>
                <a:ea typeface="华文中宋" panose="02010600040101010101" pitchFamily="2" charset="-122"/>
              </a:rPr>
              <a:t>引导程序，其主要功能是完成操作系统的自举并将控制权交给操作系统。每个分区都有引导扇区，但只有被设为活动分区的</a:t>
            </a:r>
            <a:r>
              <a:rPr lang="en-US" altLang="zh-CN" b="1" dirty="0">
                <a:solidFill>
                  <a:srgbClr val="000000"/>
                </a:solidFill>
                <a:latin typeface="华文中宋" panose="02010600040101010101" pitchFamily="2" charset="-122"/>
                <a:ea typeface="华文中宋" panose="02010600040101010101" pitchFamily="2" charset="-122"/>
              </a:rPr>
              <a:t>DBR</a:t>
            </a:r>
            <a:r>
              <a:rPr lang="zh-CN" altLang="en-US" b="1" dirty="0">
                <a:solidFill>
                  <a:srgbClr val="000000"/>
                </a:solidFill>
                <a:latin typeface="华文中宋" panose="02010600040101010101" pitchFamily="2" charset="-122"/>
                <a:ea typeface="华文中宋" panose="02010600040101010101" pitchFamily="2" charset="-122"/>
              </a:rPr>
              <a:t>才会被</a:t>
            </a:r>
            <a:r>
              <a:rPr lang="en-US" altLang="zh-CN" b="1" dirty="0">
                <a:solidFill>
                  <a:srgbClr val="000000"/>
                </a:solidFill>
                <a:latin typeface="华文中宋" panose="02010600040101010101" pitchFamily="2" charset="-122"/>
                <a:ea typeface="华文中宋" panose="02010600040101010101" pitchFamily="2" charset="-122"/>
              </a:rPr>
              <a:t>MBR</a:t>
            </a:r>
            <a:r>
              <a:rPr lang="zh-CN" altLang="en-US" b="1" dirty="0">
                <a:solidFill>
                  <a:srgbClr val="000000"/>
                </a:solidFill>
                <a:latin typeface="华文中宋" panose="02010600040101010101" pitchFamily="2" charset="-122"/>
                <a:ea typeface="华文中宋" panose="02010600040101010101" pitchFamily="2" charset="-122"/>
              </a:rPr>
              <a:t>装入内存运行</a:t>
            </a:r>
            <a:endParaRPr lang="en-US" altLang="zh-CN" b="1" dirty="0">
              <a:solidFill>
                <a:srgbClr val="000000"/>
              </a:solidFill>
              <a:latin typeface="华文中宋" panose="02010600040101010101" pitchFamily="2" charset="-122"/>
              <a:ea typeface="华文中宋" panose="02010600040101010101" pitchFamily="2" charset="-122"/>
            </a:endParaRPr>
          </a:p>
        </p:txBody>
      </p:sp>
      <p:sp>
        <p:nvSpPr>
          <p:cNvPr id="4" name="矩形 3"/>
          <p:cNvSpPr/>
          <p:nvPr/>
        </p:nvSpPr>
        <p:spPr>
          <a:xfrm>
            <a:off x="6881842" y="6484835"/>
            <a:ext cx="2262158" cy="369332"/>
          </a:xfrm>
          <a:prstGeom prst="rect">
            <a:avLst/>
          </a:prstGeom>
        </p:spPr>
        <p:txBody>
          <a:bodyPr wrap="none">
            <a:spAutoFit/>
          </a:bodyPr>
          <a:lstStyle/>
          <a:p>
            <a:r>
              <a:rPr lang="zh-CN" altLang="en-US" b="1" dirty="0">
                <a:solidFill>
                  <a:srgbClr val="FF0000"/>
                </a:solidFill>
                <a:latin typeface="华文中宋" panose="02010600040101010101" pitchFamily="2" charset="-122"/>
                <a:ea typeface="华文中宋" panose="02010600040101010101" pitchFamily="2" charset="-122"/>
              </a:rPr>
              <a:t>硬盘引导及分区原理</a:t>
            </a:r>
            <a:endParaRPr lang="zh-CN" altLang="en-US" dirty="0"/>
          </a:p>
        </p:txBody>
      </p:sp>
      <p:sp>
        <p:nvSpPr>
          <p:cNvPr id="6" name="灯片编号占位符 5">
            <a:extLst>
              <a:ext uri="{FF2B5EF4-FFF2-40B4-BE49-F238E27FC236}">
                <a16:creationId xmlns:a16="http://schemas.microsoft.com/office/drawing/2014/main" id="{266FF2ED-98F0-4D61-B29A-B31A4EB9B7E5}"/>
              </a:ext>
            </a:extLst>
          </p:cNvPr>
          <p:cNvSpPr>
            <a:spLocks noGrp="1"/>
          </p:cNvSpPr>
          <p:nvPr>
            <p:ph type="sldNum" sz="quarter" idx="12"/>
          </p:nvPr>
        </p:nvSpPr>
        <p:spPr/>
        <p:txBody>
          <a:bodyPr/>
          <a:lstStyle/>
          <a:p>
            <a:fld id="{B10D5614-B734-4280-8F57-1D4947433C97}" type="slidenum">
              <a:rPr lang="en-US" smtClean="0"/>
              <a:pPr/>
              <a:t>86</a:t>
            </a:fld>
            <a:endParaRPr lang="en-US" dirty="0"/>
          </a:p>
        </p:txBody>
      </p:sp>
    </p:spTree>
    <p:extLst>
      <p:ext uri="{BB962C8B-B14F-4D97-AF65-F5344CB8AC3E}">
        <p14:creationId xmlns:p14="http://schemas.microsoft.com/office/powerpoint/2010/main" val="226111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65</a:t>
            </a:r>
            <a:endParaRPr lang="en-US" sz="1100" b="1" dirty="0">
              <a:solidFill>
                <a:prstClr val="white"/>
              </a:solidFill>
            </a:endParaRPr>
          </a:p>
        </p:txBody>
      </p:sp>
      <p:pic>
        <p:nvPicPr>
          <p:cNvPr id="45058" name="Picture 2" descr="https://img-blog.csdn.net/20171221113756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2651"/>
            <a:ext cx="6705600" cy="683534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6881842" y="6484835"/>
            <a:ext cx="2262158" cy="369332"/>
          </a:xfrm>
          <a:prstGeom prst="rect">
            <a:avLst/>
          </a:prstGeom>
        </p:spPr>
        <p:txBody>
          <a:bodyPr wrap="none">
            <a:spAutoFit/>
          </a:bodyPr>
          <a:lstStyle/>
          <a:p>
            <a:r>
              <a:rPr lang="zh-CN" altLang="en-US" b="1" dirty="0">
                <a:solidFill>
                  <a:srgbClr val="FF0000"/>
                </a:solidFill>
                <a:latin typeface="华文中宋" panose="02010600040101010101" pitchFamily="2" charset="-122"/>
                <a:ea typeface="华文中宋" panose="02010600040101010101" pitchFamily="2" charset="-122"/>
              </a:rPr>
              <a:t>硬盘引导及分区原理</a:t>
            </a:r>
            <a:endParaRPr lang="zh-CN" altLang="en-US" dirty="0"/>
          </a:p>
        </p:txBody>
      </p:sp>
      <p:sp>
        <p:nvSpPr>
          <p:cNvPr id="4" name="灯片编号占位符 3">
            <a:extLst>
              <a:ext uri="{FF2B5EF4-FFF2-40B4-BE49-F238E27FC236}">
                <a16:creationId xmlns:a16="http://schemas.microsoft.com/office/drawing/2014/main" id="{D6A521DB-F281-48B5-8B67-978C67247E8A}"/>
              </a:ext>
            </a:extLst>
          </p:cNvPr>
          <p:cNvSpPr>
            <a:spLocks noGrp="1"/>
          </p:cNvSpPr>
          <p:nvPr>
            <p:ph type="sldNum" sz="quarter" idx="12"/>
          </p:nvPr>
        </p:nvSpPr>
        <p:spPr/>
        <p:txBody>
          <a:bodyPr/>
          <a:lstStyle/>
          <a:p>
            <a:fld id="{B10D5614-B734-4280-8F57-1D4947433C97}" type="slidenum">
              <a:rPr lang="en-US" smtClean="0"/>
              <a:pPr/>
              <a:t>87</a:t>
            </a:fld>
            <a:endParaRPr lang="en-US" dirty="0"/>
          </a:p>
        </p:txBody>
      </p:sp>
    </p:spTree>
    <p:extLst>
      <p:ext uri="{BB962C8B-B14F-4D97-AF65-F5344CB8AC3E}">
        <p14:creationId xmlns:p14="http://schemas.microsoft.com/office/powerpoint/2010/main" val="36909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66</a:t>
            </a:r>
            <a:endParaRPr lang="en-US" sz="1100" b="1" dirty="0">
              <a:solidFill>
                <a:prstClr val="white"/>
              </a:solidFill>
            </a:endParaRP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414338"/>
            <a:ext cx="6000750" cy="602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6881842" y="6484835"/>
            <a:ext cx="2262158" cy="369332"/>
          </a:xfrm>
          <a:prstGeom prst="rect">
            <a:avLst/>
          </a:prstGeom>
        </p:spPr>
        <p:txBody>
          <a:bodyPr wrap="none">
            <a:spAutoFit/>
          </a:bodyPr>
          <a:lstStyle/>
          <a:p>
            <a:r>
              <a:rPr lang="zh-CN" altLang="en-US" b="1" dirty="0">
                <a:solidFill>
                  <a:srgbClr val="FF0000"/>
                </a:solidFill>
                <a:latin typeface="华文中宋" panose="02010600040101010101" pitchFamily="2" charset="-122"/>
                <a:ea typeface="华文中宋" panose="02010600040101010101" pitchFamily="2" charset="-122"/>
              </a:rPr>
              <a:t>硬盘引导及分区原理</a:t>
            </a:r>
            <a:endParaRPr lang="zh-CN" altLang="en-US" dirty="0"/>
          </a:p>
        </p:txBody>
      </p:sp>
      <p:sp>
        <p:nvSpPr>
          <p:cNvPr id="4" name="灯片编号占位符 3">
            <a:extLst>
              <a:ext uri="{FF2B5EF4-FFF2-40B4-BE49-F238E27FC236}">
                <a16:creationId xmlns:a16="http://schemas.microsoft.com/office/drawing/2014/main" id="{D2412229-DC7F-4E98-8F87-50F5C68A4A70}"/>
              </a:ext>
            </a:extLst>
          </p:cNvPr>
          <p:cNvSpPr>
            <a:spLocks noGrp="1"/>
          </p:cNvSpPr>
          <p:nvPr>
            <p:ph type="sldNum" sz="quarter" idx="12"/>
          </p:nvPr>
        </p:nvSpPr>
        <p:spPr/>
        <p:txBody>
          <a:bodyPr/>
          <a:lstStyle/>
          <a:p>
            <a:fld id="{B10D5614-B734-4280-8F57-1D4947433C97}" type="slidenum">
              <a:rPr lang="en-US" smtClean="0"/>
              <a:pPr/>
              <a:t>88</a:t>
            </a:fld>
            <a:endParaRPr lang="en-US" dirty="0"/>
          </a:p>
        </p:txBody>
      </p:sp>
    </p:spTree>
    <p:extLst>
      <p:ext uri="{BB962C8B-B14F-4D97-AF65-F5344CB8AC3E}">
        <p14:creationId xmlns:p14="http://schemas.microsoft.com/office/powerpoint/2010/main" val="326769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endParaRPr lang="en-US" b="1" dirty="0">
              <a:solidFill>
                <a:srgbClr val="FF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67</a:t>
            </a:r>
            <a:endParaRPr lang="en-US" sz="1100" b="1" dirty="0">
              <a:solidFill>
                <a:prstClr val="white"/>
              </a:solidFill>
            </a:endParaRPr>
          </a:p>
        </p:txBody>
      </p:sp>
      <p:sp>
        <p:nvSpPr>
          <p:cNvPr id="3" name="矩形 2"/>
          <p:cNvSpPr/>
          <p:nvPr/>
        </p:nvSpPr>
        <p:spPr>
          <a:xfrm>
            <a:off x="604414" y="1196752"/>
            <a:ext cx="8032801" cy="3416320"/>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altLang="zh-CN" b="1" dirty="0">
                <a:solidFill>
                  <a:srgbClr val="000000"/>
                </a:solidFill>
                <a:latin typeface="华文中宋" panose="02010600040101010101" pitchFamily="2" charset="-122"/>
                <a:ea typeface="华文中宋" panose="02010600040101010101" pitchFamily="2" charset="-122"/>
              </a:rPr>
              <a:t>MBR</a:t>
            </a:r>
            <a:r>
              <a:rPr lang="zh-CN" altLang="en-US"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rPr>
              <a:t>Master boot record</a:t>
            </a:r>
            <a:r>
              <a:rPr lang="zh-CN" altLang="en-US" b="1" dirty="0">
                <a:solidFill>
                  <a:srgbClr val="000000"/>
                </a:solidFill>
                <a:latin typeface="华文中宋" panose="02010600040101010101" pitchFamily="2" charset="-122"/>
                <a:ea typeface="华文中宋" panose="02010600040101010101" pitchFamily="2" charset="-122"/>
              </a:rPr>
              <a:t>） ，即主引导记录，位于整个硬盘的</a:t>
            </a:r>
            <a:r>
              <a:rPr lang="en-US" altLang="zh-CN" b="1" dirty="0">
                <a:solidFill>
                  <a:srgbClr val="000000"/>
                </a:solidFill>
                <a:latin typeface="华文中宋" panose="02010600040101010101" pitchFamily="2" charset="-122"/>
                <a:ea typeface="华文中宋" panose="02010600040101010101" pitchFamily="2" charset="-122"/>
              </a:rPr>
              <a:t>0</a:t>
            </a:r>
            <a:r>
              <a:rPr lang="zh-CN" altLang="en-US" b="1" dirty="0">
                <a:solidFill>
                  <a:srgbClr val="000000"/>
                </a:solidFill>
                <a:latin typeface="华文中宋" panose="02010600040101010101" pitchFamily="2" charset="-122"/>
                <a:ea typeface="华文中宋" panose="02010600040101010101" pitchFamily="2" charset="-122"/>
              </a:rPr>
              <a:t>柱面</a:t>
            </a:r>
            <a:r>
              <a:rPr lang="en-US" altLang="zh-CN" b="1" dirty="0">
                <a:solidFill>
                  <a:srgbClr val="000000"/>
                </a:solidFill>
                <a:latin typeface="华文中宋" panose="02010600040101010101" pitchFamily="2" charset="-122"/>
                <a:ea typeface="华文中宋" panose="02010600040101010101" pitchFamily="2" charset="-122"/>
              </a:rPr>
              <a:t>0</a:t>
            </a:r>
            <a:r>
              <a:rPr lang="zh-CN" altLang="en-US" b="1" dirty="0">
                <a:solidFill>
                  <a:srgbClr val="000000"/>
                </a:solidFill>
                <a:latin typeface="华文中宋" panose="02010600040101010101" pitchFamily="2" charset="-122"/>
                <a:ea typeface="华文中宋" panose="02010600040101010101" pitchFamily="2" charset="-122"/>
              </a:rPr>
              <a:t>磁头</a:t>
            </a:r>
            <a:r>
              <a:rPr lang="en-US" altLang="zh-CN" b="1" dirty="0">
                <a:solidFill>
                  <a:srgbClr val="000000"/>
                </a:solidFill>
                <a:latin typeface="华文中宋" panose="02010600040101010101" pitchFamily="2" charset="-122"/>
                <a:ea typeface="华文中宋" panose="02010600040101010101" pitchFamily="2" charset="-122"/>
              </a:rPr>
              <a:t>1</a:t>
            </a:r>
            <a:r>
              <a:rPr lang="zh-CN" altLang="en-US" b="1" dirty="0">
                <a:solidFill>
                  <a:srgbClr val="000000"/>
                </a:solidFill>
                <a:latin typeface="华文中宋" panose="02010600040101010101" pitchFamily="2" charset="-122"/>
                <a:ea typeface="华文中宋" panose="02010600040101010101" pitchFamily="2" charset="-122"/>
              </a:rPr>
              <a:t>扇区（可以看作是硬盘的第一个扇区） 。在总共</a:t>
            </a:r>
            <a:r>
              <a:rPr lang="en-US" altLang="zh-CN" b="1" dirty="0">
                <a:solidFill>
                  <a:srgbClr val="000000"/>
                </a:solidFill>
                <a:latin typeface="华文中宋" panose="02010600040101010101" pitchFamily="2" charset="-122"/>
                <a:ea typeface="华文中宋" panose="02010600040101010101" pitchFamily="2" charset="-122"/>
              </a:rPr>
              <a:t>512byte</a:t>
            </a:r>
            <a:r>
              <a:rPr lang="zh-CN" altLang="en-US" b="1" dirty="0">
                <a:solidFill>
                  <a:srgbClr val="000000"/>
                </a:solidFill>
                <a:latin typeface="华文中宋" panose="02010600040101010101" pitchFamily="2" charset="-122"/>
                <a:ea typeface="华文中宋" panose="02010600040101010101" pitchFamily="2" charset="-122"/>
              </a:rPr>
              <a:t>的主引导记录中，</a:t>
            </a:r>
            <a:r>
              <a:rPr lang="en-US" altLang="zh-CN" b="1" dirty="0">
                <a:solidFill>
                  <a:srgbClr val="000000"/>
                </a:solidFill>
                <a:latin typeface="华文中宋" panose="02010600040101010101" pitchFamily="2" charset="-122"/>
                <a:ea typeface="华文中宋" panose="02010600040101010101" pitchFamily="2" charset="-122"/>
              </a:rPr>
              <a:t>MBR</a:t>
            </a:r>
            <a:r>
              <a:rPr lang="zh-CN" altLang="en-US" b="1" dirty="0">
                <a:solidFill>
                  <a:srgbClr val="000000"/>
                </a:solidFill>
                <a:latin typeface="华文中宋" panose="02010600040101010101" pitchFamily="2" charset="-122"/>
                <a:ea typeface="华文中宋" panose="02010600040101010101" pitchFamily="2" charset="-122"/>
              </a:rPr>
              <a:t>的引导程序占了其中的前</a:t>
            </a:r>
            <a:r>
              <a:rPr lang="en-US" altLang="zh-CN" b="1" dirty="0">
                <a:solidFill>
                  <a:srgbClr val="000000"/>
                </a:solidFill>
                <a:latin typeface="华文中宋" panose="02010600040101010101" pitchFamily="2" charset="-122"/>
                <a:ea typeface="华文中宋" panose="02010600040101010101" pitchFamily="2" charset="-122"/>
              </a:rPr>
              <a:t>446 </a:t>
            </a:r>
            <a:r>
              <a:rPr lang="zh-CN" altLang="en-US" b="1" dirty="0">
                <a:solidFill>
                  <a:srgbClr val="000000"/>
                </a:solidFill>
                <a:latin typeface="华文中宋" panose="02010600040101010101" pitchFamily="2" charset="-122"/>
                <a:ea typeface="华文中宋" panose="02010600040101010101" pitchFamily="2" charset="-122"/>
              </a:rPr>
              <a:t>个字节（偏移 </a:t>
            </a:r>
            <a:r>
              <a:rPr lang="en-US" altLang="zh-CN" b="1" dirty="0">
                <a:solidFill>
                  <a:srgbClr val="000000"/>
                </a:solidFill>
                <a:latin typeface="华文中宋" panose="02010600040101010101" pitchFamily="2" charset="-122"/>
                <a:ea typeface="华文中宋" panose="02010600040101010101" pitchFamily="2" charset="-122"/>
              </a:rPr>
              <a:t>0H—</a:t>
            </a:r>
            <a:r>
              <a:rPr lang="zh-CN" altLang="en-US" b="1" dirty="0">
                <a:solidFill>
                  <a:srgbClr val="000000"/>
                </a:solidFill>
                <a:latin typeface="华文中宋" panose="02010600040101010101" pitchFamily="2" charset="-122"/>
                <a:ea typeface="华文中宋" panose="02010600040101010101" pitchFamily="2" charset="-122"/>
              </a:rPr>
              <a:t>偏 移</a:t>
            </a:r>
            <a:r>
              <a:rPr lang="en-US" altLang="zh-CN" b="1" dirty="0">
                <a:solidFill>
                  <a:srgbClr val="000000"/>
                </a:solidFill>
                <a:latin typeface="华文中宋" panose="02010600040101010101" pitchFamily="2" charset="-122"/>
                <a:ea typeface="华文中宋" panose="02010600040101010101" pitchFamily="2" charset="-122"/>
              </a:rPr>
              <a:t>1BDH</a:t>
            </a:r>
            <a:r>
              <a:rPr lang="zh-CN" altLang="en-US" b="1" dirty="0">
                <a:solidFill>
                  <a:srgbClr val="000000"/>
                </a:solidFill>
                <a:latin typeface="华文中宋" panose="02010600040101010101" pitchFamily="2" charset="-122"/>
                <a:ea typeface="华文中宋" panose="02010600040101010101" pitchFamily="2" charset="-122"/>
              </a:rPr>
              <a:t>），随后的 </a:t>
            </a:r>
            <a:r>
              <a:rPr lang="en-US" altLang="zh-CN" b="1" dirty="0">
                <a:solidFill>
                  <a:srgbClr val="000000"/>
                </a:solidFill>
                <a:latin typeface="华文中宋" panose="02010600040101010101" pitchFamily="2" charset="-122"/>
                <a:ea typeface="华文中宋" panose="02010600040101010101" pitchFamily="2" charset="-122"/>
              </a:rPr>
              <a:t>64 </a:t>
            </a:r>
            <a:r>
              <a:rPr lang="zh-CN" altLang="en-US" b="1" dirty="0">
                <a:solidFill>
                  <a:srgbClr val="000000"/>
                </a:solidFill>
                <a:latin typeface="华文中宋" panose="02010600040101010101" pitchFamily="2" charset="-122"/>
                <a:ea typeface="华文中宋" panose="02010600040101010101" pitchFamily="2" charset="-122"/>
              </a:rPr>
              <a:t>个字节（偏移 </a:t>
            </a:r>
            <a:r>
              <a:rPr lang="en-US" altLang="zh-CN" b="1" dirty="0">
                <a:solidFill>
                  <a:srgbClr val="000000"/>
                </a:solidFill>
                <a:latin typeface="华文中宋" panose="02010600040101010101" pitchFamily="2" charset="-122"/>
                <a:ea typeface="华文中宋" panose="02010600040101010101" pitchFamily="2" charset="-122"/>
              </a:rPr>
              <a:t>1BEH—</a:t>
            </a:r>
            <a:r>
              <a:rPr lang="zh-CN" altLang="en-US" b="1" dirty="0">
                <a:solidFill>
                  <a:srgbClr val="000000"/>
                </a:solidFill>
                <a:latin typeface="华文中宋" panose="02010600040101010101" pitchFamily="2" charset="-122"/>
                <a:ea typeface="华文中宋" panose="02010600040101010101" pitchFamily="2" charset="-122"/>
              </a:rPr>
              <a:t>偏移 </a:t>
            </a:r>
            <a:r>
              <a:rPr lang="en-US" altLang="zh-CN" b="1" dirty="0">
                <a:solidFill>
                  <a:srgbClr val="000000"/>
                </a:solidFill>
                <a:latin typeface="华文中宋" panose="02010600040101010101" pitchFamily="2" charset="-122"/>
                <a:ea typeface="华文中宋" panose="02010600040101010101" pitchFamily="2" charset="-122"/>
              </a:rPr>
              <a:t>1FDH</a:t>
            </a:r>
            <a:r>
              <a:rPr lang="zh-CN" altLang="en-US" b="1" dirty="0">
                <a:solidFill>
                  <a:srgbClr val="000000"/>
                </a:solidFill>
                <a:latin typeface="华文中宋" panose="02010600040101010101" pitchFamily="2" charset="-122"/>
                <a:ea typeface="华文中宋" panose="02010600040101010101" pitchFamily="2" charset="-122"/>
              </a:rPr>
              <a:t>）为硬盘分区表</a:t>
            </a:r>
            <a:r>
              <a:rPr lang="en-US" altLang="zh-CN" b="1" dirty="0">
                <a:solidFill>
                  <a:srgbClr val="000000"/>
                </a:solidFill>
                <a:latin typeface="华文中宋" panose="02010600040101010101" pitchFamily="2" charset="-122"/>
                <a:ea typeface="华文中宋" panose="02010600040101010101" pitchFamily="2" charset="-122"/>
              </a:rPr>
              <a:t>DPT</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Disk Partition Table</a:t>
            </a:r>
            <a:r>
              <a:rPr lang="zh-CN" altLang="en-US" b="1" dirty="0">
                <a:solidFill>
                  <a:srgbClr val="000000"/>
                </a:solidFill>
                <a:latin typeface="华文中宋" panose="02010600040101010101" pitchFamily="2" charset="-122"/>
                <a:ea typeface="华文中宋" panose="02010600040101010101" pitchFamily="2" charset="-122"/>
              </a:rPr>
              <a:t>），最后的两个字节“</a:t>
            </a:r>
            <a:r>
              <a:rPr lang="en-US" altLang="zh-CN" b="1" dirty="0">
                <a:solidFill>
                  <a:srgbClr val="000000"/>
                </a:solidFill>
                <a:latin typeface="华文中宋" panose="02010600040101010101" pitchFamily="2" charset="-122"/>
                <a:ea typeface="华文中宋" panose="02010600040101010101" pitchFamily="2" charset="-122"/>
              </a:rPr>
              <a:t>55 AA</a:t>
            </a:r>
            <a:r>
              <a:rPr lang="zh-CN" altLang="en-US" b="1" dirty="0">
                <a:solidFill>
                  <a:srgbClr val="000000"/>
                </a:solidFill>
                <a:latin typeface="华文中宋" panose="02010600040101010101" pitchFamily="2" charset="-122"/>
                <a:ea typeface="华文中宋" panose="02010600040101010101" pitchFamily="2" charset="-122"/>
              </a:rPr>
              <a:t>”（偏移 </a:t>
            </a:r>
            <a:r>
              <a:rPr lang="en-US" altLang="zh-CN" b="1" dirty="0">
                <a:solidFill>
                  <a:srgbClr val="000000"/>
                </a:solidFill>
                <a:latin typeface="华文中宋" panose="02010600040101010101" pitchFamily="2" charset="-122"/>
                <a:ea typeface="华文中宋" panose="02010600040101010101" pitchFamily="2" charset="-122"/>
              </a:rPr>
              <a:t>1FEH—</a:t>
            </a:r>
            <a:r>
              <a:rPr lang="zh-CN" altLang="en-US" b="1" dirty="0">
                <a:solidFill>
                  <a:srgbClr val="000000"/>
                </a:solidFill>
                <a:latin typeface="华文中宋" panose="02010600040101010101" pitchFamily="2" charset="-122"/>
                <a:ea typeface="华文中宋" panose="02010600040101010101" pitchFamily="2" charset="-122"/>
              </a:rPr>
              <a:t>偏移 </a:t>
            </a:r>
            <a:r>
              <a:rPr lang="en-US" altLang="zh-CN" b="1" dirty="0">
                <a:solidFill>
                  <a:srgbClr val="000000"/>
                </a:solidFill>
                <a:latin typeface="华文中宋" panose="02010600040101010101" pitchFamily="2" charset="-122"/>
                <a:ea typeface="华文中宋" panose="02010600040101010101" pitchFamily="2" charset="-122"/>
              </a:rPr>
              <a:t>1FFH</a:t>
            </a:r>
            <a:r>
              <a:rPr lang="zh-CN" altLang="en-US" b="1" dirty="0">
                <a:solidFill>
                  <a:srgbClr val="000000"/>
                </a:solidFill>
                <a:latin typeface="华文中宋" panose="02010600040101010101" pitchFamily="2" charset="-122"/>
                <a:ea typeface="华文中宋" panose="02010600040101010101" pitchFamily="2" charset="-122"/>
              </a:rPr>
              <a:t>）是分区有效结束标志</a:t>
            </a:r>
          </a:p>
          <a:p>
            <a:pPr marL="285750" indent="-285750" algn="just">
              <a:lnSpc>
                <a:spcPct val="150000"/>
              </a:lnSpc>
              <a:buFont typeface="Wingdings" panose="05000000000000000000" pitchFamily="2" charset="2"/>
              <a:buChar char="Ø"/>
            </a:pPr>
            <a:r>
              <a:rPr lang="en-US" altLang="zh-CN" b="1" dirty="0">
                <a:solidFill>
                  <a:srgbClr val="000000"/>
                </a:solidFill>
                <a:latin typeface="华文中宋" panose="02010600040101010101" pitchFamily="2" charset="-122"/>
                <a:ea typeface="华文中宋" panose="02010600040101010101" pitchFamily="2" charset="-122"/>
              </a:rPr>
              <a:t>MBR</a:t>
            </a:r>
            <a:r>
              <a:rPr lang="zh-CN" altLang="en-US" b="1" dirty="0">
                <a:solidFill>
                  <a:srgbClr val="000000"/>
                </a:solidFill>
                <a:latin typeface="华文中宋" panose="02010600040101010101" pitchFamily="2" charset="-122"/>
                <a:ea typeface="华文中宋" panose="02010600040101010101" pitchFamily="2" charset="-122"/>
              </a:rPr>
              <a:t>不随操作系统的不同而不同，即不同的操作系统可能会存在相同的</a:t>
            </a:r>
            <a:r>
              <a:rPr lang="en-US" altLang="zh-CN" b="1" dirty="0">
                <a:solidFill>
                  <a:srgbClr val="000000"/>
                </a:solidFill>
                <a:latin typeface="华文中宋" panose="02010600040101010101" pitchFamily="2" charset="-122"/>
                <a:ea typeface="华文中宋" panose="02010600040101010101" pitchFamily="2" charset="-122"/>
              </a:rPr>
              <a:t>MBR</a:t>
            </a:r>
            <a:r>
              <a:rPr lang="zh-CN" altLang="en-US" b="1" dirty="0">
                <a:solidFill>
                  <a:srgbClr val="000000"/>
                </a:solidFill>
                <a:latin typeface="华文中宋" panose="02010600040101010101" pitchFamily="2" charset="-122"/>
                <a:ea typeface="华文中宋" panose="02010600040101010101" pitchFamily="2" charset="-122"/>
              </a:rPr>
              <a:t>，即使不同，</a:t>
            </a:r>
            <a:r>
              <a:rPr lang="en-US" altLang="zh-CN" b="1" dirty="0">
                <a:solidFill>
                  <a:srgbClr val="000000"/>
                </a:solidFill>
                <a:latin typeface="华文中宋" panose="02010600040101010101" pitchFamily="2" charset="-122"/>
                <a:ea typeface="华文中宋" panose="02010600040101010101" pitchFamily="2" charset="-122"/>
              </a:rPr>
              <a:t>MBR</a:t>
            </a:r>
            <a:r>
              <a:rPr lang="zh-CN" altLang="en-US" b="1" dirty="0">
                <a:solidFill>
                  <a:srgbClr val="000000"/>
                </a:solidFill>
                <a:latin typeface="华文中宋" panose="02010600040101010101" pitchFamily="2" charset="-122"/>
                <a:ea typeface="华文中宋" panose="02010600040101010101" pitchFamily="2" charset="-122"/>
              </a:rPr>
              <a:t>也不会夹带操作系统的性质，具有公共引导的特性</a:t>
            </a:r>
          </a:p>
        </p:txBody>
      </p:sp>
      <p:sp>
        <p:nvSpPr>
          <p:cNvPr id="8" name="矩形 7"/>
          <p:cNvSpPr/>
          <p:nvPr/>
        </p:nvSpPr>
        <p:spPr>
          <a:xfrm>
            <a:off x="6881842" y="6484835"/>
            <a:ext cx="2262158" cy="369332"/>
          </a:xfrm>
          <a:prstGeom prst="rect">
            <a:avLst/>
          </a:prstGeom>
        </p:spPr>
        <p:txBody>
          <a:bodyPr wrap="none">
            <a:spAutoFit/>
          </a:bodyPr>
          <a:lstStyle/>
          <a:p>
            <a:r>
              <a:rPr lang="zh-CN" altLang="en-US" b="1" dirty="0">
                <a:solidFill>
                  <a:srgbClr val="FF0000"/>
                </a:solidFill>
                <a:latin typeface="华文中宋" panose="02010600040101010101" pitchFamily="2" charset="-122"/>
                <a:ea typeface="华文中宋" panose="02010600040101010101" pitchFamily="2" charset="-122"/>
              </a:rPr>
              <a:t>硬盘引导及分区原理</a:t>
            </a:r>
            <a:endParaRPr lang="zh-CN" altLang="en-US" dirty="0"/>
          </a:p>
        </p:txBody>
      </p:sp>
      <p:sp>
        <p:nvSpPr>
          <p:cNvPr id="5" name="灯片编号占位符 4">
            <a:extLst>
              <a:ext uri="{FF2B5EF4-FFF2-40B4-BE49-F238E27FC236}">
                <a16:creationId xmlns:a16="http://schemas.microsoft.com/office/drawing/2014/main" id="{599BC164-C0C2-438D-89C9-86F632531B01}"/>
              </a:ext>
            </a:extLst>
          </p:cNvPr>
          <p:cNvSpPr>
            <a:spLocks noGrp="1"/>
          </p:cNvSpPr>
          <p:nvPr>
            <p:ph type="sldNum" sz="quarter" idx="12"/>
          </p:nvPr>
        </p:nvSpPr>
        <p:spPr/>
        <p:txBody>
          <a:bodyPr/>
          <a:lstStyle/>
          <a:p>
            <a:fld id="{B10D5614-B734-4280-8F57-1D4947433C97}" type="slidenum">
              <a:rPr lang="en-US" smtClean="0"/>
              <a:pPr/>
              <a:t>89</a:t>
            </a:fld>
            <a:endParaRPr lang="en-US" dirty="0"/>
          </a:p>
        </p:txBody>
      </p:sp>
    </p:spTree>
    <p:extLst>
      <p:ext uri="{BB962C8B-B14F-4D97-AF65-F5344CB8AC3E}">
        <p14:creationId xmlns:p14="http://schemas.microsoft.com/office/powerpoint/2010/main" val="446275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8.1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文件系统的概念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08</a:t>
            </a:r>
            <a:endParaRPr lang="en-US" sz="1100" b="1" dirty="0">
              <a:solidFill>
                <a:prstClr val="white"/>
              </a:solidFill>
            </a:endParaRPr>
          </a:p>
        </p:txBody>
      </p:sp>
      <p:sp>
        <p:nvSpPr>
          <p:cNvPr id="11" name="Content Placeholder 2"/>
          <p:cNvSpPr txBox="1">
            <a:spLocks/>
          </p:cNvSpPr>
          <p:nvPr/>
        </p:nvSpPr>
        <p:spPr>
          <a:xfrm>
            <a:off x="457200" y="1149079"/>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文件与文件系统</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9" name="Rectangle 3"/>
          <p:cNvSpPr txBox="1">
            <a:spLocks/>
          </p:cNvSpPr>
          <p:nvPr/>
        </p:nvSpPr>
        <p:spPr>
          <a:xfrm>
            <a:off x="457200" y="1700808"/>
            <a:ext cx="8180016" cy="43735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按文件的保护级别分类 </a:t>
            </a:r>
          </a:p>
          <a:p>
            <a:pPr marL="800100" lvl="1" indent="-342900">
              <a:lnSpc>
                <a:spcPct val="150000"/>
              </a:lnSpc>
              <a:spcBef>
                <a:spcPts val="0"/>
              </a:spcBef>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可执行文件</a:t>
            </a:r>
            <a:endParaRPr lang="en-US" altLang="zh-CN" sz="1800" b="1" dirty="0">
              <a:solidFill>
                <a:srgbClr val="000000"/>
              </a:solidFill>
              <a:latin typeface="华文中宋" panose="02010600040101010101" pitchFamily="2" charset="-122"/>
              <a:ea typeface="华文中宋" panose="02010600040101010101" pitchFamily="2" charset="-122"/>
            </a:endParaRPr>
          </a:p>
          <a:p>
            <a:pPr marL="800100" lvl="1" indent="-342900">
              <a:lnSpc>
                <a:spcPct val="150000"/>
              </a:lnSpc>
              <a:spcBef>
                <a:spcPts val="0"/>
              </a:spcBef>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只读文件</a:t>
            </a:r>
            <a:endParaRPr lang="en-US" altLang="zh-CN" sz="1800" b="1" dirty="0">
              <a:solidFill>
                <a:srgbClr val="000000"/>
              </a:solidFill>
              <a:latin typeface="华文中宋" panose="02010600040101010101" pitchFamily="2" charset="-122"/>
              <a:ea typeface="华文中宋" panose="02010600040101010101" pitchFamily="2" charset="-122"/>
            </a:endParaRPr>
          </a:p>
          <a:p>
            <a:pPr marL="800100" lvl="1" indent="-342900">
              <a:lnSpc>
                <a:spcPct val="150000"/>
              </a:lnSpc>
              <a:spcBef>
                <a:spcPts val="0"/>
              </a:spcBef>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读写文件</a:t>
            </a:r>
            <a:endParaRPr lang="en-US" altLang="zh-CN" sz="1800" b="1" dirty="0">
              <a:solidFill>
                <a:srgbClr val="000000"/>
              </a:solidFill>
              <a:latin typeface="华文中宋" panose="02010600040101010101" pitchFamily="2" charset="-122"/>
              <a:ea typeface="华文中宋" panose="02010600040101010101" pitchFamily="2" charset="-122"/>
            </a:endParaRPr>
          </a:p>
          <a:p>
            <a:pPr marL="800100" lvl="1" indent="-342900">
              <a:lnSpc>
                <a:spcPct val="150000"/>
              </a:lnSpc>
              <a:spcBef>
                <a:spcPts val="0"/>
              </a:spcBef>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不保护文件 </a:t>
            </a:r>
          </a:p>
          <a:p>
            <a:pPr>
              <a:lnSpc>
                <a:spcPct val="150000"/>
              </a:lnSpc>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按文件的逻辑结构分类 </a:t>
            </a:r>
          </a:p>
          <a:p>
            <a:pPr marL="800100" lvl="1" indent="-342900">
              <a:lnSpc>
                <a:spcPct val="150000"/>
              </a:lnSpc>
              <a:spcBef>
                <a:spcPts val="0"/>
              </a:spcBef>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无结构文件</a:t>
            </a:r>
            <a:endParaRPr lang="en-US" altLang="zh-CN" sz="1800" b="1" dirty="0">
              <a:solidFill>
                <a:srgbClr val="000000"/>
              </a:solidFill>
              <a:latin typeface="华文中宋" panose="02010600040101010101" pitchFamily="2" charset="-122"/>
              <a:ea typeface="华文中宋" panose="02010600040101010101" pitchFamily="2" charset="-122"/>
            </a:endParaRPr>
          </a:p>
          <a:p>
            <a:pPr marL="800100" lvl="1" indent="-342900">
              <a:lnSpc>
                <a:spcPct val="150000"/>
              </a:lnSpc>
              <a:spcBef>
                <a:spcPts val="0"/>
              </a:spcBef>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有结构文件</a:t>
            </a:r>
            <a:endParaRPr lang="en-US" altLang="zh-CN" sz="1800" b="1" dirty="0">
              <a:solidFill>
                <a:srgbClr val="000000"/>
              </a:solidFill>
              <a:latin typeface="华文中宋" panose="02010600040101010101" pitchFamily="2" charset="-122"/>
              <a:ea typeface="华文中宋" panose="02010600040101010101" pitchFamily="2" charset="-122"/>
            </a:endParaRPr>
          </a:p>
          <a:p>
            <a:pPr marL="800100" lvl="1" indent="-342900">
              <a:lnSpc>
                <a:spcPct val="150000"/>
              </a:lnSpc>
              <a:spcBef>
                <a:spcPts val="0"/>
              </a:spcBef>
              <a:buFont typeface="+mj-ea"/>
              <a:buAutoNum type="circleNumDbPlain"/>
            </a:pPr>
            <a:endParaRPr lang="zh-CN" altLang="en-US" sz="1800" b="1" dirty="0">
              <a:solidFill>
                <a:srgbClr val="000000"/>
              </a:solidFill>
              <a:latin typeface="华文中宋" panose="02010600040101010101" pitchFamily="2" charset="-122"/>
              <a:ea typeface="华文中宋" panose="02010600040101010101" pitchFamily="2" charset="-122"/>
            </a:endParaRPr>
          </a:p>
          <a:p>
            <a:pPr marL="457200" lvl="1" indent="0">
              <a:lnSpc>
                <a:spcPct val="150000"/>
              </a:lnSpc>
              <a:spcBef>
                <a:spcPts val="0"/>
              </a:spcBef>
              <a:buNone/>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4" name="灯片编号占位符 3">
            <a:extLst>
              <a:ext uri="{FF2B5EF4-FFF2-40B4-BE49-F238E27FC236}">
                <a16:creationId xmlns:a16="http://schemas.microsoft.com/office/drawing/2014/main" id="{FBCC7C8B-E535-4AF4-B0BC-6BF095C1D239}"/>
              </a:ext>
            </a:extLst>
          </p:cNvPr>
          <p:cNvSpPr>
            <a:spLocks noGrp="1"/>
          </p:cNvSpPr>
          <p:nvPr>
            <p:ph type="sldNum" sz="quarter" idx="12"/>
          </p:nvPr>
        </p:nvSpPr>
        <p:spPr/>
        <p:txBody>
          <a:bodyPr/>
          <a:lstStyle/>
          <a:p>
            <a:fld id="{B10D5614-B734-4280-8F57-1D4947433C97}" type="slidenum">
              <a:rPr lang="en-US" smtClean="0"/>
              <a:pPr/>
              <a:t>9</a:t>
            </a:fld>
            <a:endParaRPr lang="en-US" dirty="0"/>
          </a:p>
        </p:txBody>
      </p:sp>
    </p:spTree>
    <p:extLst>
      <p:ext uri="{BB962C8B-B14F-4D97-AF65-F5344CB8AC3E}">
        <p14:creationId xmlns:p14="http://schemas.microsoft.com/office/powerpoint/2010/main" val="262501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68</a:t>
            </a:r>
            <a:endParaRPr lang="en-US" sz="1100" b="1" dirty="0">
              <a:solidFill>
                <a:prstClr val="white"/>
              </a:solidFill>
            </a:endParaRPr>
          </a:p>
        </p:txBody>
      </p:sp>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329" y="47625"/>
            <a:ext cx="6362700"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1854" y="3573016"/>
            <a:ext cx="6343650" cy="300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6881842" y="6484835"/>
            <a:ext cx="2262158" cy="369332"/>
          </a:xfrm>
          <a:prstGeom prst="rect">
            <a:avLst/>
          </a:prstGeom>
        </p:spPr>
        <p:txBody>
          <a:bodyPr wrap="none">
            <a:spAutoFit/>
          </a:bodyPr>
          <a:lstStyle/>
          <a:p>
            <a:r>
              <a:rPr lang="zh-CN" altLang="en-US" b="1" dirty="0">
                <a:solidFill>
                  <a:srgbClr val="FF0000"/>
                </a:solidFill>
                <a:latin typeface="华文中宋" panose="02010600040101010101" pitchFamily="2" charset="-122"/>
                <a:ea typeface="华文中宋" panose="02010600040101010101" pitchFamily="2" charset="-122"/>
              </a:rPr>
              <a:t>硬盘引导及分区原理</a:t>
            </a:r>
            <a:endParaRPr lang="zh-CN" altLang="en-US" dirty="0">
              <a:solidFill>
                <a:srgbClr val="5C5C5C"/>
              </a:solidFill>
            </a:endParaRPr>
          </a:p>
        </p:txBody>
      </p:sp>
      <p:sp>
        <p:nvSpPr>
          <p:cNvPr id="4" name="灯片编号占位符 3">
            <a:extLst>
              <a:ext uri="{FF2B5EF4-FFF2-40B4-BE49-F238E27FC236}">
                <a16:creationId xmlns:a16="http://schemas.microsoft.com/office/drawing/2014/main" id="{CAF3A7C1-0495-4478-95FC-04CB6F614CAB}"/>
              </a:ext>
            </a:extLst>
          </p:cNvPr>
          <p:cNvSpPr>
            <a:spLocks noGrp="1"/>
          </p:cNvSpPr>
          <p:nvPr>
            <p:ph type="sldNum" sz="quarter" idx="12"/>
          </p:nvPr>
        </p:nvSpPr>
        <p:spPr/>
        <p:txBody>
          <a:bodyPr/>
          <a:lstStyle/>
          <a:p>
            <a:fld id="{B10D5614-B734-4280-8F57-1D4947433C97}" type="slidenum">
              <a:rPr lang="en-US" smtClean="0"/>
              <a:pPr/>
              <a:t>90</a:t>
            </a:fld>
            <a:endParaRPr lang="en-US" dirty="0"/>
          </a:p>
        </p:txBody>
      </p:sp>
    </p:spTree>
    <p:extLst>
      <p:ext uri="{BB962C8B-B14F-4D97-AF65-F5344CB8AC3E}">
        <p14:creationId xmlns:p14="http://schemas.microsoft.com/office/powerpoint/2010/main" val="324686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69</a:t>
            </a:r>
            <a:endParaRPr lang="en-US" sz="1100" b="1" dirty="0">
              <a:solidFill>
                <a:prstClr val="white"/>
              </a:solidFill>
            </a:endParaRPr>
          </a:p>
        </p:txBody>
      </p:sp>
      <p:sp>
        <p:nvSpPr>
          <p:cNvPr id="3" name="矩形 2"/>
          <p:cNvSpPr/>
          <p:nvPr/>
        </p:nvSpPr>
        <p:spPr>
          <a:xfrm>
            <a:off x="604414" y="1196752"/>
            <a:ext cx="8032801" cy="5029262"/>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altLang="zh-CN" b="1" dirty="0">
                <a:solidFill>
                  <a:srgbClr val="000000"/>
                </a:solidFill>
                <a:latin typeface="华文中宋" panose="02010600040101010101" pitchFamily="2" charset="-122"/>
                <a:ea typeface="华文中宋" panose="02010600040101010101" pitchFamily="2" charset="-122"/>
              </a:rPr>
              <a:t>MBR</a:t>
            </a:r>
            <a:r>
              <a:rPr lang="zh-CN" altLang="en-US" b="1" dirty="0">
                <a:solidFill>
                  <a:srgbClr val="000000"/>
                </a:solidFill>
                <a:latin typeface="华文中宋" panose="02010600040101010101" pitchFamily="2" charset="-122"/>
                <a:ea typeface="华文中宋" panose="02010600040101010101" pitchFamily="2" charset="-122"/>
              </a:rPr>
              <a:t>包含一个</a:t>
            </a:r>
            <a:r>
              <a:rPr lang="en-US" altLang="zh-CN" b="1" dirty="0">
                <a:solidFill>
                  <a:srgbClr val="000000"/>
                </a:solidFill>
                <a:latin typeface="华文中宋" panose="02010600040101010101" pitchFamily="2" charset="-122"/>
                <a:ea typeface="华文中宋" panose="02010600040101010101" pitchFamily="2" charset="-122"/>
              </a:rPr>
              <a:t>64</a:t>
            </a:r>
            <a:r>
              <a:rPr lang="zh-CN" altLang="en-US" b="1" dirty="0">
                <a:solidFill>
                  <a:srgbClr val="000000"/>
                </a:solidFill>
                <a:latin typeface="华文中宋" panose="02010600040101010101" pitchFamily="2" charset="-122"/>
                <a:ea typeface="华文中宋" panose="02010600040101010101" pitchFamily="2" charset="-122"/>
              </a:rPr>
              <a:t>个字节的硬盘分区表</a:t>
            </a:r>
            <a:r>
              <a:rPr lang="en-US" altLang="zh-CN" b="1" dirty="0">
                <a:solidFill>
                  <a:srgbClr val="000000"/>
                </a:solidFill>
                <a:latin typeface="华文中宋" panose="02010600040101010101" pitchFamily="2" charset="-122"/>
                <a:ea typeface="华文中宋" panose="02010600040101010101" pitchFamily="2" charset="-122"/>
              </a:rPr>
              <a:t>DPT</a:t>
            </a:r>
            <a:r>
              <a:rPr lang="zh-CN" altLang="en-US" b="1" dirty="0">
                <a:solidFill>
                  <a:srgbClr val="000000"/>
                </a:solidFill>
                <a:latin typeface="华文中宋" panose="02010600040101010101" pitchFamily="2" charset="-122"/>
                <a:ea typeface="华文中宋" panose="02010600040101010101" pitchFamily="2" charset="-122"/>
              </a:rPr>
              <a:t>。由于每个分区信息需要</a:t>
            </a:r>
            <a:r>
              <a:rPr lang="en-US" altLang="zh-CN" b="1" dirty="0">
                <a:solidFill>
                  <a:srgbClr val="000000"/>
                </a:solidFill>
                <a:latin typeface="华文中宋" panose="02010600040101010101" pitchFamily="2" charset="-122"/>
                <a:ea typeface="华文中宋" panose="02010600040101010101" pitchFamily="2" charset="-122"/>
              </a:rPr>
              <a:t>16</a:t>
            </a:r>
            <a:r>
              <a:rPr lang="zh-CN" altLang="en-US" b="1" dirty="0">
                <a:solidFill>
                  <a:srgbClr val="000000"/>
                </a:solidFill>
                <a:latin typeface="华文中宋" panose="02010600040101010101" pitchFamily="2" charset="-122"/>
                <a:ea typeface="华文中宋" panose="02010600040101010101" pitchFamily="2" charset="-122"/>
              </a:rPr>
              <a:t>个字节，所以对于采用</a:t>
            </a:r>
            <a:r>
              <a:rPr lang="en-US" altLang="zh-CN" b="1" dirty="0">
                <a:solidFill>
                  <a:srgbClr val="000000"/>
                </a:solidFill>
                <a:latin typeface="华文中宋" panose="02010600040101010101" pitchFamily="2" charset="-122"/>
                <a:ea typeface="华文中宋" panose="02010600040101010101" pitchFamily="2" charset="-122"/>
              </a:rPr>
              <a:t>MBR</a:t>
            </a:r>
            <a:r>
              <a:rPr lang="zh-CN" altLang="en-US" b="1" dirty="0">
                <a:solidFill>
                  <a:srgbClr val="000000"/>
                </a:solidFill>
                <a:latin typeface="华文中宋" panose="02010600040101010101" pitchFamily="2" charset="-122"/>
                <a:ea typeface="华文中宋" panose="02010600040101010101" pitchFamily="2" charset="-122"/>
              </a:rPr>
              <a:t>型分区结构的硬盘，最多只能识别个主分区（</a:t>
            </a:r>
            <a:r>
              <a:rPr lang="en-US" altLang="zh-CN" b="1" dirty="0">
                <a:solidFill>
                  <a:srgbClr val="000000"/>
                </a:solidFill>
                <a:latin typeface="华文中宋" panose="02010600040101010101" pitchFamily="2" charset="-122"/>
                <a:ea typeface="华文中宋" panose="02010600040101010101" pitchFamily="2" charset="-122"/>
              </a:rPr>
              <a:t>Primary partition</a:t>
            </a:r>
            <a:r>
              <a:rPr lang="zh-CN" altLang="en-US" b="1" dirty="0">
                <a:solidFill>
                  <a:srgbClr val="000000"/>
                </a:solidFill>
                <a:latin typeface="华文中宋" panose="02010600040101010101" pitchFamily="2" charset="-122"/>
                <a:ea typeface="华文中宋" panose="02010600040101010101" pitchFamily="2" charset="-122"/>
              </a:rPr>
              <a:t>）或者</a:t>
            </a:r>
            <a:r>
              <a:rPr lang="en-US" altLang="zh-CN" b="1" dirty="0">
                <a:solidFill>
                  <a:srgbClr val="000000"/>
                </a:solidFill>
                <a:latin typeface="华文中宋" panose="02010600040101010101" pitchFamily="2" charset="-122"/>
                <a:ea typeface="华文中宋" panose="02010600040101010101" pitchFamily="2" charset="-122"/>
              </a:rPr>
              <a:t>3</a:t>
            </a:r>
            <a:r>
              <a:rPr lang="zh-CN" altLang="en-US" b="1" dirty="0">
                <a:solidFill>
                  <a:srgbClr val="000000"/>
                </a:solidFill>
                <a:latin typeface="华文中宋" panose="02010600040101010101" pitchFamily="2" charset="-122"/>
                <a:ea typeface="华文中宋" panose="02010600040101010101" pitchFamily="2" charset="-122"/>
              </a:rPr>
              <a:t>个主分区</a:t>
            </a:r>
            <a:r>
              <a:rPr lang="en-US" altLang="zh-CN" b="1" dirty="0">
                <a:solidFill>
                  <a:srgbClr val="000000"/>
                </a:solidFill>
                <a:latin typeface="华文中宋" panose="02010600040101010101" pitchFamily="2" charset="-122"/>
                <a:ea typeface="华文中宋" panose="02010600040101010101" pitchFamily="2" charset="-122"/>
              </a:rPr>
              <a:t>+1</a:t>
            </a:r>
            <a:r>
              <a:rPr lang="zh-CN" altLang="en-US" b="1" dirty="0">
                <a:solidFill>
                  <a:srgbClr val="000000"/>
                </a:solidFill>
                <a:latin typeface="华文中宋" panose="02010600040101010101" pitchFamily="2" charset="-122"/>
                <a:ea typeface="华文中宋" panose="02010600040101010101" pitchFamily="2" charset="-122"/>
              </a:rPr>
              <a:t>个扩展分区（</a:t>
            </a:r>
            <a:r>
              <a:rPr lang="en-US" altLang="zh-CN" b="1" dirty="0">
                <a:solidFill>
                  <a:srgbClr val="000000"/>
                </a:solidFill>
                <a:latin typeface="华文中宋" panose="02010600040101010101" pitchFamily="2" charset="-122"/>
                <a:ea typeface="华文中宋" panose="02010600040101010101" pitchFamily="2" charset="-122"/>
              </a:rPr>
              <a:t>Extended partition </a:t>
            </a:r>
            <a:r>
              <a:rPr lang="zh-CN" altLang="en-US" b="1" dirty="0">
                <a:solidFill>
                  <a:srgbClr val="000000"/>
                </a:solidFill>
                <a:latin typeface="华文中宋" panose="02010600040101010101" pitchFamily="2" charset="-122"/>
                <a:ea typeface="华文中宋" panose="02010600040101010101" pitchFamily="2" charset="-122"/>
              </a:rPr>
              <a:t>）。扩展分区只能有一个，然后可以再细分为无数个逻辑分区</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gn="just">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在一个划分有多个主分区的硬盘上，则可安装多个不同的操作系统。如</a:t>
            </a:r>
            <a:r>
              <a:rPr lang="en-US" altLang="zh-CN" b="1" dirty="0">
                <a:solidFill>
                  <a:srgbClr val="000000"/>
                </a:solidFill>
                <a:latin typeface="华文中宋" panose="02010600040101010101" pitchFamily="2" charset="-122"/>
                <a:ea typeface="华文中宋" panose="02010600040101010101" pitchFamily="2" charset="-122"/>
              </a:rPr>
              <a:t>Windows</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Linux</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Solaris</a:t>
            </a:r>
            <a:r>
              <a:rPr lang="zh-CN" altLang="en-US" b="1" dirty="0">
                <a:solidFill>
                  <a:srgbClr val="000000"/>
                </a:solidFill>
                <a:latin typeface="华文中宋" panose="02010600040101010101" pitchFamily="2" charset="-122"/>
                <a:ea typeface="华文中宋" panose="02010600040101010101" pitchFamily="2" charset="-122"/>
              </a:rPr>
              <a:t>等。每个操作系统自己去管理分配给自己的分区。但是，每个操作系统对分区的操作方式是不同的。对于</a:t>
            </a:r>
            <a:r>
              <a:rPr lang="en-US" altLang="zh-CN" b="1" dirty="0">
                <a:solidFill>
                  <a:srgbClr val="000000"/>
                </a:solidFill>
                <a:latin typeface="华文中宋" panose="02010600040101010101" pitchFamily="2" charset="-122"/>
                <a:ea typeface="华文中宋" panose="02010600040101010101" pitchFamily="2" charset="-122"/>
              </a:rPr>
              <a:t>DOS/Windows</a:t>
            </a:r>
            <a:r>
              <a:rPr lang="zh-CN" altLang="en-US" b="1" dirty="0">
                <a:solidFill>
                  <a:srgbClr val="000000"/>
                </a:solidFill>
                <a:latin typeface="华文中宋" panose="02010600040101010101" pitchFamily="2" charset="-122"/>
                <a:ea typeface="华文中宋" panose="02010600040101010101" pitchFamily="2" charset="-122"/>
              </a:rPr>
              <a:t>来说，它能够把它所能管辖的一个主分区和一个扩展分区格式化，然后按照 </a:t>
            </a:r>
            <a:r>
              <a:rPr lang="en-US" altLang="zh-CN" b="1" dirty="0">
                <a:solidFill>
                  <a:srgbClr val="000000"/>
                </a:solidFill>
                <a:latin typeface="华文中宋" panose="02010600040101010101" pitchFamily="2" charset="-122"/>
                <a:ea typeface="华文中宋" panose="02010600040101010101" pitchFamily="2" charset="-122"/>
              </a:rPr>
              <a:t>C:</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D:</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E:</a:t>
            </a:r>
            <a:r>
              <a:rPr lang="zh-CN" altLang="en-US" b="1" dirty="0">
                <a:solidFill>
                  <a:srgbClr val="000000"/>
                </a:solidFill>
                <a:latin typeface="华文中宋" panose="02010600040101010101" pitchFamily="2" charset="-122"/>
                <a:ea typeface="华文中宋" panose="02010600040101010101" pitchFamily="2" charset="-122"/>
              </a:rPr>
              <a:t>逻辑盘的方式来管理。而</a:t>
            </a:r>
            <a:r>
              <a:rPr lang="en-US" altLang="zh-CN" b="1" dirty="0">
                <a:solidFill>
                  <a:srgbClr val="000000"/>
                </a:solidFill>
                <a:latin typeface="华文中宋" panose="02010600040101010101" pitchFamily="2" charset="-122"/>
                <a:ea typeface="华文中宋" panose="02010600040101010101" pitchFamily="2" charset="-122"/>
              </a:rPr>
              <a:t>Linux</a:t>
            </a:r>
            <a:r>
              <a:rPr lang="zh-CN" altLang="en-US" b="1" dirty="0">
                <a:solidFill>
                  <a:srgbClr val="000000"/>
                </a:solidFill>
                <a:latin typeface="华文中宋" panose="02010600040101010101" pitchFamily="2" charset="-122"/>
                <a:ea typeface="华文中宋" panose="02010600040101010101" pitchFamily="2" charset="-122"/>
              </a:rPr>
              <a:t>则不同，它是把“分区”看作一个设备，既没有“扩展分区”的概念，也没有“逻辑盘”的概念</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8" name="矩形 7"/>
          <p:cNvSpPr/>
          <p:nvPr/>
        </p:nvSpPr>
        <p:spPr>
          <a:xfrm>
            <a:off x="6881842" y="6484835"/>
            <a:ext cx="2262158" cy="369332"/>
          </a:xfrm>
          <a:prstGeom prst="rect">
            <a:avLst/>
          </a:prstGeom>
        </p:spPr>
        <p:txBody>
          <a:bodyPr wrap="none">
            <a:spAutoFit/>
          </a:bodyPr>
          <a:lstStyle/>
          <a:p>
            <a:r>
              <a:rPr lang="zh-CN" altLang="en-US" b="1" dirty="0">
                <a:solidFill>
                  <a:srgbClr val="FF0000"/>
                </a:solidFill>
                <a:latin typeface="华文中宋" panose="02010600040101010101" pitchFamily="2" charset="-122"/>
                <a:ea typeface="华文中宋" panose="02010600040101010101" pitchFamily="2" charset="-122"/>
              </a:rPr>
              <a:t>硬盘引导及分区原理</a:t>
            </a:r>
            <a:endParaRPr lang="zh-CN" altLang="en-US" dirty="0"/>
          </a:p>
        </p:txBody>
      </p:sp>
      <p:sp>
        <p:nvSpPr>
          <p:cNvPr id="5" name="灯片编号占位符 4">
            <a:extLst>
              <a:ext uri="{FF2B5EF4-FFF2-40B4-BE49-F238E27FC236}">
                <a16:creationId xmlns:a16="http://schemas.microsoft.com/office/drawing/2014/main" id="{B19A2978-2048-4B50-A388-7FE015F6C97A}"/>
              </a:ext>
            </a:extLst>
          </p:cNvPr>
          <p:cNvSpPr>
            <a:spLocks noGrp="1"/>
          </p:cNvSpPr>
          <p:nvPr>
            <p:ph type="sldNum" sz="quarter" idx="12"/>
          </p:nvPr>
        </p:nvSpPr>
        <p:spPr/>
        <p:txBody>
          <a:bodyPr/>
          <a:lstStyle/>
          <a:p>
            <a:fld id="{B10D5614-B734-4280-8F57-1D4947433C97}" type="slidenum">
              <a:rPr lang="en-US" smtClean="0"/>
              <a:pPr/>
              <a:t>91</a:t>
            </a:fld>
            <a:endParaRPr lang="en-US" dirty="0"/>
          </a:p>
        </p:txBody>
      </p:sp>
    </p:spTree>
    <p:extLst>
      <p:ext uri="{BB962C8B-B14F-4D97-AF65-F5344CB8AC3E}">
        <p14:creationId xmlns:p14="http://schemas.microsoft.com/office/powerpoint/2010/main" val="231066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70</a:t>
            </a:r>
            <a:endParaRPr lang="en-US" sz="1100" b="1" dirty="0">
              <a:solidFill>
                <a:prstClr val="white"/>
              </a:solidFill>
            </a:endParaRPr>
          </a:p>
        </p:txBody>
      </p:sp>
      <p:sp>
        <p:nvSpPr>
          <p:cNvPr id="3" name="矩形 2"/>
          <p:cNvSpPr/>
          <p:nvPr/>
        </p:nvSpPr>
        <p:spPr>
          <a:xfrm>
            <a:off x="604414" y="1196752"/>
            <a:ext cx="8032801" cy="2585323"/>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扩展分区中逻辑驱动器的引导记录是链式的。每一个逻辑分区都有一个和</a:t>
            </a:r>
            <a:r>
              <a:rPr lang="en-US" altLang="zh-CN" b="1" dirty="0">
                <a:solidFill>
                  <a:srgbClr val="000000"/>
                </a:solidFill>
                <a:latin typeface="华文中宋" panose="02010600040101010101" pitchFamily="2" charset="-122"/>
                <a:ea typeface="华文中宋" panose="02010600040101010101" pitchFamily="2" charset="-122"/>
              </a:rPr>
              <a:t>MBR</a:t>
            </a:r>
            <a:r>
              <a:rPr lang="zh-CN" altLang="en-US" b="1" dirty="0">
                <a:solidFill>
                  <a:srgbClr val="000000"/>
                </a:solidFill>
                <a:latin typeface="华文中宋" panose="02010600040101010101" pitchFamily="2" charset="-122"/>
                <a:ea typeface="华文中宋" panose="02010600040101010101" pitchFamily="2" charset="-122"/>
              </a:rPr>
              <a:t>结构类似的扩展引导记录</a:t>
            </a:r>
            <a:r>
              <a:rPr lang="en-US" altLang="zh-CN" b="1" dirty="0">
                <a:solidFill>
                  <a:srgbClr val="000000"/>
                </a:solidFill>
                <a:latin typeface="华文中宋" panose="02010600040101010101" pitchFamily="2" charset="-122"/>
                <a:ea typeface="华文中宋" panose="02010600040101010101" pitchFamily="2" charset="-122"/>
              </a:rPr>
              <a:t>EBR</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Extended boot record</a:t>
            </a:r>
            <a:r>
              <a:rPr lang="zh-CN" altLang="en-US" b="1" dirty="0">
                <a:solidFill>
                  <a:srgbClr val="000000"/>
                </a:solidFill>
                <a:latin typeface="华文中宋" panose="02010600040101010101" pitchFamily="2" charset="-122"/>
                <a:ea typeface="华文中宋" panose="02010600040101010101" pitchFamily="2" charset="-122"/>
              </a:rPr>
              <a:t>），其分区表的第一项指向该逻辑分区本身的引导扇区，第二项指向下一个逻辑驱动器的</a:t>
            </a:r>
            <a:r>
              <a:rPr lang="en-US" altLang="zh-CN" b="1" dirty="0">
                <a:solidFill>
                  <a:srgbClr val="000000"/>
                </a:solidFill>
                <a:latin typeface="华文中宋" panose="02010600040101010101" pitchFamily="2" charset="-122"/>
                <a:ea typeface="华文中宋" panose="02010600040101010101" pitchFamily="2" charset="-122"/>
              </a:rPr>
              <a:t>EBR</a:t>
            </a:r>
            <a:r>
              <a:rPr lang="zh-CN" altLang="en-US" b="1" dirty="0">
                <a:solidFill>
                  <a:srgbClr val="000000"/>
                </a:solidFill>
                <a:latin typeface="华文中宋" panose="02010600040101010101" pitchFamily="2" charset="-122"/>
                <a:ea typeface="华文中宋" panose="02010600040101010101" pitchFamily="2" charset="-122"/>
              </a:rPr>
              <a:t>，分区表第三、第四项没有用到</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gn="just">
              <a:lnSpc>
                <a:spcPct val="150000"/>
              </a:lnSpc>
              <a:buFont typeface="Wingdings" panose="05000000000000000000" pitchFamily="2" charset="2"/>
              <a:buChar char="Ø"/>
            </a:pP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8" name="矩形 7"/>
          <p:cNvSpPr/>
          <p:nvPr/>
        </p:nvSpPr>
        <p:spPr>
          <a:xfrm>
            <a:off x="6881842" y="6484835"/>
            <a:ext cx="2262158" cy="369332"/>
          </a:xfrm>
          <a:prstGeom prst="rect">
            <a:avLst/>
          </a:prstGeom>
        </p:spPr>
        <p:txBody>
          <a:bodyPr wrap="none">
            <a:spAutoFit/>
          </a:bodyPr>
          <a:lstStyle/>
          <a:p>
            <a:r>
              <a:rPr lang="zh-CN" altLang="en-US" b="1" dirty="0">
                <a:solidFill>
                  <a:srgbClr val="FF0000"/>
                </a:solidFill>
                <a:latin typeface="华文中宋" panose="02010600040101010101" pitchFamily="2" charset="-122"/>
                <a:ea typeface="华文中宋" panose="02010600040101010101" pitchFamily="2" charset="-122"/>
              </a:rPr>
              <a:t>硬盘引导及分区原理</a:t>
            </a:r>
            <a:endParaRPr lang="zh-CN" altLang="en-US" dirty="0"/>
          </a:p>
        </p:txBody>
      </p:sp>
      <p:sp>
        <p:nvSpPr>
          <p:cNvPr id="5" name="灯片编号占位符 4">
            <a:extLst>
              <a:ext uri="{FF2B5EF4-FFF2-40B4-BE49-F238E27FC236}">
                <a16:creationId xmlns:a16="http://schemas.microsoft.com/office/drawing/2014/main" id="{2D0925F4-CFEA-4116-A064-FB8C4A6AEEC0}"/>
              </a:ext>
            </a:extLst>
          </p:cNvPr>
          <p:cNvSpPr>
            <a:spLocks noGrp="1"/>
          </p:cNvSpPr>
          <p:nvPr>
            <p:ph type="sldNum" sz="quarter" idx="12"/>
          </p:nvPr>
        </p:nvSpPr>
        <p:spPr/>
        <p:txBody>
          <a:bodyPr/>
          <a:lstStyle/>
          <a:p>
            <a:fld id="{B10D5614-B734-4280-8F57-1D4947433C97}" type="slidenum">
              <a:rPr lang="en-US" smtClean="0"/>
              <a:pPr/>
              <a:t>92</a:t>
            </a:fld>
            <a:endParaRPr lang="en-US" dirty="0"/>
          </a:p>
        </p:txBody>
      </p:sp>
    </p:spTree>
    <p:extLst>
      <p:ext uri="{BB962C8B-B14F-4D97-AF65-F5344CB8AC3E}">
        <p14:creationId xmlns:p14="http://schemas.microsoft.com/office/powerpoint/2010/main" val="3691269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23679" cy="6858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71</a:t>
            </a:r>
            <a:endParaRPr lang="en-US" sz="1100" b="1" dirty="0">
              <a:solidFill>
                <a:prstClr val="white"/>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2231612513"/>
              </p:ext>
            </p:extLst>
          </p:nvPr>
        </p:nvGraphicFramePr>
        <p:xfrm>
          <a:off x="4021970" y="443942"/>
          <a:ext cx="4968552" cy="2625018"/>
        </p:xfrm>
        <a:graphic>
          <a:graphicData uri="http://schemas.openxmlformats.org/drawingml/2006/table">
            <a:tbl>
              <a:tblPr firstRow="1" bandRow="1">
                <a:tableStyleId>{5C22544A-7EE6-4342-B048-85BDC9FD1C3A}</a:tableStyleId>
              </a:tblPr>
              <a:tblGrid>
                <a:gridCol w="1242138">
                  <a:extLst>
                    <a:ext uri="{9D8B030D-6E8A-4147-A177-3AD203B41FA5}">
                      <a16:colId xmlns:a16="http://schemas.microsoft.com/office/drawing/2014/main" val="20000"/>
                    </a:ext>
                  </a:extLst>
                </a:gridCol>
                <a:gridCol w="1134126">
                  <a:extLst>
                    <a:ext uri="{9D8B030D-6E8A-4147-A177-3AD203B41FA5}">
                      <a16:colId xmlns:a16="http://schemas.microsoft.com/office/drawing/2014/main" val="20001"/>
                    </a:ext>
                  </a:extLst>
                </a:gridCol>
                <a:gridCol w="1126094">
                  <a:extLst>
                    <a:ext uri="{9D8B030D-6E8A-4147-A177-3AD203B41FA5}">
                      <a16:colId xmlns:a16="http://schemas.microsoft.com/office/drawing/2014/main" val="20002"/>
                    </a:ext>
                  </a:extLst>
                </a:gridCol>
                <a:gridCol w="1466194">
                  <a:extLst>
                    <a:ext uri="{9D8B030D-6E8A-4147-A177-3AD203B41FA5}">
                      <a16:colId xmlns:a16="http://schemas.microsoft.com/office/drawing/2014/main" val="20003"/>
                    </a:ext>
                  </a:extLst>
                </a:gridCol>
              </a:tblGrid>
              <a:tr h="238638">
                <a:tc>
                  <a:txBody>
                    <a:bodyPr/>
                    <a:lstStyle/>
                    <a:p>
                      <a:pPr algn="ctr"/>
                      <a:r>
                        <a:rPr lang="zh-CN" altLang="en-US" sz="900" b="1" dirty="0">
                          <a:solidFill>
                            <a:schemeClr val="bg1"/>
                          </a:solidFill>
                          <a:latin typeface="华文中宋" panose="02010600040101010101" pitchFamily="2" charset="-122"/>
                          <a:ea typeface="华文中宋" panose="02010600040101010101" pitchFamily="2" charset="-122"/>
                        </a:rPr>
                        <a:t>字节位移</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b="1" dirty="0">
                          <a:solidFill>
                            <a:schemeClr val="bg1"/>
                          </a:solidFill>
                          <a:latin typeface="华文中宋" panose="02010600040101010101" pitchFamily="2" charset="-122"/>
                          <a:ea typeface="华文中宋" panose="02010600040101010101" pitchFamily="2" charset="-122"/>
                        </a:rPr>
                        <a:t>字段长度</a:t>
                      </a:r>
                    </a:p>
                  </a:txBody>
                  <a:tcPr anchor="ctr"/>
                </a:tc>
                <a:tc>
                  <a:txBody>
                    <a:bodyPr/>
                    <a:lstStyle/>
                    <a:p>
                      <a:pPr algn="ctr"/>
                      <a:r>
                        <a:rPr lang="zh-CN" altLang="en-US" sz="900" b="1" dirty="0">
                          <a:solidFill>
                            <a:schemeClr val="bg1"/>
                          </a:solidFill>
                          <a:latin typeface="华文中宋" panose="02010600040101010101" pitchFamily="2" charset="-122"/>
                          <a:ea typeface="华文中宋" panose="02010600040101010101" pitchFamily="2" charset="-122"/>
                        </a:rPr>
                        <a:t>值</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b="1" dirty="0">
                          <a:solidFill>
                            <a:schemeClr val="bg1"/>
                          </a:solidFill>
                          <a:latin typeface="华文中宋" panose="02010600040101010101" pitchFamily="2" charset="-122"/>
                          <a:ea typeface="华文中宋" panose="02010600040101010101" pitchFamily="2" charset="-122"/>
                        </a:rPr>
                        <a:t>字段名和定义</a:t>
                      </a:r>
                    </a:p>
                  </a:txBody>
                  <a:tcPr anchor="ctr"/>
                </a:tc>
                <a:extLst>
                  <a:ext uri="{0D108BD9-81ED-4DB2-BD59-A6C34878D82A}">
                    <a16:rowId xmlns:a16="http://schemas.microsoft.com/office/drawing/2014/main" val="10000"/>
                  </a:ext>
                </a:extLst>
              </a:tr>
              <a:tr h="238638">
                <a:tc>
                  <a:txBody>
                    <a:bodyPr/>
                    <a:lstStyle/>
                    <a:p>
                      <a:r>
                        <a:rPr lang="en-US" altLang="zh-CN" sz="900" b="1" dirty="0">
                          <a:solidFill>
                            <a:srgbClr val="000000"/>
                          </a:solidFill>
                          <a:latin typeface="华文中宋" panose="02010600040101010101" pitchFamily="2" charset="-122"/>
                          <a:ea typeface="华文中宋" panose="02010600040101010101" pitchFamily="2" charset="-122"/>
                        </a:rPr>
                        <a:t>0x01BE</a:t>
                      </a:r>
                      <a:endParaRPr lang="zh-CN" altLang="en-US" sz="900" b="1" dirty="0">
                        <a:solidFill>
                          <a:srgbClr val="000000"/>
                        </a:solidFill>
                        <a:latin typeface="华文中宋" panose="02010600040101010101" pitchFamily="2" charset="-122"/>
                        <a:ea typeface="华文中宋" panose="02010600040101010101" pitchFamily="2" charset="-122"/>
                      </a:endParaRPr>
                    </a:p>
                  </a:txBody>
                  <a:tcPr anchor="ctr"/>
                </a:tc>
                <a:tc>
                  <a:txBody>
                    <a:bodyPr/>
                    <a:lstStyle/>
                    <a:p>
                      <a:r>
                        <a:rPr lang="en-US" altLang="zh-CN" sz="900" b="1" dirty="0">
                          <a:solidFill>
                            <a:srgbClr val="000000"/>
                          </a:solidFill>
                          <a:latin typeface="华文中宋" panose="02010600040101010101" pitchFamily="2" charset="-122"/>
                          <a:ea typeface="华文中宋" panose="02010600040101010101" pitchFamily="2" charset="-122"/>
                        </a:rPr>
                        <a:t>BYTE</a:t>
                      </a:r>
                      <a:endParaRPr lang="zh-CN" altLang="en-US" sz="900" b="1" dirty="0">
                        <a:solidFill>
                          <a:srgbClr val="000000"/>
                        </a:solidFill>
                        <a:latin typeface="华文中宋" panose="02010600040101010101" pitchFamily="2" charset="-122"/>
                        <a:ea typeface="华文中宋" panose="02010600040101010101" pitchFamily="2"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b="1" dirty="0">
                          <a:solidFill>
                            <a:srgbClr val="000000"/>
                          </a:solidFill>
                          <a:latin typeface="华文中宋" panose="02010600040101010101" pitchFamily="2" charset="-122"/>
                          <a:ea typeface="华文中宋" panose="02010600040101010101" pitchFamily="2" charset="-122"/>
                        </a:rPr>
                        <a:t>0x80</a:t>
                      </a:r>
                    </a:p>
                  </a:txBody>
                  <a:tcPr anchor="ctr"/>
                </a:tc>
                <a:tc>
                  <a:txBody>
                    <a:bodyPr/>
                    <a:lstStyle/>
                    <a:p>
                      <a:r>
                        <a:rPr lang="zh-CN" altLang="en-US" sz="900" b="1" dirty="0">
                          <a:solidFill>
                            <a:srgbClr val="000000"/>
                          </a:solidFill>
                          <a:latin typeface="华文中宋" panose="02010600040101010101" pitchFamily="2" charset="-122"/>
                          <a:ea typeface="华文中宋" panose="02010600040101010101" pitchFamily="2" charset="-122"/>
                        </a:rPr>
                        <a:t>分区是否活动</a:t>
                      </a:r>
                    </a:p>
                  </a:txBody>
                  <a:tcPr anchor="ctr"/>
                </a:tc>
                <a:extLst>
                  <a:ext uri="{0D108BD9-81ED-4DB2-BD59-A6C34878D82A}">
                    <a16:rowId xmlns:a16="http://schemas.microsoft.com/office/drawing/2014/main" val="10001"/>
                  </a:ext>
                </a:extLst>
              </a:tr>
              <a:tr h="238638">
                <a:tc>
                  <a:txBody>
                    <a:bodyPr/>
                    <a:lstStyle/>
                    <a:p>
                      <a:r>
                        <a:rPr lang="en-US" altLang="zh-CN" sz="900" b="1" dirty="0">
                          <a:solidFill>
                            <a:srgbClr val="000000"/>
                          </a:solidFill>
                          <a:latin typeface="华文中宋" panose="02010600040101010101" pitchFamily="2" charset="-122"/>
                          <a:ea typeface="华文中宋" panose="02010600040101010101" pitchFamily="2" charset="-122"/>
                        </a:rPr>
                        <a:t>0x01BF</a:t>
                      </a:r>
                      <a:endParaRPr lang="zh-CN" altLang="en-US" sz="900" b="1" dirty="0">
                        <a:solidFill>
                          <a:srgbClr val="000000"/>
                        </a:solidFill>
                        <a:latin typeface="华文中宋" panose="02010600040101010101" pitchFamily="2" charset="-122"/>
                        <a:ea typeface="华文中宋" panose="02010600040101010101" pitchFamily="2" charset="-122"/>
                      </a:endParaRPr>
                    </a:p>
                  </a:txBody>
                  <a:tcPr anchor="ctr"/>
                </a:tc>
                <a:tc>
                  <a:txBody>
                    <a:bodyPr/>
                    <a:lstStyle/>
                    <a:p>
                      <a:r>
                        <a:rPr lang="en-US" altLang="zh-CN" sz="900" b="1" dirty="0">
                          <a:solidFill>
                            <a:srgbClr val="000000"/>
                          </a:solidFill>
                          <a:latin typeface="华文中宋" panose="02010600040101010101" pitchFamily="2" charset="-122"/>
                          <a:ea typeface="华文中宋" panose="02010600040101010101" pitchFamily="2" charset="-122"/>
                        </a:rPr>
                        <a:t>BYTE</a:t>
                      </a:r>
                      <a:endParaRPr lang="zh-CN" altLang="en-US" sz="900" b="1" dirty="0">
                        <a:solidFill>
                          <a:srgbClr val="000000"/>
                        </a:solidFill>
                        <a:latin typeface="华文中宋" panose="02010600040101010101" pitchFamily="2" charset="-122"/>
                        <a:ea typeface="华文中宋" panose="02010600040101010101" pitchFamily="2"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b="1" dirty="0">
                          <a:solidFill>
                            <a:srgbClr val="000000"/>
                          </a:solidFill>
                          <a:latin typeface="华文中宋" panose="02010600040101010101" pitchFamily="2" charset="-122"/>
                          <a:ea typeface="华文中宋" panose="02010600040101010101" pitchFamily="2" charset="-122"/>
                        </a:rPr>
                        <a:t>0x01</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900" b="1" dirty="0">
                          <a:solidFill>
                            <a:srgbClr val="000000"/>
                          </a:solidFill>
                          <a:latin typeface="华文中宋" panose="02010600040101010101" pitchFamily="2" charset="-122"/>
                          <a:ea typeface="华文中宋" panose="02010600040101010101" pitchFamily="2" charset="-122"/>
                        </a:rPr>
                        <a:t>开始磁头</a:t>
                      </a:r>
                    </a:p>
                  </a:txBody>
                  <a:tcPr anchor="ctr"/>
                </a:tc>
                <a:extLst>
                  <a:ext uri="{0D108BD9-81ED-4DB2-BD59-A6C34878D82A}">
                    <a16:rowId xmlns:a16="http://schemas.microsoft.com/office/drawing/2014/main" val="10002"/>
                  </a:ext>
                </a:extLst>
              </a:tr>
              <a:tr h="238638">
                <a:tc>
                  <a:txBody>
                    <a:bodyPr/>
                    <a:lstStyle/>
                    <a:p>
                      <a:r>
                        <a:rPr lang="en-US" altLang="zh-CN" sz="900" b="1" dirty="0">
                          <a:solidFill>
                            <a:srgbClr val="000000"/>
                          </a:solidFill>
                          <a:latin typeface="华文中宋" panose="02010600040101010101" pitchFamily="2" charset="-122"/>
                          <a:ea typeface="华文中宋" panose="02010600040101010101" pitchFamily="2" charset="-122"/>
                        </a:rPr>
                        <a:t>0x01C0</a:t>
                      </a:r>
                      <a:endParaRPr lang="zh-CN" altLang="en-US" sz="900" b="1" dirty="0">
                        <a:solidFill>
                          <a:srgbClr val="000000"/>
                        </a:solidFill>
                        <a:latin typeface="华文中宋" panose="02010600040101010101" pitchFamily="2" charset="-122"/>
                        <a:ea typeface="华文中宋" panose="02010600040101010101" pitchFamily="2" charset="-122"/>
                      </a:endParaRPr>
                    </a:p>
                  </a:txBody>
                  <a:tcPr anchor="ctr"/>
                </a:tc>
                <a:tc>
                  <a:txBody>
                    <a:bodyPr/>
                    <a:lstStyle/>
                    <a:p>
                      <a:r>
                        <a:rPr lang="en-US" altLang="zh-CN" sz="900" b="1" dirty="0">
                          <a:solidFill>
                            <a:srgbClr val="000000"/>
                          </a:solidFill>
                          <a:latin typeface="华文中宋" panose="02010600040101010101" pitchFamily="2" charset="-122"/>
                          <a:ea typeface="华文中宋" panose="02010600040101010101" pitchFamily="2" charset="-122"/>
                        </a:rPr>
                        <a:t>6 </a:t>
                      </a:r>
                      <a:r>
                        <a:rPr lang="zh-CN" altLang="en-US" sz="900" b="1" dirty="0">
                          <a:solidFill>
                            <a:srgbClr val="000000"/>
                          </a:solidFill>
                          <a:latin typeface="华文中宋" panose="02010600040101010101" pitchFamily="2" charset="-122"/>
                          <a:ea typeface="华文中宋" panose="02010600040101010101" pitchFamily="2" charset="-122"/>
                        </a:rPr>
                        <a:t>位</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b="1" dirty="0">
                          <a:solidFill>
                            <a:srgbClr val="000000"/>
                          </a:solidFill>
                          <a:latin typeface="华文中宋" panose="02010600040101010101" pitchFamily="2" charset="-122"/>
                          <a:ea typeface="华文中宋" panose="02010600040101010101" pitchFamily="2" charset="-122"/>
                        </a:rPr>
                        <a:t>0x01</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900" b="1" dirty="0">
                          <a:solidFill>
                            <a:srgbClr val="000000"/>
                          </a:solidFill>
                          <a:latin typeface="华文中宋" panose="02010600040101010101" pitchFamily="2" charset="-122"/>
                          <a:ea typeface="华文中宋" panose="02010600040101010101" pitchFamily="2" charset="-122"/>
                        </a:rPr>
                        <a:t>开始扇区</a:t>
                      </a:r>
                    </a:p>
                  </a:txBody>
                  <a:tcPr anchor="ctr"/>
                </a:tc>
                <a:extLst>
                  <a:ext uri="{0D108BD9-81ED-4DB2-BD59-A6C34878D82A}">
                    <a16:rowId xmlns:a16="http://schemas.microsoft.com/office/drawing/2014/main" val="10003"/>
                  </a:ext>
                </a:extLst>
              </a:tr>
              <a:tr h="238638">
                <a:tc>
                  <a:txBody>
                    <a:bodyPr/>
                    <a:lstStyle/>
                    <a:p>
                      <a:r>
                        <a:rPr lang="en-US" altLang="zh-CN" sz="900" b="1" dirty="0">
                          <a:solidFill>
                            <a:srgbClr val="000000"/>
                          </a:solidFill>
                          <a:latin typeface="华文中宋" panose="02010600040101010101" pitchFamily="2" charset="-122"/>
                          <a:ea typeface="华文中宋" panose="02010600040101010101" pitchFamily="2" charset="-122"/>
                        </a:rPr>
                        <a:t>0x01C1</a:t>
                      </a:r>
                      <a:endParaRPr lang="zh-CN" altLang="en-US" sz="900" b="1" dirty="0">
                        <a:solidFill>
                          <a:srgbClr val="000000"/>
                        </a:solidFill>
                        <a:latin typeface="华文中宋" panose="02010600040101010101" pitchFamily="2" charset="-122"/>
                        <a:ea typeface="华文中宋" panose="02010600040101010101" pitchFamily="2" charset="-122"/>
                      </a:endParaRPr>
                    </a:p>
                  </a:txBody>
                  <a:tcPr anchor="ctr"/>
                </a:tc>
                <a:tc>
                  <a:txBody>
                    <a:bodyPr/>
                    <a:lstStyle/>
                    <a:p>
                      <a:r>
                        <a:rPr lang="en-US" altLang="zh-CN" sz="900" b="1" dirty="0">
                          <a:solidFill>
                            <a:srgbClr val="000000"/>
                          </a:solidFill>
                          <a:latin typeface="华文中宋" panose="02010600040101010101" pitchFamily="2" charset="-122"/>
                          <a:ea typeface="华文中宋" panose="02010600040101010101" pitchFamily="2" charset="-122"/>
                        </a:rPr>
                        <a:t>10 </a:t>
                      </a:r>
                      <a:r>
                        <a:rPr lang="zh-CN" altLang="en-US" sz="900" b="1" dirty="0">
                          <a:solidFill>
                            <a:srgbClr val="000000"/>
                          </a:solidFill>
                          <a:latin typeface="华文中宋" panose="02010600040101010101" pitchFamily="2" charset="-122"/>
                          <a:ea typeface="华文中宋" panose="02010600040101010101" pitchFamily="2" charset="-122"/>
                        </a:rPr>
                        <a:t>位</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b="1" dirty="0">
                          <a:solidFill>
                            <a:srgbClr val="000000"/>
                          </a:solidFill>
                          <a:latin typeface="华文中宋" panose="02010600040101010101" pitchFamily="2" charset="-122"/>
                          <a:ea typeface="华文中宋" panose="02010600040101010101" pitchFamily="2" charset="-122"/>
                        </a:rPr>
                        <a:t>0x00</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900" b="1" dirty="0">
                          <a:solidFill>
                            <a:srgbClr val="000000"/>
                          </a:solidFill>
                          <a:latin typeface="华文中宋" panose="02010600040101010101" pitchFamily="2" charset="-122"/>
                          <a:ea typeface="华文中宋" panose="02010600040101010101" pitchFamily="2" charset="-122"/>
                        </a:rPr>
                        <a:t>开始柱面</a:t>
                      </a:r>
                    </a:p>
                  </a:txBody>
                  <a:tcPr anchor="ctr"/>
                </a:tc>
                <a:extLst>
                  <a:ext uri="{0D108BD9-81ED-4DB2-BD59-A6C34878D82A}">
                    <a16:rowId xmlns:a16="http://schemas.microsoft.com/office/drawing/2014/main" val="10004"/>
                  </a:ext>
                </a:extLst>
              </a:tr>
              <a:tr h="238638">
                <a:tc>
                  <a:txBody>
                    <a:bodyPr/>
                    <a:lstStyle/>
                    <a:p>
                      <a:r>
                        <a:rPr lang="en-US" altLang="zh-CN" sz="900" b="1" dirty="0">
                          <a:solidFill>
                            <a:srgbClr val="000000"/>
                          </a:solidFill>
                          <a:latin typeface="华文中宋" panose="02010600040101010101" pitchFamily="2" charset="-122"/>
                          <a:ea typeface="华文中宋" panose="02010600040101010101" pitchFamily="2" charset="-122"/>
                        </a:rPr>
                        <a:t>0x01C2</a:t>
                      </a:r>
                      <a:endParaRPr lang="zh-CN" altLang="en-US" sz="900" b="1" dirty="0">
                        <a:solidFill>
                          <a:srgbClr val="000000"/>
                        </a:solidFill>
                        <a:latin typeface="华文中宋" panose="02010600040101010101" pitchFamily="2" charset="-122"/>
                        <a:ea typeface="华文中宋" panose="02010600040101010101" pitchFamily="2" charset="-122"/>
                      </a:endParaRPr>
                    </a:p>
                  </a:txBody>
                  <a:tcPr anchor="ctr"/>
                </a:tc>
                <a:tc>
                  <a:txBody>
                    <a:bodyPr/>
                    <a:lstStyle/>
                    <a:p>
                      <a:r>
                        <a:rPr lang="en-US" altLang="zh-CN" sz="900" b="1" dirty="0">
                          <a:solidFill>
                            <a:srgbClr val="000000"/>
                          </a:solidFill>
                          <a:latin typeface="华文中宋" panose="02010600040101010101" pitchFamily="2" charset="-122"/>
                          <a:ea typeface="华文中宋" panose="02010600040101010101" pitchFamily="2" charset="-122"/>
                        </a:rPr>
                        <a:t>BYTE</a:t>
                      </a:r>
                      <a:endParaRPr lang="zh-CN" altLang="en-US" sz="900" b="1" dirty="0">
                        <a:solidFill>
                          <a:srgbClr val="000000"/>
                        </a:solidFill>
                        <a:latin typeface="华文中宋" panose="02010600040101010101" pitchFamily="2" charset="-122"/>
                        <a:ea typeface="华文中宋" panose="02010600040101010101" pitchFamily="2"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b="1" dirty="0">
                          <a:solidFill>
                            <a:srgbClr val="000000"/>
                          </a:solidFill>
                          <a:latin typeface="华文中宋" panose="02010600040101010101" pitchFamily="2" charset="-122"/>
                          <a:ea typeface="华文中宋" panose="02010600040101010101" pitchFamily="2" charset="-122"/>
                        </a:rPr>
                        <a:t>0x07</a:t>
                      </a:r>
                    </a:p>
                  </a:txBody>
                  <a:tcPr anchor="ctr"/>
                </a:tc>
                <a:tc>
                  <a:txBody>
                    <a:bodyPr/>
                    <a:lstStyle/>
                    <a:p>
                      <a:r>
                        <a:rPr lang="zh-CN" altLang="en-US" sz="900" b="1" dirty="0">
                          <a:solidFill>
                            <a:srgbClr val="000000"/>
                          </a:solidFill>
                          <a:latin typeface="华文中宋" panose="02010600040101010101" pitchFamily="2" charset="-122"/>
                          <a:ea typeface="华文中宋" panose="02010600040101010101" pitchFamily="2" charset="-122"/>
                        </a:rPr>
                        <a:t>系统</a:t>
                      </a:r>
                      <a:r>
                        <a:rPr lang="en-US" altLang="zh-CN" sz="900" b="1" dirty="0">
                          <a:solidFill>
                            <a:srgbClr val="000000"/>
                          </a:solidFill>
                          <a:latin typeface="华文中宋" panose="02010600040101010101" pitchFamily="2" charset="-122"/>
                          <a:ea typeface="华文中宋" panose="02010600040101010101" pitchFamily="2" charset="-122"/>
                        </a:rPr>
                        <a:t>ID</a:t>
                      </a:r>
                      <a:r>
                        <a:rPr lang="zh-CN" altLang="en-US" sz="900" b="1" dirty="0">
                          <a:solidFill>
                            <a:srgbClr val="000000"/>
                          </a:solidFill>
                          <a:latin typeface="华文中宋" panose="02010600040101010101" pitchFamily="2" charset="-122"/>
                          <a:ea typeface="华文中宋" panose="02010600040101010101" pitchFamily="2" charset="-122"/>
                        </a:rPr>
                        <a:t>分区类型</a:t>
                      </a:r>
                    </a:p>
                  </a:txBody>
                  <a:tcPr anchor="ctr"/>
                </a:tc>
                <a:extLst>
                  <a:ext uri="{0D108BD9-81ED-4DB2-BD59-A6C34878D82A}">
                    <a16:rowId xmlns:a16="http://schemas.microsoft.com/office/drawing/2014/main" val="10005"/>
                  </a:ext>
                </a:extLst>
              </a:tr>
              <a:tr h="238638">
                <a:tc>
                  <a:txBody>
                    <a:bodyPr/>
                    <a:lstStyle/>
                    <a:p>
                      <a:r>
                        <a:rPr lang="en-US" altLang="zh-CN" sz="900" b="1" dirty="0">
                          <a:solidFill>
                            <a:srgbClr val="000000"/>
                          </a:solidFill>
                          <a:latin typeface="华文中宋" panose="02010600040101010101" pitchFamily="2" charset="-122"/>
                          <a:ea typeface="华文中宋" panose="02010600040101010101" pitchFamily="2" charset="-122"/>
                        </a:rPr>
                        <a:t>0x01C3</a:t>
                      </a:r>
                      <a:endParaRPr lang="zh-CN" altLang="en-US" sz="900" b="1" dirty="0">
                        <a:solidFill>
                          <a:srgbClr val="000000"/>
                        </a:solidFill>
                        <a:latin typeface="华文中宋" panose="02010600040101010101" pitchFamily="2" charset="-122"/>
                        <a:ea typeface="华文中宋" panose="02010600040101010101" pitchFamily="2" charset="-122"/>
                      </a:endParaRPr>
                    </a:p>
                  </a:txBody>
                  <a:tcPr anchor="ctr"/>
                </a:tc>
                <a:tc>
                  <a:txBody>
                    <a:bodyPr/>
                    <a:lstStyle/>
                    <a:p>
                      <a:r>
                        <a:rPr lang="en-US" altLang="zh-CN" sz="900" b="1" dirty="0">
                          <a:solidFill>
                            <a:srgbClr val="000000"/>
                          </a:solidFill>
                          <a:latin typeface="华文中宋" panose="02010600040101010101" pitchFamily="2" charset="-122"/>
                          <a:ea typeface="华文中宋" panose="02010600040101010101" pitchFamily="2" charset="-122"/>
                        </a:rPr>
                        <a:t>BYTE</a:t>
                      </a:r>
                      <a:endParaRPr lang="zh-CN" altLang="en-US" sz="900" b="1" dirty="0">
                        <a:solidFill>
                          <a:srgbClr val="000000"/>
                        </a:solidFill>
                        <a:latin typeface="华文中宋" panose="02010600040101010101" pitchFamily="2" charset="-122"/>
                        <a:ea typeface="华文中宋" panose="02010600040101010101" pitchFamily="2"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b="1" dirty="0">
                          <a:solidFill>
                            <a:srgbClr val="000000"/>
                          </a:solidFill>
                          <a:latin typeface="华文中宋" panose="02010600040101010101" pitchFamily="2" charset="-122"/>
                          <a:ea typeface="华文中宋" panose="02010600040101010101" pitchFamily="2" charset="-122"/>
                        </a:rPr>
                        <a:t>0xFE</a:t>
                      </a:r>
                    </a:p>
                  </a:txBody>
                  <a:tcPr anchor="ctr"/>
                </a:tc>
                <a:tc>
                  <a:txBody>
                    <a:bodyPr/>
                    <a:lstStyle/>
                    <a:p>
                      <a:r>
                        <a:rPr lang="zh-CN" altLang="en-US" sz="900" b="1" dirty="0">
                          <a:solidFill>
                            <a:srgbClr val="000000"/>
                          </a:solidFill>
                          <a:latin typeface="华文中宋" panose="02010600040101010101" pitchFamily="2" charset="-122"/>
                          <a:ea typeface="华文中宋" panose="02010600040101010101" pitchFamily="2" charset="-122"/>
                        </a:rPr>
                        <a:t>结束磁头</a:t>
                      </a:r>
                    </a:p>
                  </a:txBody>
                  <a:tcPr anchor="ctr"/>
                </a:tc>
                <a:extLst>
                  <a:ext uri="{0D108BD9-81ED-4DB2-BD59-A6C34878D82A}">
                    <a16:rowId xmlns:a16="http://schemas.microsoft.com/office/drawing/2014/main" val="10006"/>
                  </a:ext>
                </a:extLst>
              </a:tr>
              <a:tr h="238638">
                <a:tc>
                  <a:txBody>
                    <a:bodyPr/>
                    <a:lstStyle/>
                    <a:p>
                      <a:r>
                        <a:rPr lang="en-US" altLang="zh-CN" sz="900" b="1" dirty="0">
                          <a:solidFill>
                            <a:srgbClr val="000000"/>
                          </a:solidFill>
                          <a:latin typeface="华文中宋" panose="02010600040101010101" pitchFamily="2" charset="-122"/>
                          <a:ea typeface="华文中宋" panose="02010600040101010101" pitchFamily="2" charset="-122"/>
                        </a:rPr>
                        <a:t>0x01C4</a:t>
                      </a:r>
                      <a:endParaRPr lang="zh-CN" altLang="en-US" sz="900" b="1" dirty="0">
                        <a:solidFill>
                          <a:srgbClr val="000000"/>
                        </a:solidFill>
                        <a:latin typeface="华文中宋" panose="02010600040101010101" pitchFamily="2" charset="-122"/>
                        <a:ea typeface="华文中宋" panose="02010600040101010101" pitchFamily="2" charset="-122"/>
                      </a:endParaRPr>
                    </a:p>
                  </a:txBody>
                  <a:tcPr anchor="ctr"/>
                </a:tc>
                <a:tc>
                  <a:txBody>
                    <a:bodyPr/>
                    <a:lstStyle/>
                    <a:p>
                      <a:r>
                        <a:rPr lang="en-US" altLang="zh-CN" sz="900" b="1" dirty="0">
                          <a:solidFill>
                            <a:srgbClr val="000000"/>
                          </a:solidFill>
                          <a:latin typeface="华文中宋" panose="02010600040101010101" pitchFamily="2" charset="-122"/>
                          <a:ea typeface="华文中宋" panose="02010600040101010101" pitchFamily="2" charset="-122"/>
                        </a:rPr>
                        <a:t>6 </a:t>
                      </a:r>
                      <a:r>
                        <a:rPr lang="zh-CN" altLang="en-US" sz="900" b="1" dirty="0">
                          <a:solidFill>
                            <a:srgbClr val="000000"/>
                          </a:solidFill>
                          <a:latin typeface="华文中宋" panose="02010600040101010101" pitchFamily="2" charset="-122"/>
                          <a:ea typeface="华文中宋" panose="02010600040101010101" pitchFamily="2" charset="-122"/>
                        </a:rPr>
                        <a:t>位</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b="1" dirty="0">
                          <a:solidFill>
                            <a:srgbClr val="000000"/>
                          </a:solidFill>
                          <a:latin typeface="华文中宋" panose="02010600040101010101" pitchFamily="2" charset="-122"/>
                          <a:ea typeface="华文中宋" panose="02010600040101010101" pitchFamily="2" charset="-122"/>
                        </a:rPr>
                        <a:t>0xFF</a:t>
                      </a:r>
                    </a:p>
                  </a:txBody>
                  <a:tcPr anchor="ctr"/>
                </a:tc>
                <a:tc>
                  <a:txBody>
                    <a:bodyPr/>
                    <a:lstStyle/>
                    <a:p>
                      <a:r>
                        <a:rPr lang="zh-CN" altLang="en-US" sz="900" b="1" dirty="0">
                          <a:solidFill>
                            <a:srgbClr val="000000"/>
                          </a:solidFill>
                          <a:latin typeface="华文中宋" panose="02010600040101010101" pitchFamily="2" charset="-122"/>
                          <a:ea typeface="华文中宋" panose="02010600040101010101" pitchFamily="2" charset="-122"/>
                        </a:rPr>
                        <a:t>结束扇区</a:t>
                      </a:r>
                    </a:p>
                  </a:txBody>
                  <a:tcPr anchor="ctr"/>
                </a:tc>
                <a:extLst>
                  <a:ext uri="{0D108BD9-81ED-4DB2-BD59-A6C34878D82A}">
                    <a16:rowId xmlns:a16="http://schemas.microsoft.com/office/drawing/2014/main" val="10007"/>
                  </a:ext>
                </a:extLst>
              </a:tr>
              <a:tr h="238638">
                <a:tc>
                  <a:txBody>
                    <a:bodyPr/>
                    <a:lstStyle/>
                    <a:p>
                      <a:r>
                        <a:rPr lang="en-US" altLang="zh-CN" sz="900" b="1" dirty="0">
                          <a:solidFill>
                            <a:srgbClr val="000000"/>
                          </a:solidFill>
                          <a:latin typeface="华文中宋" panose="02010600040101010101" pitchFamily="2" charset="-122"/>
                          <a:ea typeface="华文中宋" panose="02010600040101010101" pitchFamily="2" charset="-122"/>
                        </a:rPr>
                        <a:t>0x01C5</a:t>
                      </a:r>
                      <a:endParaRPr lang="zh-CN" altLang="en-US" sz="900" b="1" dirty="0">
                        <a:solidFill>
                          <a:srgbClr val="000000"/>
                        </a:solidFill>
                        <a:latin typeface="华文中宋" panose="02010600040101010101" pitchFamily="2" charset="-122"/>
                        <a:ea typeface="华文中宋" panose="02010600040101010101" pitchFamily="2" charset="-122"/>
                      </a:endParaRPr>
                    </a:p>
                  </a:txBody>
                  <a:tcPr anchor="ctr"/>
                </a:tc>
                <a:tc>
                  <a:txBody>
                    <a:bodyPr/>
                    <a:lstStyle/>
                    <a:p>
                      <a:r>
                        <a:rPr lang="en-US" altLang="zh-CN" sz="900" b="1" dirty="0">
                          <a:solidFill>
                            <a:srgbClr val="000000"/>
                          </a:solidFill>
                          <a:latin typeface="华文中宋" panose="02010600040101010101" pitchFamily="2" charset="-122"/>
                          <a:ea typeface="华文中宋" panose="02010600040101010101" pitchFamily="2" charset="-122"/>
                        </a:rPr>
                        <a:t>10 </a:t>
                      </a:r>
                      <a:r>
                        <a:rPr lang="zh-CN" altLang="en-US" sz="900" b="1" dirty="0">
                          <a:solidFill>
                            <a:srgbClr val="000000"/>
                          </a:solidFill>
                          <a:latin typeface="华文中宋" panose="02010600040101010101" pitchFamily="2" charset="-122"/>
                          <a:ea typeface="华文中宋" panose="02010600040101010101" pitchFamily="2" charset="-122"/>
                        </a:rPr>
                        <a:t>位</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b="1" dirty="0">
                          <a:solidFill>
                            <a:srgbClr val="000000"/>
                          </a:solidFill>
                          <a:latin typeface="华文中宋" panose="02010600040101010101" pitchFamily="2" charset="-122"/>
                          <a:ea typeface="华文中宋" panose="02010600040101010101" pitchFamily="2" charset="-122"/>
                        </a:rPr>
                        <a:t>0x7B</a:t>
                      </a:r>
                    </a:p>
                  </a:txBody>
                  <a:tcPr anchor="ctr"/>
                </a:tc>
                <a:tc>
                  <a:txBody>
                    <a:bodyPr/>
                    <a:lstStyle/>
                    <a:p>
                      <a:r>
                        <a:rPr lang="zh-CN" altLang="en-US" sz="900" b="1" dirty="0">
                          <a:solidFill>
                            <a:srgbClr val="000000"/>
                          </a:solidFill>
                          <a:latin typeface="华文中宋" panose="02010600040101010101" pitchFamily="2" charset="-122"/>
                          <a:ea typeface="华文中宋" panose="02010600040101010101" pitchFamily="2" charset="-122"/>
                        </a:rPr>
                        <a:t>结束柱面</a:t>
                      </a:r>
                    </a:p>
                  </a:txBody>
                  <a:tcPr anchor="ctr"/>
                </a:tc>
                <a:extLst>
                  <a:ext uri="{0D108BD9-81ED-4DB2-BD59-A6C34878D82A}">
                    <a16:rowId xmlns:a16="http://schemas.microsoft.com/office/drawing/2014/main" val="10008"/>
                  </a:ext>
                </a:extLst>
              </a:tr>
              <a:tr h="238638">
                <a:tc>
                  <a:txBody>
                    <a:bodyPr/>
                    <a:lstStyle/>
                    <a:p>
                      <a:r>
                        <a:rPr lang="en-US" altLang="zh-CN" sz="900" b="1" dirty="0">
                          <a:solidFill>
                            <a:srgbClr val="000000"/>
                          </a:solidFill>
                          <a:latin typeface="华文中宋" panose="02010600040101010101" pitchFamily="2" charset="-122"/>
                          <a:ea typeface="华文中宋" panose="02010600040101010101" pitchFamily="2" charset="-122"/>
                        </a:rPr>
                        <a:t>0x01C6</a:t>
                      </a:r>
                      <a:endParaRPr lang="zh-CN" altLang="en-US" sz="900" b="1" dirty="0">
                        <a:solidFill>
                          <a:srgbClr val="000000"/>
                        </a:solidFill>
                        <a:latin typeface="华文中宋" panose="02010600040101010101" pitchFamily="2" charset="-122"/>
                        <a:ea typeface="华文中宋" panose="02010600040101010101" pitchFamily="2" charset="-122"/>
                      </a:endParaRPr>
                    </a:p>
                  </a:txBody>
                  <a:tcPr anchor="ctr"/>
                </a:tc>
                <a:tc>
                  <a:txBody>
                    <a:bodyPr/>
                    <a:lstStyle/>
                    <a:p>
                      <a:r>
                        <a:rPr lang="en-US" altLang="zh-CN" sz="900" b="1" dirty="0">
                          <a:solidFill>
                            <a:srgbClr val="000000"/>
                          </a:solidFill>
                          <a:latin typeface="华文中宋" panose="02010600040101010101" pitchFamily="2" charset="-122"/>
                          <a:ea typeface="华文中宋" panose="02010600040101010101" pitchFamily="2" charset="-122"/>
                        </a:rPr>
                        <a:t>DWORD</a:t>
                      </a:r>
                      <a:endParaRPr lang="zh-CN" altLang="en-US" sz="900" b="1" dirty="0">
                        <a:solidFill>
                          <a:srgbClr val="000000"/>
                        </a:solidFill>
                        <a:latin typeface="华文中宋" panose="02010600040101010101" pitchFamily="2" charset="-122"/>
                        <a:ea typeface="华文中宋" panose="02010600040101010101" pitchFamily="2"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b="1" dirty="0">
                          <a:solidFill>
                            <a:srgbClr val="000000"/>
                          </a:solidFill>
                          <a:latin typeface="华文中宋" panose="02010600040101010101" pitchFamily="2" charset="-122"/>
                          <a:ea typeface="华文中宋" panose="02010600040101010101" pitchFamily="2" charset="-122"/>
                        </a:rPr>
                        <a:t>0x0000003F</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900" b="1" dirty="0">
                          <a:solidFill>
                            <a:srgbClr val="000000"/>
                          </a:solidFill>
                          <a:latin typeface="华文中宋" panose="02010600040101010101" pitchFamily="2" charset="-122"/>
                          <a:ea typeface="华文中宋" panose="02010600040101010101" pitchFamily="2" charset="-122"/>
                        </a:rPr>
                        <a:t>到该分区的位移量（扇区）</a:t>
                      </a:r>
                    </a:p>
                  </a:txBody>
                  <a:tcPr anchor="ctr"/>
                </a:tc>
                <a:extLst>
                  <a:ext uri="{0D108BD9-81ED-4DB2-BD59-A6C34878D82A}">
                    <a16:rowId xmlns:a16="http://schemas.microsoft.com/office/drawing/2014/main" val="10009"/>
                  </a:ext>
                </a:extLst>
              </a:tr>
              <a:tr h="238638">
                <a:tc>
                  <a:txBody>
                    <a:bodyPr/>
                    <a:lstStyle/>
                    <a:p>
                      <a:r>
                        <a:rPr lang="en-US" altLang="zh-CN" sz="900" b="1" dirty="0">
                          <a:solidFill>
                            <a:srgbClr val="000000"/>
                          </a:solidFill>
                          <a:latin typeface="华文中宋" panose="02010600040101010101" pitchFamily="2" charset="-122"/>
                          <a:ea typeface="华文中宋" panose="02010600040101010101" pitchFamily="2" charset="-122"/>
                        </a:rPr>
                        <a:t>0x01CA</a:t>
                      </a:r>
                      <a:endParaRPr lang="zh-CN" altLang="en-US" sz="900" b="1" dirty="0">
                        <a:solidFill>
                          <a:srgbClr val="000000"/>
                        </a:solidFill>
                        <a:latin typeface="华文中宋" panose="02010600040101010101" pitchFamily="2" charset="-122"/>
                        <a:ea typeface="华文中宋" panose="02010600040101010101" pitchFamily="2" charset="-122"/>
                      </a:endParaRPr>
                    </a:p>
                  </a:txBody>
                  <a:tcPr anchor="ctr"/>
                </a:tc>
                <a:tc>
                  <a:txBody>
                    <a:bodyPr/>
                    <a:lstStyle/>
                    <a:p>
                      <a:r>
                        <a:rPr lang="en-US" altLang="zh-CN" sz="900" b="1" dirty="0">
                          <a:solidFill>
                            <a:srgbClr val="000000"/>
                          </a:solidFill>
                          <a:latin typeface="华文中宋" panose="02010600040101010101" pitchFamily="2" charset="-122"/>
                          <a:ea typeface="华文中宋" panose="02010600040101010101" pitchFamily="2" charset="-122"/>
                        </a:rPr>
                        <a:t>DWORD</a:t>
                      </a:r>
                      <a:endParaRPr lang="zh-CN" altLang="en-US" sz="900" b="1" dirty="0">
                        <a:solidFill>
                          <a:srgbClr val="000000"/>
                        </a:solidFill>
                        <a:latin typeface="华文中宋" panose="02010600040101010101" pitchFamily="2" charset="-122"/>
                        <a:ea typeface="华文中宋" panose="02010600040101010101" pitchFamily="2"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b="1" dirty="0">
                          <a:solidFill>
                            <a:srgbClr val="000000"/>
                          </a:solidFill>
                          <a:latin typeface="华文中宋" panose="02010600040101010101" pitchFamily="2" charset="-122"/>
                          <a:ea typeface="华文中宋" panose="02010600040101010101" pitchFamily="2" charset="-122"/>
                        </a:rPr>
                        <a:t>0x00DAA83D</a:t>
                      </a:r>
                    </a:p>
                  </a:txBody>
                  <a:tcPr anchor="ctr"/>
                </a:tc>
                <a:tc>
                  <a:txBody>
                    <a:bodyPr/>
                    <a:lstStyle/>
                    <a:p>
                      <a:r>
                        <a:rPr lang="zh-CN" altLang="en-US" sz="900" b="1" dirty="0">
                          <a:solidFill>
                            <a:srgbClr val="000000"/>
                          </a:solidFill>
                          <a:latin typeface="华文中宋" panose="02010600040101010101" pitchFamily="2" charset="-122"/>
                          <a:ea typeface="华文中宋" panose="02010600040101010101" pitchFamily="2" charset="-122"/>
                        </a:rPr>
                        <a:t>总扇区数</a:t>
                      </a:r>
                    </a:p>
                  </a:txBody>
                  <a:tcPr anchor="ctr"/>
                </a:tc>
                <a:extLst>
                  <a:ext uri="{0D108BD9-81ED-4DB2-BD59-A6C34878D82A}">
                    <a16:rowId xmlns:a16="http://schemas.microsoft.com/office/drawing/2014/main" val="10010"/>
                  </a:ext>
                </a:extLst>
              </a:tr>
            </a:tbl>
          </a:graphicData>
        </a:graphic>
      </p:graphicFrame>
      <p:cxnSp>
        <p:nvCxnSpPr>
          <p:cNvPr id="23" name="直接箭头连接符 22"/>
          <p:cNvCxnSpPr/>
          <p:nvPr/>
        </p:nvCxnSpPr>
        <p:spPr>
          <a:xfrm>
            <a:off x="3275856" y="442802"/>
            <a:ext cx="72008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282110" y="135025"/>
            <a:ext cx="2448272" cy="307777"/>
          </a:xfrm>
          <a:prstGeom prst="rect">
            <a:avLst/>
          </a:prstGeom>
          <a:noFill/>
        </p:spPr>
        <p:txBody>
          <a:bodyPr wrap="square" rtlCol="0">
            <a:spAutoFit/>
          </a:bodyPr>
          <a:lstStyle/>
          <a:p>
            <a:pPr algn="ctr"/>
            <a:r>
              <a:rPr lang="en-US" altLang="zh-CN" sz="1400" b="1" dirty="0">
                <a:solidFill>
                  <a:srgbClr val="000000"/>
                </a:solidFill>
                <a:latin typeface="华文中宋" panose="02010600040101010101" pitchFamily="2" charset="-122"/>
                <a:ea typeface="华文中宋" panose="02010600040101010101" pitchFamily="2" charset="-122"/>
              </a:rPr>
              <a:t>DPT</a:t>
            </a:r>
            <a:r>
              <a:rPr lang="zh-CN" altLang="en-US" sz="1400" b="1" dirty="0">
                <a:solidFill>
                  <a:srgbClr val="000000"/>
                </a:solidFill>
                <a:latin typeface="华文中宋" panose="02010600040101010101" pitchFamily="2" charset="-122"/>
                <a:ea typeface="华文中宋" panose="02010600040101010101" pitchFamily="2" charset="-122"/>
              </a:rPr>
              <a:t>每一表项</a:t>
            </a:r>
          </a:p>
        </p:txBody>
      </p:sp>
      <p:pic>
        <p:nvPicPr>
          <p:cNvPr id="4506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3140969"/>
            <a:ext cx="4968553" cy="3717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矩形 28"/>
          <p:cNvSpPr/>
          <p:nvPr/>
        </p:nvSpPr>
        <p:spPr>
          <a:xfrm>
            <a:off x="7514518" y="1628800"/>
            <a:ext cx="101792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p:cNvCxnSpPr/>
          <p:nvPr/>
        </p:nvCxnSpPr>
        <p:spPr>
          <a:xfrm flipH="1">
            <a:off x="6876256" y="1844824"/>
            <a:ext cx="1276524" cy="129614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881842" y="6484835"/>
            <a:ext cx="2262158" cy="369332"/>
          </a:xfrm>
          <a:prstGeom prst="rect">
            <a:avLst/>
          </a:prstGeom>
        </p:spPr>
        <p:txBody>
          <a:bodyPr wrap="none">
            <a:spAutoFit/>
          </a:bodyPr>
          <a:lstStyle/>
          <a:p>
            <a:r>
              <a:rPr lang="zh-CN" altLang="en-US" b="1" dirty="0">
                <a:solidFill>
                  <a:srgbClr val="FF0000"/>
                </a:solidFill>
                <a:latin typeface="华文中宋" panose="02010600040101010101" pitchFamily="2" charset="-122"/>
                <a:ea typeface="华文中宋" panose="02010600040101010101" pitchFamily="2" charset="-122"/>
              </a:rPr>
              <a:t>硬盘引导及分区原理</a:t>
            </a:r>
            <a:endParaRPr lang="zh-CN" altLang="en-US" dirty="0"/>
          </a:p>
        </p:txBody>
      </p:sp>
      <p:sp>
        <p:nvSpPr>
          <p:cNvPr id="5" name="灯片编号占位符 4">
            <a:extLst>
              <a:ext uri="{FF2B5EF4-FFF2-40B4-BE49-F238E27FC236}">
                <a16:creationId xmlns:a16="http://schemas.microsoft.com/office/drawing/2014/main" id="{C27511E1-42E9-4749-B47D-49A16A84CE32}"/>
              </a:ext>
            </a:extLst>
          </p:cNvPr>
          <p:cNvSpPr>
            <a:spLocks noGrp="1"/>
          </p:cNvSpPr>
          <p:nvPr>
            <p:ph type="sldNum" sz="quarter" idx="12"/>
          </p:nvPr>
        </p:nvSpPr>
        <p:spPr/>
        <p:txBody>
          <a:bodyPr/>
          <a:lstStyle/>
          <a:p>
            <a:fld id="{B10D5614-B734-4280-8F57-1D4947433C97}" type="slidenum">
              <a:rPr lang="en-US" smtClean="0"/>
              <a:pPr/>
              <a:t>93</a:t>
            </a:fld>
            <a:endParaRPr lang="en-US" dirty="0"/>
          </a:p>
        </p:txBody>
      </p:sp>
    </p:spTree>
    <p:extLst>
      <p:ext uri="{BB962C8B-B14F-4D97-AF65-F5344CB8AC3E}">
        <p14:creationId xmlns:p14="http://schemas.microsoft.com/office/powerpoint/2010/main" val="391150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3096" y="0"/>
            <a:ext cx="431705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72</a:t>
            </a:r>
            <a:endParaRPr lang="en-US" sz="1100" b="1" dirty="0">
              <a:solidFill>
                <a:prstClr val="white"/>
              </a:solidFill>
            </a:endParaRPr>
          </a:p>
        </p:txBody>
      </p:sp>
      <p:sp>
        <p:nvSpPr>
          <p:cNvPr id="4" name="矩形 3"/>
          <p:cNvSpPr/>
          <p:nvPr/>
        </p:nvSpPr>
        <p:spPr>
          <a:xfrm>
            <a:off x="6068736" y="16251"/>
            <a:ext cx="1645919" cy="553998"/>
          </a:xfrm>
          <a:prstGeom prst="rect">
            <a:avLst/>
          </a:prstGeom>
        </p:spPr>
        <p:txBody>
          <a:bodyPr wrap="square">
            <a:spAutoFit/>
          </a:bodyPr>
          <a:lstStyle/>
          <a:p>
            <a:r>
              <a:rPr lang="zh-CN" altLang="en-US" sz="1000" b="1" dirty="0">
                <a:solidFill>
                  <a:srgbClr val="000000"/>
                </a:solidFill>
                <a:latin typeface="华文中宋" panose="02010600040101010101" pitchFamily="2" charset="-122"/>
                <a:ea typeface="华文中宋" panose="02010600040101010101" pitchFamily="2" charset="-122"/>
              </a:rPr>
              <a:t>包括数据的开始地址在内的与扩展分区中当前逻辑驱动器有关的信息</a:t>
            </a:r>
          </a:p>
        </p:txBody>
      </p:sp>
      <p:sp>
        <p:nvSpPr>
          <p:cNvPr id="5" name="矩形 4"/>
          <p:cNvSpPr/>
          <p:nvPr/>
        </p:nvSpPr>
        <p:spPr>
          <a:xfrm>
            <a:off x="6068736" y="566316"/>
            <a:ext cx="1645919" cy="707886"/>
          </a:xfrm>
          <a:prstGeom prst="rect">
            <a:avLst/>
          </a:prstGeom>
        </p:spPr>
        <p:txBody>
          <a:bodyPr wrap="square">
            <a:spAutoFit/>
          </a:bodyPr>
          <a:lstStyle/>
          <a:p>
            <a:r>
              <a:rPr lang="zh-CN" altLang="en-US" sz="1000" b="1" dirty="0">
                <a:solidFill>
                  <a:srgbClr val="000000"/>
                </a:solidFill>
                <a:latin typeface="华文中宋" panose="02010600040101010101" pitchFamily="2" charset="-122"/>
                <a:ea typeface="华文中宋" panose="02010600040101010101" pitchFamily="2" charset="-122"/>
              </a:rPr>
              <a:t>有关扩展分区中的下一个逻辑驱动器的信息，包括包含下一个逻辑驱动器的</a:t>
            </a:r>
            <a:r>
              <a:rPr lang="en-US" altLang="zh-CN" sz="1000" b="1" dirty="0">
                <a:solidFill>
                  <a:srgbClr val="000000"/>
                </a:solidFill>
                <a:latin typeface="华文中宋" panose="02010600040101010101" pitchFamily="2" charset="-122"/>
                <a:ea typeface="华文中宋" panose="02010600040101010101" pitchFamily="2" charset="-122"/>
              </a:rPr>
              <a:t>EBR </a:t>
            </a:r>
            <a:r>
              <a:rPr lang="zh-CN" altLang="en-US" sz="1000" b="1" dirty="0">
                <a:solidFill>
                  <a:srgbClr val="000000"/>
                </a:solidFill>
                <a:latin typeface="华文中宋" panose="02010600040101010101" pitchFamily="2" charset="-122"/>
                <a:ea typeface="华文中宋" panose="02010600040101010101" pitchFamily="2" charset="-122"/>
              </a:rPr>
              <a:t>的扇区的地址</a:t>
            </a:r>
          </a:p>
        </p:txBody>
      </p:sp>
      <p:cxnSp>
        <p:nvCxnSpPr>
          <p:cNvPr id="7" name="直接箭头连接符 6"/>
          <p:cNvCxnSpPr/>
          <p:nvPr/>
        </p:nvCxnSpPr>
        <p:spPr>
          <a:xfrm>
            <a:off x="5586045" y="114764"/>
            <a:ext cx="475849"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5586045" y="474804"/>
            <a:ext cx="504056" cy="14401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881842" y="6484835"/>
            <a:ext cx="2262158" cy="369332"/>
          </a:xfrm>
          <a:prstGeom prst="rect">
            <a:avLst/>
          </a:prstGeom>
        </p:spPr>
        <p:txBody>
          <a:bodyPr wrap="none">
            <a:spAutoFit/>
          </a:bodyPr>
          <a:lstStyle/>
          <a:p>
            <a:r>
              <a:rPr lang="zh-CN" altLang="en-US" b="1" dirty="0">
                <a:solidFill>
                  <a:srgbClr val="FF0000"/>
                </a:solidFill>
                <a:latin typeface="华文中宋" panose="02010600040101010101" pitchFamily="2" charset="-122"/>
                <a:ea typeface="华文中宋" panose="02010600040101010101" pitchFamily="2" charset="-122"/>
              </a:rPr>
              <a:t>硬盘引导及分区原理</a:t>
            </a:r>
            <a:endParaRPr lang="zh-CN" altLang="en-US" dirty="0"/>
          </a:p>
        </p:txBody>
      </p:sp>
      <p:sp>
        <p:nvSpPr>
          <p:cNvPr id="6" name="灯片编号占位符 5">
            <a:extLst>
              <a:ext uri="{FF2B5EF4-FFF2-40B4-BE49-F238E27FC236}">
                <a16:creationId xmlns:a16="http://schemas.microsoft.com/office/drawing/2014/main" id="{58747D36-3ECF-4363-AFAD-499D998626E2}"/>
              </a:ext>
            </a:extLst>
          </p:cNvPr>
          <p:cNvSpPr>
            <a:spLocks noGrp="1"/>
          </p:cNvSpPr>
          <p:nvPr>
            <p:ph type="sldNum" sz="quarter" idx="12"/>
          </p:nvPr>
        </p:nvSpPr>
        <p:spPr/>
        <p:txBody>
          <a:bodyPr/>
          <a:lstStyle/>
          <a:p>
            <a:fld id="{B10D5614-B734-4280-8F57-1D4947433C97}" type="slidenum">
              <a:rPr lang="en-US" smtClean="0"/>
              <a:pPr/>
              <a:t>94</a:t>
            </a:fld>
            <a:endParaRPr lang="en-US" dirty="0"/>
          </a:p>
        </p:txBody>
      </p:sp>
    </p:spTree>
    <p:extLst>
      <p:ext uri="{BB962C8B-B14F-4D97-AF65-F5344CB8AC3E}">
        <p14:creationId xmlns:p14="http://schemas.microsoft.com/office/powerpoint/2010/main" val="209846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73</a:t>
            </a:r>
            <a:endParaRPr lang="en-US" sz="1100" b="1" dirty="0">
              <a:solidFill>
                <a:prstClr val="white"/>
              </a:solidFill>
            </a:endParaRPr>
          </a:p>
        </p:txBody>
      </p:sp>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
            <a:ext cx="504056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6881842" y="6484835"/>
            <a:ext cx="2262158" cy="369332"/>
          </a:xfrm>
          <a:prstGeom prst="rect">
            <a:avLst/>
          </a:prstGeom>
        </p:spPr>
        <p:txBody>
          <a:bodyPr wrap="none">
            <a:spAutoFit/>
          </a:bodyPr>
          <a:lstStyle/>
          <a:p>
            <a:r>
              <a:rPr lang="zh-CN" altLang="en-US" b="1" dirty="0">
                <a:solidFill>
                  <a:srgbClr val="FF0000"/>
                </a:solidFill>
                <a:latin typeface="华文中宋" panose="02010600040101010101" pitchFamily="2" charset="-122"/>
                <a:ea typeface="华文中宋" panose="02010600040101010101" pitchFamily="2" charset="-122"/>
              </a:rPr>
              <a:t>硬盘引导及分区原理</a:t>
            </a:r>
            <a:endParaRPr lang="zh-CN" altLang="en-US" dirty="0"/>
          </a:p>
        </p:txBody>
      </p:sp>
      <p:sp>
        <p:nvSpPr>
          <p:cNvPr id="4" name="灯片编号占位符 3">
            <a:extLst>
              <a:ext uri="{FF2B5EF4-FFF2-40B4-BE49-F238E27FC236}">
                <a16:creationId xmlns:a16="http://schemas.microsoft.com/office/drawing/2014/main" id="{579CE0C1-A8FF-40BB-B276-2F80DE24C52C}"/>
              </a:ext>
            </a:extLst>
          </p:cNvPr>
          <p:cNvSpPr>
            <a:spLocks noGrp="1"/>
          </p:cNvSpPr>
          <p:nvPr>
            <p:ph type="sldNum" sz="quarter" idx="12"/>
          </p:nvPr>
        </p:nvSpPr>
        <p:spPr/>
        <p:txBody>
          <a:bodyPr/>
          <a:lstStyle/>
          <a:p>
            <a:fld id="{B10D5614-B734-4280-8F57-1D4947433C97}" type="slidenum">
              <a:rPr lang="en-US" smtClean="0"/>
              <a:pPr/>
              <a:t>95</a:t>
            </a:fld>
            <a:endParaRPr lang="en-US" dirty="0"/>
          </a:p>
        </p:txBody>
      </p:sp>
    </p:spTree>
    <p:extLst>
      <p:ext uri="{BB962C8B-B14F-4D97-AF65-F5344CB8AC3E}">
        <p14:creationId xmlns:p14="http://schemas.microsoft.com/office/powerpoint/2010/main" val="209088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74</a:t>
            </a:r>
            <a:endParaRPr lang="en-US" sz="1100" b="1" dirty="0">
              <a:solidFill>
                <a:prstClr val="white"/>
              </a:solidFill>
            </a:endParaRPr>
          </a:p>
        </p:txBody>
      </p:sp>
      <p:pic>
        <p:nvPicPr>
          <p:cNvPr id="49154" name="Picture 2" descr="https://www.disktool.cn/jiaocheng/images/basic-partition/basic-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54" y="476672"/>
            <a:ext cx="8482930" cy="585410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881842" y="6484835"/>
            <a:ext cx="2262158" cy="369332"/>
          </a:xfrm>
          <a:prstGeom prst="rect">
            <a:avLst/>
          </a:prstGeom>
        </p:spPr>
        <p:txBody>
          <a:bodyPr wrap="none">
            <a:spAutoFit/>
          </a:bodyPr>
          <a:lstStyle/>
          <a:p>
            <a:r>
              <a:rPr lang="zh-CN" altLang="en-US" b="1" dirty="0">
                <a:solidFill>
                  <a:srgbClr val="FF0000"/>
                </a:solidFill>
                <a:latin typeface="华文中宋" panose="02010600040101010101" pitchFamily="2" charset="-122"/>
                <a:ea typeface="华文中宋" panose="02010600040101010101" pitchFamily="2" charset="-122"/>
              </a:rPr>
              <a:t>硬盘引导及分区原理</a:t>
            </a:r>
            <a:endParaRPr lang="zh-CN" altLang="en-US" dirty="0"/>
          </a:p>
        </p:txBody>
      </p:sp>
      <p:sp>
        <p:nvSpPr>
          <p:cNvPr id="4" name="灯片编号占位符 3">
            <a:extLst>
              <a:ext uri="{FF2B5EF4-FFF2-40B4-BE49-F238E27FC236}">
                <a16:creationId xmlns:a16="http://schemas.microsoft.com/office/drawing/2014/main" id="{D2DB3C93-4D07-4D7D-AE01-E6E595124AEC}"/>
              </a:ext>
            </a:extLst>
          </p:cNvPr>
          <p:cNvSpPr>
            <a:spLocks noGrp="1"/>
          </p:cNvSpPr>
          <p:nvPr>
            <p:ph type="sldNum" sz="quarter" idx="12"/>
          </p:nvPr>
        </p:nvSpPr>
        <p:spPr/>
        <p:txBody>
          <a:bodyPr/>
          <a:lstStyle/>
          <a:p>
            <a:fld id="{B10D5614-B734-4280-8F57-1D4947433C97}" type="slidenum">
              <a:rPr lang="en-US" smtClean="0"/>
              <a:pPr/>
              <a:t>96</a:t>
            </a:fld>
            <a:endParaRPr lang="en-US" dirty="0"/>
          </a:p>
        </p:txBody>
      </p:sp>
    </p:spTree>
    <p:extLst>
      <p:ext uri="{BB962C8B-B14F-4D97-AF65-F5344CB8AC3E}">
        <p14:creationId xmlns:p14="http://schemas.microsoft.com/office/powerpoint/2010/main" val="191755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75</a:t>
            </a:r>
            <a:endParaRPr lang="en-US" sz="1100" b="1" dirty="0">
              <a:solidFill>
                <a:prstClr val="white"/>
              </a:solidFill>
            </a:endParaRPr>
          </a:p>
        </p:txBody>
      </p:sp>
      <p:sp>
        <p:nvSpPr>
          <p:cNvPr id="5"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800" b="1" dirty="0">
                <a:solidFill>
                  <a:srgbClr val="FF0000"/>
                </a:solidFill>
                <a:latin typeface="华文中宋" panose="02010600040101010101" pitchFamily="2" charset="-122"/>
                <a:ea typeface="华文中宋" panose="02010600040101010101" pitchFamily="2" charset="-122"/>
              </a:rPr>
              <a:t>补充</a:t>
            </a:r>
            <a:r>
              <a:rPr lang="en-US" altLang="zh-CN" sz="2800" b="1" dirty="0">
                <a:solidFill>
                  <a:srgbClr val="FF0000"/>
                </a:solidFill>
                <a:latin typeface="华文中宋" panose="02010600040101010101" pitchFamily="2" charset="-122"/>
                <a:ea typeface="华文中宋" panose="02010600040101010101" pitchFamily="2" charset="-122"/>
              </a:rPr>
              <a:t>3</a:t>
            </a:r>
            <a:r>
              <a:rPr lang="zh-CN" altLang="en-US" sz="2800" b="1" dirty="0">
                <a:solidFill>
                  <a:srgbClr val="FF0000"/>
                </a:solidFill>
                <a:latin typeface="华文中宋" panose="02010600040101010101" pitchFamily="2" charset="-122"/>
                <a:ea typeface="华文中宋" panose="02010600040101010101" pitchFamily="2" charset="-122"/>
              </a:rPr>
              <a:t>：文件系统全局结构</a:t>
            </a:r>
            <a:r>
              <a:rPr lang="en-US" altLang="zh-CN" sz="2800" b="1" dirty="0">
                <a:solidFill>
                  <a:srgbClr val="FF0000"/>
                </a:solidFill>
                <a:latin typeface="华文中宋" panose="02010600040101010101" pitchFamily="2" charset="-122"/>
                <a:ea typeface="华文中宋" panose="02010600040101010101" pitchFamily="2" charset="-122"/>
              </a:rPr>
              <a:t>—FAT</a:t>
            </a:r>
            <a:r>
              <a:rPr lang="zh-CN" altLang="en-US" sz="2800" b="1" dirty="0">
                <a:solidFill>
                  <a:srgbClr val="FF0000"/>
                </a:solidFill>
                <a:latin typeface="华文中宋" panose="02010600040101010101" pitchFamily="2" charset="-122"/>
                <a:ea typeface="华文中宋" panose="02010600040101010101" pitchFamily="2" charset="-122"/>
              </a:rPr>
              <a:t>原理</a:t>
            </a:r>
            <a:endParaRPr lang="en-US" sz="2800" b="1" dirty="0">
              <a:solidFill>
                <a:srgbClr val="FF0000"/>
              </a:solidFill>
              <a:latin typeface="华文中宋" panose="02010600040101010101" pitchFamily="2" charset="-122"/>
              <a:ea typeface="华文中宋" panose="02010600040101010101" pitchFamily="2" charset="-122"/>
            </a:endParaRPr>
          </a:p>
        </p:txBody>
      </p:sp>
      <p:sp>
        <p:nvSpPr>
          <p:cNvPr id="6" name="矩形 5"/>
          <p:cNvSpPr/>
          <p:nvPr/>
        </p:nvSpPr>
        <p:spPr>
          <a:xfrm>
            <a:off x="8050430" y="6488668"/>
            <a:ext cx="1093569" cy="369332"/>
          </a:xfrm>
          <a:prstGeom prst="rect">
            <a:avLst/>
          </a:prstGeom>
        </p:spPr>
        <p:txBody>
          <a:bodyPr wrap="none">
            <a:spAutoFit/>
          </a:bodyPr>
          <a:lstStyle/>
          <a:p>
            <a:r>
              <a:rPr lang="en-US" altLang="zh-CN" b="1" dirty="0">
                <a:solidFill>
                  <a:srgbClr val="FF0000"/>
                </a:solidFill>
                <a:latin typeface="华文中宋" panose="02010600040101010101" pitchFamily="2" charset="-122"/>
                <a:ea typeface="华文中宋" panose="02010600040101010101" pitchFamily="2" charset="-122"/>
              </a:rPr>
              <a:t>FAT</a:t>
            </a:r>
            <a:r>
              <a:rPr lang="zh-CN" altLang="en-US" b="1" dirty="0">
                <a:solidFill>
                  <a:srgbClr val="FF0000"/>
                </a:solidFill>
                <a:latin typeface="华文中宋" panose="02010600040101010101" pitchFamily="2" charset="-122"/>
                <a:ea typeface="华文中宋" panose="02010600040101010101" pitchFamily="2" charset="-122"/>
              </a:rPr>
              <a:t>原理</a:t>
            </a:r>
            <a:endParaRPr lang="zh-CN" altLang="en-US" dirty="0"/>
          </a:p>
        </p:txBody>
      </p:sp>
      <p:sp>
        <p:nvSpPr>
          <p:cNvPr id="3" name="矩形 2"/>
          <p:cNvSpPr/>
          <p:nvPr/>
        </p:nvSpPr>
        <p:spPr>
          <a:xfrm>
            <a:off x="370566" y="1268759"/>
            <a:ext cx="8226648" cy="5078313"/>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b="1" dirty="0">
                <a:solidFill>
                  <a:srgbClr val="000000"/>
                </a:solidFill>
                <a:latin typeface="华文中宋" panose="02010600040101010101" pitchFamily="2" charset="-122"/>
                <a:ea typeface="华文中宋" panose="02010600040101010101" pitchFamily="2" charset="-122"/>
              </a:rPr>
              <a:t>FAT</a:t>
            </a:r>
            <a:r>
              <a:rPr lang="zh-CN" altLang="en-US" b="1" dirty="0">
                <a:solidFill>
                  <a:srgbClr val="000000"/>
                </a:solidFill>
                <a:latin typeface="华文中宋" panose="02010600040101010101" pitchFamily="2" charset="-122"/>
                <a:ea typeface="华文中宋" panose="02010600040101010101" pitchFamily="2" charset="-122"/>
              </a:rPr>
              <a:t>文件起源于</a:t>
            </a:r>
            <a:r>
              <a:rPr lang="en-US" altLang="zh-CN" b="1" dirty="0">
                <a:solidFill>
                  <a:srgbClr val="000000"/>
                </a:solidFill>
                <a:latin typeface="华文中宋" panose="02010600040101010101" pitchFamily="2" charset="-122"/>
                <a:ea typeface="华文中宋" panose="02010600040101010101" pitchFamily="2" charset="-122"/>
              </a:rPr>
              <a:t>70</a:t>
            </a:r>
            <a:r>
              <a:rPr lang="zh-CN" altLang="en-US" b="1" dirty="0">
                <a:solidFill>
                  <a:srgbClr val="000000"/>
                </a:solidFill>
                <a:latin typeface="华文中宋" panose="02010600040101010101" pitchFamily="2" charset="-122"/>
                <a:ea typeface="华文中宋" panose="02010600040101010101" pitchFamily="2" charset="-122"/>
              </a:rPr>
              <a:t>年代末</a:t>
            </a:r>
            <a:r>
              <a:rPr lang="en-US" altLang="zh-CN" b="1" dirty="0">
                <a:solidFill>
                  <a:srgbClr val="000000"/>
                </a:solidFill>
                <a:latin typeface="华文中宋" panose="02010600040101010101" pitchFamily="2" charset="-122"/>
                <a:ea typeface="华文中宋" panose="02010600040101010101" pitchFamily="2" charset="-122"/>
              </a:rPr>
              <a:t>80</a:t>
            </a:r>
            <a:r>
              <a:rPr lang="zh-CN" altLang="en-US" b="1" dirty="0">
                <a:solidFill>
                  <a:srgbClr val="000000"/>
                </a:solidFill>
                <a:latin typeface="华文中宋" panose="02010600040101010101" pitchFamily="2" charset="-122"/>
                <a:ea typeface="华文中宋" panose="02010600040101010101" pitchFamily="2" charset="-122"/>
              </a:rPr>
              <a:t>年代初，用于微软的</a:t>
            </a:r>
            <a:r>
              <a:rPr lang="en-US" altLang="zh-CN" b="1" dirty="0">
                <a:solidFill>
                  <a:srgbClr val="000000"/>
                </a:solidFill>
                <a:latin typeface="华文中宋" panose="02010600040101010101" pitchFamily="2" charset="-122"/>
                <a:ea typeface="华文中宋" panose="02010600040101010101" pitchFamily="2" charset="-122"/>
              </a:rPr>
              <a:t>MS-DOS</a:t>
            </a:r>
            <a:r>
              <a:rPr lang="zh-CN" altLang="en-US" b="1" dirty="0">
                <a:solidFill>
                  <a:srgbClr val="000000"/>
                </a:solidFill>
                <a:latin typeface="华文中宋" panose="02010600040101010101" pitchFamily="2" charset="-122"/>
                <a:ea typeface="华文中宋" panose="02010600040101010101" pitchFamily="2" charset="-122"/>
              </a:rPr>
              <a:t>操作系统，现在有</a:t>
            </a:r>
            <a:r>
              <a:rPr lang="en-US" altLang="zh-CN" b="1" dirty="0">
                <a:solidFill>
                  <a:srgbClr val="000000"/>
                </a:solidFill>
                <a:latin typeface="华文中宋" panose="02010600040101010101" pitchFamily="2" charset="-122"/>
                <a:ea typeface="华文中宋" panose="02010600040101010101" pitchFamily="2" charset="-122"/>
              </a:rPr>
              <a:t>FAT12</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FAT16</a:t>
            </a:r>
            <a:r>
              <a:rPr lang="zh-CN" altLang="en-US" b="1" dirty="0">
                <a:solidFill>
                  <a:srgbClr val="000000"/>
                </a:solidFill>
                <a:latin typeface="华文中宋" panose="02010600040101010101" pitchFamily="2" charset="-122"/>
                <a:ea typeface="华文中宋" panose="02010600040101010101" pitchFamily="2" charset="-122"/>
              </a:rPr>
              <a:t>和</a:t>
            </a:r>
            <a:r>
              <a:rPr lang="en-US" altLang="zh-CN" b="1" dirty="0">
                <a:solidFill>
                  <a:srgbClr val="000000"/>
                </a:solidFill>
                <a:latin typeface="华文中宋" panose="02010600040101010101" pitchFamily="2" charset="-122"/>
                <a:ea typeface="华文中宋" panose="02010600040101010101" pitchFamily="2" charset="-122"/>
              </a:rPr>
              <a:t>FAT32</a:t>
            </a:r>
            <a:r>
              <a:rPr lang="zh-CN" altLang="en-US" b="1" dirty="0">
                <a:solidFill>
                  <a:srgbClr val="000000"/>
                </a:solidFill>
                <a:latin typeface="华文中宋" panose="02010600040101010101" pitchFamily="2" charset="-122"/>
                <a:ea typeface="华文中宋" panose="02010600040101010101" pitchFamily="2" charset="-122"/>
              </a:rPr>
              <a:t>三种子类</a:t>
            </a:r>
          </a:p>
          <a:p>
            <a:pPr marL="285750" indent="-285750">
              <a:lnSpc>
                <a:spcPct val="150000"/>
              </a:lnSpc>
              <a:buFont typeface="Wingdings" panose="05000000000000000000" pitchFamily="2" charset="2"/>
              <a:buChar char="Ø"/>
            </a:pPr>
            <a:r>
              <a:rPr lang="en-US" altLang="zh-CN" b="1" dirty="0">
                <a:solidFill>
                  <a:srgbClr val="000000"/>
                </a:solidFill>
                <a:latin typeface="华文中宋" panose="02010600040101010101" pitchFamily="2" charset="-122"/>
                <a:ea typeface="华文中宋" panose="02010600040101010101" pitchFamily="2" charset="-122"/>
              </a:rPr>
              <a:t>FAT12</a:t>
            </a:r>
            <a:r>
              <a:rPr lang="zh-CN" altLang="en-US" b="1" dirty="0">
                <a:solidFill>
                  <a:srgbClr val="000000"/>
                </a:solidFill>
                <a:latin typeface="华文中宋" panose="02010600040101010101" pitchFamily="2" charset="-122"/>
                <a:ea typeface="华文中宋" panose="02010600040101010101" pitchFamily="2" charset="-122"/>
              </a:rPr>
              <a:t>是最早的一版，主要用于软盘，它对簇的编址采用</a:t>
            </a:r>
            <a:r>
              <a:rPr lang="en-US" altLang="zh-CN" b="1" dirty="0">
                <a:solidFill>
                  <a:srgbClr val="000000"/>
                </a:solidFill>
                <a:latin typeface="华文中宋" panose="02010600040101010101" pitchFamily="2" charset="-122"/>
                <a:ea typeface="华文中宋" panose="02010600040101010101" pitchFamily="2" charset="-122"/>
              </a:rPr>
              <a:t>12bit</a:t>
            </a:r>
            <a:r>
              <a:rPr lang="zh-CN" altLang="en-US" b="1" dirty="0">
                <a:solidFill>
                  <a:srgbClr val="000000"/>
                </a:solidFill>
                <a:latin typeface="华文中宋" panose="02010600040101010101" pitchFamily="2" charset="-122"/>
                <a:ea typeface="华文中宋" panose="02010600040101010101" pitchFamily="2" charset="-122"/>
              </a:rPr>
              <a:t>宽度的数，所以称为</a:t>
            </a:r>
            <a:r>
              <a:rPr lang="en-US" altLang="zh-CN" b="1" dirty="0">
                <a:solidFill>
                  <a:srgbClr val="000000"/>
                </a:solidFill>
                <a:latin typeface="华文中宋" panose="02010600040101010101" pitchFamily="2" charset="-122"/>
                <a:ea typeface="华文中宋" panose="02010600040101010101" pitchFamily="2" charset="-122"/>
              </a:rPr>
              <a:t>FAT12</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12bit</a:t>
            </a:r>
            <a:r>
              <a:rPr lang="zh-CN" altLang="en-US" b="1" dirty="0">
                <a:solidFill>
                  <a:srgbClr val="000000"/>
                </a:solidFill>
                <a:latin typeface="华文中宋" panose="02010600040101010101" pitchFamily="2" charset="-122"/>
                <a:ea typeface="华文中宋" panose="02010600040101010101" pitchFamily="2" charset="-122"/>
              </a:rPr>
              <a:t>的地址可以寻址</a:t>
            </a:r>
            <a:r>
              <a:rPr lang="en-US" altLang="zh-CN" b="1" dirty="0">
                <a:solidFill>
                  <a:srgbClr val="000000"/>
                </a:solidFill>
                <a:latin typeface="华文中宋" panose="02010600040101010101" pitchFamily="2" charset="-122"/>
                <a:ea typeface="华文中宋" panose="02010600040101010101" pitchFamily="2" charset="-122"/>
              </a:rPr>
              <a:t>4096</a:t>
            </a:r>
            <a:r>
              <a:rPr lang="zh-CN" altLang="en-US" b="1" dirty="0">
                <a:solidFill>
                  <a:srgbClr val="000000"/>
                </a:solidFill>
                <a:latin typeface="华文中宋" panose="02010600040101010101" pitchFamily="2" charset="-122"/>
                <a:ea typeface="华文中宋" panose="02010600040101010101" pitchFamily="2" charset="-122"/>
              </a:rPr>
              <a:t>个簇（</a:t>
            </a:r>
            <a:r>
              <a:rPr lang="en-US" altLang="zh-CN" b="1" dirty="0">
                <a:solidFill>
                  <a:srgbClr val="000000"/>
                </a:solidFill>
                <a:latin typeface="华文中宋" panose="02010600040101010101" pitchFamily="2" charset="-122"/>
                <a:ea typeface="华文中宋" panose="02010600040101010101" pitchFamily="2" charset="-122"/>
              </a:rPr>
              <a:t>8KB/</a:t>
            </a:r>
            <a:r>
              <a:rPr lang="zh-CN" altLang="en-US" b="1" dirty="0">
                <a:solidFill>
                  <a:srgbClr val="000000"/>
                </a:solidFill>
                <a:latin typeface="华文中宋" panose="02010600040101010101" pitchFamily="2" charset="-122"/>
                <a:ea typeface="华文中宋" panose="02010600040101010101" pitchFamily="2" charset="-122"/>
              </a:rPr>
              <a:t>簇），磁盘的容量就被局限在</a:t>
            </a:r>
            <a:r>
              <a:rPr lang="en-US" altLang="zh-CN" b="1" dirty="0">
                <a:solidFill>
                  <a:srgbClr val="000000"/>
                </a:solidFill>
                <a:latin typeface="华文中宋" panose="02010600040101010101" pitchFamily="2" charset="-122"/>
                <a:ea typeface="华文中宋" panose="02010600040101010101" pitchFamily="2" charset="-122"/>
              </a:rPr>
              <a:t>32M</a:t>
            </a:r>
            <a:r>
              <a:rPr lang="zh-CN" altLang="en-US" b="1" dirty="0">
                <a:solidFill>
                  <a:srgbClr val="000000"/>
                </a:solidFill>
                <a:latin typeface="华文中宋" panose="02010600040101010101" pitchFamily="2" charset="-122"/>
                <a:ea typeface="华文中宋" panose="02010600040101010101" pitchFamily="2" charset="-122"/>
              </a:rPr>
              <a:t>空间之内</a:t>
            </a: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在</a:t>
            </a:r>
            <a:r>
              <a:rPr lang="en-US" altLang="zh-CN" b="1" dirty="0">
                <a:solidFill>
                  <a:srgbClr val="000000"/>
                </a:solidFill>
                <a:latin typeface="华文中宋" panose="02010600040101010101" pitchFamily="2" charset="-122"/>
                <a:ea typeface="华文中宋" panose="02010600040101010101" pitchFamily="2" charset="-122"/>
              </a:rPr>
              <a:t>FAT16</a:t>
            </a:r>
            <a:r>
              <a:rPr lang="zh-CN" altLang="en-US" b="1" dirty="0">
                <a:solidFill>
                  <a:srgbClr val="000000"/>
                </a:solidFill>
                <a:latin typeface="华文中宋" panose="02010600040101010101" pitchFamily="2" charset="-122"/>
                <a:ea typeface="华文中宋" panose="02010600040101010101" pitchFamily="2" charset="-122"/>
              </a:rPr>
              <a:t>中，采用了</a:t>
            </a:r>
            <a:r>
              <a:rPr lang="en-US" altLang="zh-CN" b="1" dirty="0">
                <a:solidFill>
                  <a:srgbClr val="000000"/>
                </a:solidFill>
                <a:latin typeface="华文中宋" panose="02010600040101010101" pitchFamily="2" charset="-122"/>
                <a:ea typeface="华文中宋" panose="02010600040101010101" pitchFamily="2" charset="-122"/>
              </a:rPr>
              <a:t>16bit</a:t>
            </a:r>
            <a:r>
              <a:rPr lang="zh-CN" altLang="en-US" b="1" dirty="0">
                <a:solidFill>
                  <a:srgbClr val="000000"/>
                </a:solidFill>
                <a:latin typeface="华文中宋" panose="02010600040101010101" pitchFamily="2" charset="-122"/>
                <a:ea typeface="华文中宋" panose="02010600040101010101" pitchFamily="2" charset="-122"/>
              </a:rPr>
              <a:t>宽的簇地址，</a:t>
            </a:r>
            <a:r>
              <a:rPr lang="en-US" altLang="zh-CN" b="1" dirty="0">
                <a:solidFill>
                  <a:srgbClr val="000000"/>
                </a:solidFill>
                <a:latin typeface="华文中宋" panose="02010600040101010101" pitchFamily="2" charset="-122"/>
                <a:ea typeface="华文中宋" panose="02010600040101010101" pitchFamily="2" charset="-122"/>
              </a:rPr>
              <a:t>32bit</a:t>
            </a:r>
            <a:r>
              <a:rPr lang="zh-CN" altLang="en-US" b="1" dirty="0">
                <a:solidFill>
                  <a:srgbClr val="000000"/>
                </a:solidFill>
                <a:latin typeface="华文中宋" panose="02010600040101010101" pitchFamily="2" charset="-122"/>
                <a:ea typeface="华文中宋" panose="02010600040101010101" pitchFamily="2" charset="-122"/>
              </a:rPr>
              <a:t>宽扇区地址。虽然</a:t>
            </a:r>
            <a:r>
              <a:rPr lang="en-US" altLang="zh-CN" b="1" dirty="0">
                <a:solidFill>
                  <a:srgbClr val="000000"/>
                </a:solidFill>
                <a:latin typeface="华文中宋" panose="02010600040101010101" pitchFamily="2" charset="-122"/>
                <a:ea typeface="华文中宋" panose="02010600040101010101" pitchFamily="2" charset="-122"/>
              </a:rPr>
              <a:t>32bit</a:t>
            </a:r>
            <a:r>
              <a:rPr lang="zh-CN" altLang="en-US" b="1" dirty="0">
                <a:solidFill>
                  <a:srgbClr val="000000"/>
                </a:solidFill>
                <a:latin typeface="华文中宋" panose="02010600040101010101" pitchFamily="2" charset="-122"/>
                <a:ea typeface="华文中宋" panose="02010600040101010101" pitchFamily="2" charset="-122"/>
              </a:rPr>
              <a:t>的扇区地址可以寻址</a:t>
            </a:r>
            <a:r>
              <a:rPr lang="en-US" altLang="zh-CN" b="1" dirty="0">
                <a:solidFill>
                  <a:srgbClr val="000000"/>
                </a:solidFill>
                <a:latin typeface="华文中宋" panose="02010600040101010101" pitchFamily="2" charset="-122"/>
                <a:ea typeface="华文中宋" panose="02010600040101010101" pitchFamily="2" charset="-122"/>
              </a:rPr>
              <a:t>2</a:t>
            </a:r>
            <a:r>
              <a:rPr lang="en-US" altLang="zh-CN" b="1" baseline="30000" dirty="0">
                <a:solidFill>
                  <a:srgbClr val="000000"/>
                </a:solidFill>
                <a:latin typeface="华文中宋" panose="02010600040101010101" pitchFamily="2" charset="-122"/>
                <a:ea typeface="华文中宋" panose="02010600040101010101" pitchFamily="2" charset="-122"/>
              </a:rPr>
              <a:t>32</a:t>
            </a:r>
            <a:r>
              <a:rPr lang="en-US" altLang="zh-CN" b="1" dirty="0">
                <a:solidFill>
                  <a:srgbClr val="000000"/>
                </a:solidFill>
                <a:latin typeface="华文中宋" panose="02010600040101010101" pitchFamily="2" charset="-122"/>
                <a:ea typeface="华文中宋" panose="02010600040101010101" pitchFamily="2" charset="-122"/>
              </a:rPr>
              <a:t> × 512</a:t>
            </a:r>
            <a:r>
              <a:rPr lang="zh-CN" altLang="en-US" b="1" dirty="0">
                <a:solidFill>
                  <a:srgbClr val="000000"/>
                </a:solidFill>
                <a:latin typeface="华文中宋" panose="02010600040101010101" pitchFamily="2" charset="-122"/>
                <a:ea typeface="华文中宋" panose="02010600040101010101" pitchFamily="2" charset="-122"/>
              </a:rPr>
              <a:t>，约</a:t>
            </a:r>
            <a:r>
              <a:rPr lang="en-US" altLang="zh-CN" b="1" dirty="0">
                <a:solidFill>
                  <a:srgbClr val="000000"/>
                </a:solidFill>
                <a:latin typeface="华文中宋" panose="02010600040101010101" pitchFamily="2" charset="-122"/>
                <a:ea typeface="华文中宋" panose="02010600040101010101" pitchFamily="2" charset="-122"/>
              </a:rPr>
              <a:t>2</a:t>
            </a:r>
            <a:r>
              <a:rPr lang="zh-CN" altLang="en-US" b="1" dirty="0">
                <a:solidFill>
                  <a:srgbClr val="000000"/>
                </a:solidFill>
                <a:latin typeface="华文中宋" panose="02010600040101010101" pitchFamily="2" charset="-122"/>
                <a:ea typeface="华文中宋" panose="02010600040101010101" pitchFamily="2" charset="-122"/>
              </a:rPr>
              <a:t>个</a:t>
            </a:r>
            <a:r>
              <a:rPr lang="en-US" altLang="zh-CN" b="1" dirty="0">
                <a:solidFill>
                  <a:srgbClr val="000000"/>
                </a:solidFill>
                <a:latin typeface="华文中宋" panose="02010600040101010101" pitchFamily="2" charset="-122"/>
                <a:ea typeface="华文中宋" panose="02010600040101010101" pitchFamily="2" charset="-122"/>
              </a:rPr>
              <a:t>TB</a:t>
            </a:r>
            <a:r>
              <a:rPr lang="zh-CN" altLang="en-US" b="1" dirty="0">
                <a:solidFill>
                  <a:srgbClr val="000000"/>
                </a:solidFill>
                <a:latin typeface="华文中宋" panose="02010600040101010101" pitchFamily="2" charset="-122"/>
                <a:ea typeface="华文中宋" panose="02010600040101010101" pitchFamily="2" charset="-122"/>
              </a:rPr>
              <a:t>的容量，但于由规定每簇最大的容量不超过</a:t>
            </a:r>
            <a:r>
              <a:rPr lang="en-US" altLang="zh-CN" b="1" dirty="0">
                <a:solidFill>
                  <a:srgbClr val="000000"/>
                </a:solidFill>
                <a:latin typeface="华文中宋" panose="02010600040101010101" pitchFamily="2" charset="-122"/>
                <a:ea typeface="华文中宋" panose="02010600040101010101" pitchFamily="2" charset="-122"/>
              </a:rPr>
              <a:t>32KB</a:t>
            </a:r>
            <a:r>
              <a:rPr lang="zh-CN" altLang="en-US" b="1" dirty="0">
                <a:solidFill>
                  <a:srgbClr val="000000"/>
                </a:solidFill>
                <a:latin typeface="华文中宋" panose="02010600040101010101" pitchFamily="2" charset="-122"/>
                <a:ea typeface="华文中宋" panose="02010600040101010101" pitchFamily="2" charset="-122"/>
              </a:rPr>
              <a:t>，所以</a:t>
            </a:r>
            <a:r>
              <a:rPr lang="en-US" altLang="zh-CN" b="1" dirty="0">
                <a:solidFill>
                  <a:srgbClr val="000000"/>
                </a:solidFill>
                <a:latin typeface="华文中宋" panose="02010600040101010101" pitchFamily="2" charset="-122"/>
                <a:ea typeface="华文中宋" panose="02010600040101010101" pitchFamily="2" charset="-122"/>
              </a:rPr>
              <a:t>FAT16</a:t>
            </a:r>
            <a:r>
              <a:rPr lang="zh-CN" altLang="en-US" b="1" dirty="0">
                <a:solidFill>
                  <a:srgbClr val="000000"/>
                </a:solidFill>
                <a:latin typeface="华文中宋" panose="02010600040101010101" pitchFamily="2" charset="-122"/>
                <a:ea typeface="华文中宋" panose="02010600040101010101" pitchFamily="2" charset="-122"/>
              </a:rPr>
              <a:t>文件系统的容量也就限制到了</a:t>
            </a:r>
            <a:r>
              <a:rPr lang="en-US" altLang="zh-CN" b="1" dirty="0">
                <a:solidFill>
                  <a:srgbClr val="000000"/>
                </a:solidFill>
                <a:latin typeface="华文中宋" panose="02010600040101010101" pitchFamily="2" charset="-122"/>
                <a:ea typeface="华文中宋" panose="02010600040101010101" pitchFamily="2" charset="-122"/>
              </a:rPr>
              <a:t>2</a:t>
            </a:r>
            <a:r>
              <a:rPr lang="en-US" altLang="zh-CN" b="1" baseline="30000" dirty="0">
                <a:solidFill>
                  <a:srgbClr val="000000"/>
                </a:solidFill>
                <a:latin typeface="华文中宋" panose="02010600040101010101" pitchFamily="2" charset="-122"/>
                <a:ea typeface="华文中宋" panose="02010600040101010101" pitchFamily="2" charset="-122"/>
              </a:rPr>
              <a:t>16</a:t>
            </a:r>
            <a:r>
              <a:rPr lang="en-US" altLang="zh-CN" b="1" dirty="0">
                <a:solidFill>
                  <a:srgbClr val="000000"/>
                </a:solidFill>
                <a:latin typeface="华文中宋" panose="02010600040101010101" pitchFamily="2" charset="-122"/>
                <a:ea typeface="华文中宋" panose="02010600040101010101" pitchFamily="2" charset="-122"/>
              </a:rPr>
              <a:t> × 32KB</a:t>
            </a:r>
            <a:r>
              <a:rPr lang="zh-CN" altLang="en-US" b="1" dirty="0">
                <a:solidFill>
                  <a:srgbClr val="000000"/>
                </a:solidFill>
                <a:latin typeface="华文中宋" panose="02010600040101010101" pitchFamily="2" charset="-122"/>
                <a:ea typeface="华文中宋" panose="02010600040101010101" pitchFamily="2" charset="-122"/>
              </a:rPr>
              <a:t>，大约</a:t>
            </a:r>
            <a:r>
              <a:rPr lang="en-US" altLang="zh-CN" b="1" dirty="0">
                <a:solidFill>
                  <a:srgbClr val="000000"/>
                </a:solidFill>
                <a:latin typeface="华文中宋" panose="02010600040101010101" pitchFamily="2" charset="-122"/>
                <a:ea typeface="华文中宋" panose="02010600040101010101" pitchFamily="2" charset="-122"/>
              </a:rPr>
              <a:t>2.1GB</a:t>
            </a:r>
            <a:r>
              <a:rPr lang="zh-CN" altLang="en-US" b="1" dirty="0">
                <a:solidFill>
                  <a:srgbClr val="000000"/>
                </a:solidFill>
                <a:latin typeface="华文中宋" panose="02010600040101010101" pitchFamily="2" charset="-122"/>
                <a:ea typeface="华文中宋" panose="02010600040101010101" pitchFamily="2" charset="-122"/>
              </a:rPr>
              <a:t>的容量</a:t>
            </a:r>
          </a:p>
          <a:p>
            <a:pPr marL="285750" indent="-285750">
              <a:lnSpc>
                <a:spcPct val="150000"/>
              </a:lnSpc>
              <a:buFont typeface="Wingdings" panose="05000000000000000000" pitchFamily="2" charset="2"/>
              <a:buChar char="Ø"/>
            </a:pPr>
            <a:r>
              <a:rPr lang="en-US" altLang="zh-CN" b="1" dirty="0">
                <a:solidFill>
                  <a:srgbClr val="000000"/>
                </a:solidFill>
                <a:latin typeface="华文中宋" panose="02010600040101010101" pitchFamily="2" charset="-122"/>
                <a:ea typeface="华文中宋" panose="02010600040101010101" pitchFamily="2" charset="-122"/>
              </a:rPr>
              <a:t>FAT32</a:t>
            </a:r>
            <a:r>
              <a:rPr lang="zh-CN" altLang="en-US" b="1" dirty="0">
                <a:solidFill>
                  <a:srgbClr val="000000"/>
                </a:solidFill>
                <a:latin typeface="华文中宋" panose="02010600040101010101" pitchFamily="2" charset="-122"/>
                <a:ea typeface="华文中宋" panose="02010600040101010101" pitchFamily="2" charset="-122"/>
              </a:rPr>
              <a:t>文件系统使用了</a:t>
            </a:r>
            <a:r>
              <a:rPr lang="en-US" altLang="zh-CN" b="1" dirty="0">
                <a:solidFill>
                  <a:srgbClr val="000000"/>
                </a:solidFill>
                <a:latin typeface="华文中宋" panose="02010600040101010101" pitchFamily="2" charset="-122"/>
                <a:ea typeface="华文中宋" panose="02010600040101010101" pitchFamily="2" charset="-122"/>
              </a:rPr>
              <a:t>32bit</a:t>
            </a:r>
            <a:r>
              <a:rPr lang="zh-CN" altLang="en-US" b="1" dirty="0">
                <a:solidFill>
                  <a:srgbClr val="000000"/>
                </a:solidFill>
                <a:latin typeface="华文中宋" panose="02010600040101010101" pitchFamily="2" charset="-122"/>
                <a:ea typeface="华文中宋" panose="02010600040101010101" pitchFamily="2" charset="-122"/>
              </a:rPr>
              <a:t>宽的簇地址，所以称为</a:t>
            </a:r>
            <a:r>
              <a:rPr lang="en-US" altLang="zh-CN" b="1" dirty="0">
                <a:solidFill>
                  <a:srgbClr val="000000"/>
                </a:solidFill>
                <a:latin typeface="华文中宋" panose="02010600040101010101" pitchFamily="2" charset="-122"/>
                <a:ea typeface="华文中宋" panose="02010600040101010101" pitchFamily="2" charset="-122"/>
              </a:rPr>
              <a:t>FAT32</a:t>
            </a:r>
            <a:r>
              <a:rPr lang="zh-CN" altLang="en-US" b="1" dirty="0">
                <a:solidFill>
                  <a:srgbClr val="000000"/>
                </a:solidFill>
                <a:latin typeface="华文中宋" panose="02010600040101010101" pitchFamily="2" charset="-122"/>
                <a:ea typeface="华文中宋" panose="02010600040101010101" pitchFamily="2" charset="-122"/>
              </a:rPr>
              <a:t>。但在微软件的文件系统中只使用了低</a:t>
            </a:r>
            <a:r>
              <a:rPr lang="en-US" altLang="zh-CN" b="1" dirty="0">
                <a:solidFill>
                  <a:srgbClr val="000000"/>
                </a:solidFill>
                <a:latin typeface="华文中宋" panose="02010600040101010101" pitchFamily="2" charset="-122"/>
                <a:ea typeface="华文中宋" panose="02010600040101010101" pitchFamily="2" charset="-122"/>
              </a:rPr>
              <a:t>28</a:t>
            </a:r>
            <a:r>
              <a:rPr lang="zh-CN" altLang="en-US" b="1" dirty="0">
                <a:solidFill>
                  <a:srgbClr val="000000"/>
                </a:solidFill>
                <a:latin typeface="华文中宋" panose="02010600040101010101" pitchFamily="2" charset="-122"/>
                <a:ea typeface="华文中宋" panose="02010600040101010101" pitchFamily="2" charset="-122"/>
              </a:rPr>
              <a:t>位，最大容量为</a:t>
            </a:r>
            <a:r>
              <a:rPr lang="en-US" altLang="zh-CN" b="1" dirty="0">
                <a:solidFill>
                  <a:srgbClr val="000000"/>
                </a:solidFill>
                <a:latin typeface="华文中宋" panose="02010600040101010101" pitchFamily="2" charset="-122"/>
                <a:ea typeface="华文中宋" panose="02010600040101010101" pitchFamily="2" charset="-122"/>
              </a:rPr>
              <a:t>2</a:t>
            </a:r>
            <a:r>
              <a:rPr lang="en-US" altLang="zh-CN" b="1" baseline="30000" dirty="0">
                <a:solidFill>
                  <a:srgbClr val="000000"/>
                </a:solidFill>
                <a:latin typeface="华文中宋" panose="02010600040101010101" pitchFamily="2" charset="-122"/>
                <a:ea typeface="华文中宋" panose="02010600040101010101" pitchFamily="2" charset="-122"/>
              </a:rPr>
              <a:t>28</a:t>
            </a:r>
            <a:r>
              <a:rPr lang="en-US" altLang="zh-CN" b="1" dirty="0">
                <a:solidFill>
                  <a:srgbClr val="000000"/>
                </a:solidFill>
                <a:latin typeface="华文中宋" panose="02010600040101010101" pitchFamily="2" charset="-122"/>
                <a:ea typeface="华文中宋" panose="02010600040101010101" pitchFamily="2" charset="-122"/>
              </a:rPr>
              <a:t> × 32KB</a:t>
            </a:r>
            <a:r>
              <a:rPr lang="zh-CN" altLang="en-US" b="1" dirty="0">
                <a:solidFill>
                  <a:srgbClr val="000000"/>
                </a:solidFill>
                <a:latin typeface="华文中宋" panose="02010600040101010101" pitchFamily="2" charset="-122"/>
                <a:ea typeface="华文中宋" panose="02010600040101010101" pitchFamily="2" charset="-122"/>
              </a:rPr>
              <a:t>，约</a:t>
            </a:r>
            <a:r>
              <a:rPr lang="en-US" altLang="zh-CN" b="1" dirty="0">
                <a:solidFill>
                  <a:srgbClr val="000000"/>
                </a:solidFill>
                <a:latin typeface="华文中宋" panose="02010600040101010101" pitchFamily="2" charset="-122"/>
                <a:ea typeface="华文中宋" panose="02010600040101010101" pitchFamily="2" charset="-122"/>
              </a:rPr>
              <a:t>8.7TB</a:t>
            </a:r>
            <a:r>
              <a:rPr lang="zh-CN" altLang="en-US" b="1" dirty="0">
                <a:solidFill>
                  <a:srgbClr val="000000"/>
                </a:solidFill>
                <a:latin typeface="华文中宋" panose="02010600040101010101" pitchFamily="2" charset="-122"/>
                <a:ea typeface="华文中宋" panose="02010600040101010101" pitchFamily="2" charset="-122"/>
              </a:rPr>
              <a:t>的空量，但实际应用中通常不使用超过</a:t>
            </a:r>
            <a:r>
              <a:rPr lang="en-US" altLang="zh-CN" b="1" dirty="0">
                <a:solidFill>
                  <a:srgbClr val="000000"/>
                </a:solidFill>
                <a:latin typeface="华文中宋" panose="02010600040101010101" pitchFamily="2" charset="-122"/>
                <a:ea typeface="华文中宋" panose="02010600040101010101" pitchFamily="2" charset="-122"/>
              </a:rPr>
              <a:t>32GB</a:t>
            </a:r>
            <a:r>
              <a:rPr lang="zh-CN" altLang="en-US" b="1" dirty="0">
                <a:solidFill>
                  <a:srgbClr val="000000"/>
                </a:solidFill>
                <a:latin typeface="华文中宋" panose="02010600040101010101" pitchFamily="2" charset="-122"/>
                <a:ea typeface="华文中宋" panose="02010600040101010101" pitchFamily="2" charset="-122"/>
              </a:rPr>
              <a:t>的</a:t>
            </a:r>
            <a:r>
              <a:rPr lang="en-US" altLang="zh-CN" b="1" dirty="0">
                <a:solidFill>
                  <a:srgbClr val="000000"/>
                </a:solidFill>
                <a:latin typeface="华文中宋" panose="02010600040101010101" pitchFamily="2" charset="-122"/>
                <a:ea typeface="华文中宋" panose="02010600040101010101" pitchFamily="2" charset="-122"/>
              </a:rPr>
              <a:t>FAT32</a:t>
            </a:r>
            <a:r>
              <a:rPr lang="zh-CN" altLang="en-US" b="1" dirty="0">
                <a:solidFill>
                  <a:srgbClr val="000000"/>
                </a:solidFill>
                <a:latin typeface="华文中宋" panose="02010600040101010101" pitchFamily="2" charset="-122"/>
                <a:ea typeface="华文中宋" panose="02010600040101010101" pitchFamily="2" charset="-122"/>
              </a:rPr>
              <a:t>分区。</a:t>
            </a:r>
          </a:p>
        </p:txBody>
      </p:sp>
      <p:sp>
        <p:nvSpPr>
          <p:cNvPr id="7" name="灯片编号占位符 6">
            <a:extLst>
              <a:ext uri="{FF2B5EF4-FFF2-40B4-BE49-F238E27FC236}">
                <a16:creationId xmlns:a16="http://schemas.microsoft.com/office/drawing/2014/main" id="{A87D1805-907F-4DA8-B078-306C94A1F419}"/>
              </a:ext>
            </a:extLst>
          </p:cNvPr>
          <p:cNvSpPr>
            <a:spLocks noGrp="1"/>
          </p:cNvSpPr>
          <p:nvPr>
            <p:ph type="sldNum" sz="quarter" idx="12"/>
          </p:nvPr>
        </p:nvSpPr>
        <p:spPr/>
        <p:txBody>
          <a:bodyPr/>
          <a:lstStyle/>
          <a:p>
            <a:fld id="{B10D5614-B734-4280-8F57-1D4947433C97}" type="slidenum">
              <a:rPr lang="en-US" smtClean="0"/>
              <a:pPr/>
              <a:t>97</a:t>
            </a:fld>
            <a:endParaRPr lang="en-US" dirty="0"/>
          </a:p>
        </p:txBody>
      </p:sp>
    </p:spTree>
    <p:extLst>
      <p:ext uri="{BB962C8B-B14F-4D97-AF65-F5344CB8AC3E}">
        <p14:creationId xmlns:p14="http://schemas.microsoft.com/office/powerpoint/2010/main" val="300928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76</a:t>
            </a:r>
            <a:endParaRPr lang="en-US" sz="1100" b="1" dirty="0">
              <a:solidFill>
                <a:prstClr val="white"/>
              </a:solidFill>
            </a:endParaRPr>
          </a:p>
        </p:txBody>
      </p:sp>
      <p:pic>
        <p:nvPicPr>
          <p:cNvPr id="471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484784"/>
            <a:ext cx="3921200" cy="4276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10" y="44624"/>
            <a:ext cx="4286250" cy="681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直接连接符 3"/>
          <p:cNvCxnSpPr/>
          <p:nvPr/>
        </p:nvCxnSpPr>
        <p:spPr>
          <a:xfrm>
            <a:off x="4716016" y="3451311"/>
            <a:ext cx="43204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716016" y="3451311"/>
            <a:ext cx="0" cy="13458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4716016" y="4797152"/>
            <a:ext cx="432048"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050430" y="6488668"/>
            <a:ext cx="1093569" cy="369332"/>
          </a:xfrm>
          <a:prstGeom prst="rect">
            <a:avLst/>
          </a:prstGeom>
        </p:spPr>
        <p:txBody>
          <a:bodyPr wrap="none">
            <a:spAutoFit/>
          </a:bodyPr>
          <a:lstStyle/>
          <a:p>
            <a:r>
              <a:rPr lang="en-US" altLang="zh-CN" b="1" dirty="0">
                <a:solidFill>
                  <a:srgbClr val="FF0000"/>
                </a:solidFill>
                <a:latin typeface="华文中宋" panose="02010600040101010101" pitchFamily="2" charset="-122"/>
                <a:ea typeface="华文中宋" panose="02010600040101010101" pitchFamily="2" charset="-122"/>
              </a:rPr>
              <a:t>FAT</a:t>
            </a:r>
            <a:r>
              <a:rPr lang="zh-CN" altLang="en-US" b="1" dirty="0">
                <a:solidFill>
                  <a:srgbClr val="FF0000"/>
                </a:solidFill>
                <a:latin typeface="华文中宋" panose="02010600040101010101" pitchFamily="2" charset="-122"/>
                <a:ea typeface="华文中宋" panose="02010600040101010101" pitchFamily="2" charset="-122"/>
              </a:rPr>
              <a:t>原理</a:t>
            </a:r>
            <a:endParaRPr lang="zh-CN" altLang="en-US" dirty="0"/>
          </a:p>
        </p:txBody>
      </p:sp>
      <p:sp>
        <p:nvSpPr>
          <p:cNvPr id="5" name="灯片编号占位符 4">
            <a:extLst>
              <a:ext uri="{FF2B5EF4-FFF2-40B4-BE49-F238E27FC236}">
                <a16:creationId xmlns:a16="http://schemas.microsoft.com/office/drawing/2014/main" id="{3734D109-645A-4FD2-95AC-315B7148315B}"/>
              </a:ext>
            </a:extLst>
          </p:cNvPr>
          <p:cNvSpPr>
            <a:spLocks noGrp="1"/>
          </p:cNvSpPr>
          <p:nvPr>
            <p:ph type="sldNum" sz="quarter" idx="12"/>
          </p:nvPr>
        </p:nvSpPr>
        <p:spPr/>
        <p:txBody>
          <a:bodyPr/>
          <a:lstStyle/>
          <a:p>
            <a:fld id="{B10D5614-B734-4280-8F57-1D4947433C97}" type="slidenum">
              <a:rPr lang="en-US" smtClean="0"/>
              <a:pPr/>
              <a:t>98</a:t>
            </a:fld>
            <a:endParaRPr lang="en-US" dirty="0"/>
          </a:p>
        </p:txBody>
      </p:sp>
    </p:spTree>
    <p:extLst>
      <p:ext uri="{BB962C8B-B14F-4D97-AF65-F5344CB8AC3E}">
        <p14:creationId xmlns:p14="http://schemas.microsoft.com/office/powerpoint/2010/main" val="290956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2" name="矩形 1"/>
          <p:cNvSpPr/>
          <p:nvPr/>
        </p:nvSpPr>
        <p:spPr>
          <a:xfrm>
            <a:off x="604415" y="1700808"/>
            <a:ext cx="7838528" cy="458780"/>
          </a:xfrm>
          <a:prstGeom prst="rect">
            <a:avLst/>
          </a:prstGeom>
        </p:spPr>
        <p:txBody>
          <a:bodyPr wrap="square">
            <a:spAutoFit/>
          </a:bodyPr>
          <a:lstStyle/>
          <a:p>
            <a:pPr marL="285750" indent="-285750">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77</a:t>
            </a:r>
            <a:endParaRPr lang="en-US" sz="1100" b="1" dirty="0">
              <a:solidFill>
                <a:prstClr val="white"/>
              </a:solidFill>
            </a:endParaRPr>
          </a:p>
        </p:txBody>
      </p:sp>
      <p:sp>
        <p:nvSpPr>
          <p:cNvPr id="3" name="矩形 2"/>
          <p:cNvSpPr/>
          <p:nvPr/>
        </p:nvSpPr>
        <p:spPr>
          <a:xfrm>
            <a:off x="434978" y="908720"/>
            <a:ext cx="8202684" cy="507831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FF0000"/>
                </a:solidFill>
                <a:latin typeface="华文中宋" panose="02010600040101010101" pitchFamily="2" charset="-122"/>
                <a:ea typeface="华文中宋" panose="02010600040101010101" pitchFamily="2" charset="-122"/>
              </a:rPr>
              <a:t>保留扇区</a:t>
            </a:r>
            <a:r>
              <a:rPr lang="zh-CN" altLang="en-US" b="1" dirty="0">
                <a:solidFill>
                  <a:srgbClr val="000000"/>
                </a:solidFill>
                <a:latin typeface="华文中宋" panose="02010600040101010101" pitchFamily="2" charset="-122"/>
                <a:ea typeface="华文中宋" panose="02010600040101010101" pitchFamily="2" charset="-122"/>
              </a:rPr>
              <a:t>：在</a:t>
            </a:r>
            <a:r>
              <a:rPr lang="en-US" altLang="zh-CN" b="1" dirty="0">
                <a:solidFill>
                  <a:srgbClr val="000000"/>
                </a:solidFill>
                <a:latin typeface="华文中宋" panose="02010600040101010101" pitchFamily="2" charset="-122"/>
                <a:ea typeface="华文中宋" panose="02010600040101010101" pitchFamily="2" charset="-122"/>
              </a:rPr>
              <a:t>FAT</a:t>
            </a:r>
            <a:r>
              <a:rPr lang="zh-CN" altLang="en-US" b="1" dirty="0">
                <a:solidFill>
                  <a:srgbClr val="000000"/>
                </a:solidFill>
                <a:latin typeface="华文中宋" panose="02010600040101010101" pitchFamily="2" charset="-122"/>
                <a:ea typeface="华文中宋" panose="02010600040101010101" pitchFamily="2" charset="-122"/>
              </a:rPr>
              <a:t>文件系统</a:t>
            </a:r>
            <a:r>
              <a:rPr lang="en-US" altLang="zh-CN" b="1" dirty="0">
                <a:solidFill>
                  <a:srgbClr val="000000"/>
                </a:solidFill>
                <a:latin typeface="华文中宋" panose="02010600040101010101" pitchFamily="2" charset="-122"/>
                <a:ea typeface="华文中宋" panose="02010600040101010101" pitchFamily="2" charset="-122"/>
              </a:rPr>
              <a:t>DBR </a:t>
            </a:r>
            <a:r>
              <a:rPr lang="zh-CN" altLang="en-US" b="1" dirty="0">
                <a:solidFill>
                  <a:srgbClr val="000000"/>
                </a:solidFill>
                <a:latin typeface="华文中宋" panose="02010600040101010101" pitchFamily="2" charset="-122"/>
                <a:ea typeface="华文中宋" panose="02010600040101010101" pitchFamily="2" charset="-122"/>
              </a:rPr>
              <a:t>的</a:t>
            </a:r>
            <a:r>
              <a:rPr lang="en-US" altLang="zh-CN" b="1" dirty="0">
                <a:solidFill>
                  <a:srgbClr val="000000"/>
                </a:solidFill>
                <a:latin typeface="华文中宋" panose="02010600040101010101" pitchFamily="2" charset="-122"/>
                <a:ea typeface="华文中宋" panose="02010600040101010101" pitchFamily="2" charset="-122"/>
              </a:rPr>
              <a:t>BIOS</a:t>
            </a:r>
            <a:r>
              <a:rPr lang="zh-CN" altLang="en-US" b="1" dirty="0">
                <a:solidFill>
                  <a:srgbClr val="000000"/>
                </a:solidFill>
                <a:latin typeface="华文中宋" panose="02010600040101010101" pitchFamily="2" charset="-122"/>
                <a:ea typeface="华文中宋" panose="02010600040101010101" pitchFamily="2" charset="-122"/>
              </a:rPr>
              <a:t>参数块</a:t>
            </a:r>
            <a:r>
              <a:rPr lang="en-US" altLang="zh-CN" b="1" dirty="0">
                <a:solidFill>
                  <a:srgbClr val="000000"/>
                </a:solidFill>
                <a:latin typeface="华文中宋" panose="02010600040101010101" pitchFamily="2" charset="-122"/>
                <a:ea typeface="华文中宋" panose="02010600040101010101" pitchFamily="2" charset="-122"/>
              </a:rPr>
              <a:t>BPB </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BIOS Parameter Block</a:t>
            </a:r>
            <a:r>
              <a:rPr lang="zh-CN" altLang="en-US" b="1" dirty="0">
                <a:solidFill>
                  <a:srgbClr val="000000"/>
                </a:solidFill>
                <a:latin typeface="华文中宋" panose="02010600040101010101" pitchFamily="2" charset="-122"/>
                <a:ea typeface="华文中宋" panose="02010600040101010101" pitchFamily="2" charset="-122"/>
              </a:rPr>
              <a:t>）中，用</a:t>
            </a:r>
            <a:r>
              <a:rPr lang="en-US" altLang="zh-CN" b="1" dirty="0">
                <a:solidFill>
                  <a:srgbClr val="000000"/>
                </a:solidFill>
                <a:latin typeface="华文中宋" panose="02010600040101010101" pitchFamily="2" charset="-122"/>
                <a:ea typeface="华文中宋" panose="02010600040101010101" pitchFamily="2" charset="-122"/>
              </a:rPr>
              <a:t>2 </a:t>
            </a:r>
            <a:r>
              <a:rPr lang="zh-CN" altLang="en-US" b="1" dirty="0">
                <a:solidFill>
                  <a:srgbClr val="000000"/>
                </a:solidFill>
                <a:latin typeface="华文中宋" panose="02010600040101010101" pitchFamily="2" charset="-122"/>
                <a:ea typeface="华文中宋" panose="02010600040101010101" pitchFamily="2" charset="-122"/>
              </a:rPr>
              <a:t>个字节存储保留扇区的数目。所谓保留扇区（有时候会叫系统扇区，隐藏扇区）， 是指从分区</a:t>
            </a:r>
            <a:r>
              <a:rPr lang="en-US" altLang="zh-CN" b="1" dirty="0">
                <a:solidFill>
                  <a:srgbClr val="000000"/>
                </a:solidFill>
                <a:latin typeface="华文中宋" panose="02010600040101010101" pitchFamily="2" charset="-122"/>
                <a:ea typeface="华文中宋" panose="02010600040101010101" pitchFamily="2" charset="-122"/>
              </a:rPr>
              <a:t>DBR </a:t>
            </a:r>
            <a:r>
              <a:rPr lang="zh-CN" altLang="en-US" b="1" dirty="0">
                <a:solidFill>
                  <a:srgbClr val="000000"/>
                </a:solidFill>
                <a:latin typeface="华文中宋" panose="02010600040101010101" pitchFamily="2" charset="-122"/>
                <a:ea typeface="华文中宋" panose="02010600040101010101" pitchFamily="2" charset="-122"/>
              </a:rPr>
              <a:t>扇区开始的仅为系统所有的扇区，包括</a:t>
            </a:r>
            <a:r>
              <a:rPr lang="en-US" altLang="zh-CN" b="1" dirty="0">
                <a:solidFill>
                  <a:srgbClr val="000000"/>
                </a:solidFill>
                <a:latin typeface="华文中宋" panose="02010600040101010101" pitchFamily="2" charset="-122"/>
                <a:ea typeface="华文中宋" panose="02010600040101010101" pitchFamily="2" charset="-122"/>
              </a:rPr>
              <a:t>DBR </a:t>
            </a:r>
            <a:r>
              <a:rPr lang="zh-CN" altLang="en-US" b="1" dirty="0">
                <a:solidFill>
                  <a:srgbClr val="000000"/>
                </a:solidFill>
                <a:latin typeface="华文中宋" panose="02010600040101010101" pitchFamily="2" charset="-122"/>
                <a:ea typeface="华文中宋" panose="02010600040101010101" pitchFamily="2" charset="-122"/>
              </a:rPr>
              <a:t>扇区。在</a:t>
            </a:r>
            <a:r>
              <a:rPr lang="en-US" altLang="zh-CN" b="1" dirty="0">
                <a:solidFill>
                  <a:srgbClr val="000000"/>
                </a:solidFill>
                <a:latin typeface="华文中宋" panose="02010600040101010101" pitchFamily="2" charset="-122"/>
                <a:ea typeface="华文中宋" panose="02010600040101010101" pitchFamily="2" charset="-122"/>
              </a:rPr>
              <a:t>FAT16 </a:t>
            </a:r>
            <a:r>
              <a:rPr lang="zh-CN" altLang="en-US" b="1" dirty="0">
                <a:solidFill>
                  <a:srgbClr val="000000"/>
                </a:solidFill>
                <a:latin typeface="华文中宋" panose="02010600040101010101" pitchFamily="2" charset="-122"/>
                <a:ea typeface="华文中宋" panose="02010600040101010101" pitchFamily="2" charset="-122"/>
              </a:rPr>
              <a:t>文件系统中，保留扇区的数据通常设置为</a:t>
            </a:r>
            <a:r>
              <a:rPr lang="en-US" altLang="zh-CN" b="1" dirty="0">
                <a:solidFill>
                  <a:srgbClr val="000000"/>
                </a:solidFill>
                <a:latin typeface="华文中宋" panose="02010600040101010101" pitchFamily="2" charset="-122"/>
                <a:ea typeface="华文中宋" panose="02010600040101010101" pitchFamily="2" charset="-122"/>
              </a:rPr>
              <a:t>1</a:t>
            </a:r>
            <a:r>
              <a:rPr lang="zh-CN" altLang="en-US" b="1" dirty="0">
                <a:solidFill>
                  <a:srgbClr val="000000"/>
                </a:solidFill>
                <a:latin typeface="华文中宋" panose="02010600040101010101" pitchFamily="2" charset="-122"/>
                <a:ea typeface="华文中宋" panose="02010600040101010101" pitchFamily="2" charset="-122"/>
              </a:rPr>
              <a:t>，即仅仅</a:t>
            </a:r>
            <a:r>
              <a:rPr lang="en-US" altLang="zh-CN" b="1" dirty="0">
                <a:solidFill>
                  <a:srgbClr val="000000"/>
                </a:solidFill>
                <a:latin typeface="华文中宋" panose="02010600040101010101" pitchFamily="2" charset="-122"/>
                <a:ea typeface="华文中宋" panose="02010600040101010101" pitchFamily="2" charset="-122"/>
              </a:rPr>
              <a:t>DBR </a:t>
            </a:r>
            <a:r>
              <a:rPr lang="zh-CN" altLang="en-US" b="1" dirty="0">
                <a:solidFill>
                  <a:srgbClr val="000000"/>
                </a:solidFill>
                <a:latin typeface="华文中宋" panose="02010600040101010101" pitchFamily="2" charset="-122"/>
                <a:ea typeface="华文中宋" panose="02010600040101010101" pitchFamily="2" charset="-122"/>
              </a:rPr>
              <a:t>扇区。而在</a:t>
            </a:r>
            <a:r>
              <a:rPr lang="en-US" altLang="zh-CN" b="1" dirty="0">
                <a:solidFill>
                  <a:srgbClr val="000000"/>
                </a:solidFill>
                <a:latin typeface="华文中宋" panose="02010600040101010101" pitchFamily="2" charset="-122"/>
                <a:ea typeface="华文中宋" panose="02010600040101010101" pitchFamily="2" charset="-122"/>
              </a:rPr>
              <a:t>FAT32 </a:t>
            </a:r>
            <a:r>
              <a:rPr lang="zh-CN" altLang="en-US" b="1" dirty="0">
                <a:solidFill>
                  <a:srgbClr val="000000"/>
                </a:solidFill>
                <a:latin typeface="华文中宋" panose="02010600040101010101" pitchFamily="2" charset="-122"/>
                <a:ea typeface="华文中宋" panose="02010600040101010101" pitchFamily="2" charset="-122"/>
              </a:rPr>
              <a:t>中，保留扇区的数据通常取为</a:t>
            </a:r>
            <a:r>
              <a:rPr lang="en-US" altLang="zh-CN" b="1" dirty="0">
                <a:solidFill>
                  <a:srgbClr val="000000"/>
                </a:solidFill>
                <a:latin typeface="华文中宋" panose="02010600040101010101" pitchFamily="2" charset="-122"/>
                <a:ea typeface="华文中宋" panose="02010600040101010101" pitchFamily="2" charset="-122"/>
              </a:rPr>
              <a:t>32</a:t>
            </a:r>
          </a:p>
          <a:p>
            <a:pPr marL="285750" indent="-285750">
              <a:lnSpc>
                <a:spcPct val="150000"/>
              </a:lnSpc>
              <a:buFont typeface="Wingdings" panose="05000000000000000000" pitchFamily="2" charset="2"/>
              <a:buChar char="Ø"/>
            </a:pPr>
            <a:r>
              <a:rPr lang="zh-CN" altLang="en-US" b="1" dirty="0">
                <a:solidFill>
                  <a:srgbClr val="FF0000"/>
                </a:solidFill>
                <a:latin typeface="华文中宋" panose="02010600040101010101" pitchFamily="2" charset="-122"/>
                <a:ea typeface="华文中宋" panose="02010600040101010101" pitchFamily="2" charset="-122"/>
              </a:rPr>
              <a:t>簇</a:t>
            </a:r>
            <a:r>
              <a:rPr lang="zh-CN" altLang="en-US" b="1" dirty="0">
                <a:solidFill>
                  <a:srgbClr val="000000"/>
                </a:solidFill>
                <a:latin typeface="华文中宋" panose="02010600040101010101" pitchFamily="2" charset="-122"/>
                <a:ea typeface="华文中宋" panose="02010600040101010101" pitchFamily="2" charset="-122"/>
              </a:rPr>
              <a:t>：最小存储空间即称为簇。簇所含的扇区数必须是</a:t>
            </a:r>
            <a:r>
              <a:rPr lang="en-US" altLang="zh-CN" b="1" dirty="0">
                <a:solidFill>
                  <a:srgbClr val="000000"/>
                </a:solidFill>
                <a:latin typeface="华文中宋" panose="02010600040101010101" pitchFamily="2" charset="-122"/>
                <a:ea typeface="华文中宋" panose="02010600040101010101" pitchFamily="2" charset="-122"/>
              </a:rPr>
              <a:t>2</a:t>
            </a:r>
            <a:r>
              <a:rPr lang="zh-CN" altLang="en-US" b="1" dirty="0">
                <a:solidFill>
                  <a:srgbClr val="000000"/>
                </a:solidFill>
                <a:latin typeface="华文中宋" panose="02010600040101010101" pitchFamily="2" charset="-122"/>
                <a:ea typeface="华文中宋" panose="02010600040101010101" pitchFamily="2" charset="-122"/>
              </a:rPr>
              <a:t>的整数次幂。簇的最大值为</a:t>
            </a:r>
            <a:r>
              <a:rPr lang="en-US" altLang="zh-CN" b="1" dirty="0">
                <a:solidFill>
                  <a:srgbClr val="000000"/>
                </a:solidFill>
                <a:latin typeface="华文中宋" panose="02010600040101010101" pitchFamily="2" charset="-122"/>
                <a:ea typeface="华文中宋" panose="02010600040101010101" pitchFamily="2" charset="-122"/>
              </a:rPr>
              <a:t>64</a:t>
            </a:r>
            <a:r>
              <a:rPr lang="zh-CN" altLang="en-US" b="1" dirty="0">
                <a:solidFill>
                  <a:srgbClr val="000000"/>
                </a:solidFill>
                <a:latin typeface="华文中宋" panose="02010600040101010101" pitchFamily="2" charset="-122"/>
                <a:ea typeface="华文中宋" panose="02010600040101010101" pitchFamily="2" charset="-122"/>
              </a:rPr>
              <a:t>个扇区，即</a:t>
            </a:r>
            <a:r>
              <a:rPr lang="en-US" altLang="zh-CN" b="1" dirty="0">
                <a:solidFill>
                  <a:srgbClr val="000000"/>
                </a:solidFill>
                <a:latin typeface="华文中宋" panose="02010600040101010101" pitchFamily="2" charset="-122"/>
                <a:ea typeface="华文中宋" panose="02010600040101010101" pitchFamily="2" charset="-122"/>
              </a:rPr>
              <a:t>32KB</a:t>
            </a:r>
            <a:r>
              <a:rPr lang="zh-CN" altLang="en-US" b="1" dirty="0">
                <a:solidFill>
                  <a:srgbClr val="000000"/>
                </a:solidFill>
                <a:latin typeface="华文中宋" panose="02010600040101010101" pitchFamily="2" charset="-122"/>
                <a:ea typeface="华文中宋" panose="02010600040101010101" pitchFamily="2" charset="-122"/>
              </a:rPr>
              <a:t>。根据存储设备（磁盘、闪卡和硬盘）的容量，簇的大小可以不同以使存储空间得到最有效的应用。在早期的</a:t>
            </a:r>
            <a:r>
              <a:rPr lang="en-US" altLang="zh-CN" b="1" dirty="0">
                <a:solidFill>
                  <a:srgbClr val="000000"/>
                </a:solidFill>
                <a:latin typeface="华文中宋" panose="02010600040101010101" pitchFamily="2" charset="-122"/>
                <a:ea typeface="华文中宋" panose="02010600040101010101" pitchFamily="2" charset="-122"/>
              </a:rPr>
              <a:t>360KB</a:t>
            </a:r>
            <a:r>
              <a:rPr lang="zh-CN" altLang="en-US" b="1" dirty="0">
                <a:solidFill>
                  <a:srgbClr val="000000"/>
                </a:solidFill>
                <a:latin typeface="华文中宋" panose="02010600040101010101" pitchFamily="2" charset="-122"/>
                <a:ea typeface="华文中宋" panose="02010600040101010101" pitchFamily="2" charset="-122"/>
              </a:rPr>
              <a:t>磁盘上，簇大小为</a:t>
            </a:r>
            <a:r>
              <a:rPr lang="en-US" altLang="zh-CN" b="1" dirty="0">
                <a:solidFill>
                  <a:srgbClr val="000000"/>
                </a:solidFill>
                <a:latin typeface="华文中宋" panose="02010600040101010101" pitchFamily="2" charset="-122"/>
                <a:ea typeface="华文中宋" panose="02010600040101010101" pitchFamily="2" charset="-122"/>
              </a:rPr>
              <a:t>2</a:t>
            </a:r>
            <a:r>
              <a:rPr lang="zh-CN" altLang="en-US" b="1" dirty="0">
                <a:solidFill>
                  <a:srgbClr val="000000"/>
                </a:solidFill>
                <a:latin typeface="华文中宋" panose="02010600040101010101" pitchFamily="2" charset="-122"/>
                <a:ea typeface="华文中宋" panose="02010600040101010101" pitchFamily="2" charset="-122"/>
              </a:rPr>
              <a:t>个扇区（</a:t>
            </a:r>
            <a:r>
              <a:rPr lang="en-US" altLang="zh-CN" b="1" dirty="0">
                <a:solidFill>
                  <a:srgbClr val="000000"/>
                </a:solidFill>
                <a:latin typeface="华文中宋" panose="02010600040101010101" pitchFamily="2" charset="-122"/>
                <a:ea typeface="华文中宋" panose="02010600040101010101" pitchFamily="2" charset="-122"/>
              </a:rPr>
              <a:t>1,024</a:t>
            </a:r>
            <a:r>
              <a:rPr lang="zh-CN" altLang="en-US" b="1" dirty="0">
                <a:solidFill>
                  <a:srgbClr val="000000"/>
                </a:solidFill>
                <a:latin typeface="华文中宋" panose="02010600040101010101" pitchFamily="2" charset="-122"/>
                <a:ea typeface="华文中宋" panose="02010600040101010101" pitchFamily="2" charset="-122"/>
              </a:rPr>
              <a:t>字节）；第一批的</a:t>
            </a:r>
            <a:r>
              <a:rPr lang="en-US" altLang="zh-CN" b="1" dirty="0">
                <a:solidFill>
                  <a:srgbClr val="000000"/>
                </a:solidFill>
                <a:latin typeface="华文中宋" panose="02010600040101010101" pitchFamily="2" charset="-122"/>
                <a:ea typeface="华文中宋" panose="02010600040101010101" pitchFamily="2" charset="-122"/>
              </a:rPr>
              <a:t>10MB</a:t>
            </a:r>
            <a:r>
              <a:rPr lang="zh-CN" altLang="en-US" b="1" dirty="0">
                <a:solidFill>
                  <a:srgbClr val="000000"/>
                </a:solidFill>
                <a:latin typeface="华文中宋" panose="02010600040101010101" pitchFamily="2" charset="-122"/>
                <a:ea typeface="华文中宋" panose="02010600040101010101" pitchFamily="2" charset="-122"/>
              </a:rPr>
              <a:t>硬盘的簇大小增加到</a:t>
            </a:r>
            <a:r>
              <a:rPr lang="en-US" altLang="zh-CN" b="1" dirty="0">
                <a:solidFill>
                  <a:srgbClr val="000000"/>
                </a:solidFill>
                <a:latin typeface="华文中宋" panose="02010600040101010101" pitchFamily="2" charset="-122"/>
                <a:ea typeface="华文中宋" panose="02010600040101010101" pitchFamily="2" charset="-122"/>
              </a:rPr>
              <a:t>8</a:t>
            </a:r>
            <a:r>
              <a:rPr lang="zh-CN" altLang="en-US" b="1" dirty="0">
                <a:solidFill>
                  <a:srgbClr val="000000"/>
                </a:solidFill>
                <a:latin typeface="华文中宋" panose="02010600040101010101" pitchFamily="2" charset="-122"/>
                <a:ea typeface="华文中宋" panose="02010600040101010101" pitchFamily="2" charset="-122"/>
              </a:rPr>
              <a:t>个扇区（</a:t>
            </a:r>
            <a:r>
              <a:rPr lang="en-US" altLang="zh-CN" b="1" dirty="0">
                <a:solidFill>
                  <a:srgbClr val="000000"/>
                </a:solidFill>
                <a:latin typeface="华文中宋" panose="02010600040101010101" pitchFamily="2" charset="-122"/>
                <a:ea typeface="华文中宋" panose="02010600040101010101" pitchFamily="2" charset="-122"/>
              </a:rPr>
              <a:t>4,096</a:t>
            </a:r>
            <a:r>
              <a:rPr lang="zh-CN" altLang="en-US" b="1" dirty="0">
                <a:solidFill>
                  <a:srgbClr val="000000"/>
                </a:solidFill>
                <a:latin typeface="华文中宋" panose="02010600040101010101" pitchFamily="2" charset="-122"/>
                <a:ea typeface="华文中宋" panose="02010600040101010101" pitchFamily="2" charset="-122"/>
              </a:rPr>
              <a:t>字节）；现在的小型闪存设备上的典型簇大小是</a:t>
            </a:r>
            <a:r>
              <a:rPr lang="en-US" altLang="zh-CN" b="1" dirty="0">
                <a:solidFill>
                  <a:srgbClr val="000000"/>
                </a:solidFill>
                <a:latin typeface="华文中宋" panose="02010600040101010101" pitchFamily="2" charset="-122"/>
                <a:ea typeface="华文中宋" panose="02010600040101010101" pitchFamily="2" charset="-122"/>
              </a:rPr>
              <a:t>8KB</a:t>
            </a:r>
            <a:r>
              <a:rPr lang="zh-CN" altLang="en-US" b="1" dirty="0">
                <a:solidFill>
                  <a:srgbClr val="000000"/>
                </a:solidFill>
                <a:latin typeface="华文中宋" panose="02010600040101010101" pitchFamily="2" charset="-122"/>
                <a:ea typeface="华文中宋" panose="02010600040101010101" pitchFamily="2" charset="-122"/>
              </a:rPr>
              <a:t>或</a:t>
            </a:r>
            <a:r>
              <a:rPr lang="en-US" altLang="zh-CN" b="1" dirty="0">
                <a:solidFill>
                  <a:srgbClr val="000000"/>
                </a:solidFill>
                <a:latin typeface="华文中宋" panose="02010600040101010101" pitchFamily="2" charset="-122"/>
                <a:ea typeface="华文中宋" panose="02010600040101010101" pitchFamily="2" charset="-122"/>
              </a:rPr>
              <a:t>16KB</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2GB</a:t>
            </a:r>
            <a:r>
              <a:rPr lang="zh-CN" altLang="en-US" b="1" dirty="0">
                <a:solidFill>
                  <a:srgbClr val="000000"/>
                </a:solidFill>
                <a:latin typeface="华文中宋" panose="02010600040101010101" pitchFamily="2" charset="-122"/>
                <a:ea typeface="华文中宋" panose="02010600040101010101" pitchFamily="2" charset="-122"/>
              </a:rPr>
              <a:t>以上的硬盘驱动器有</a:t>
            </a:r>
            <a:r>
              <a:rPr lang="en-US" altLang="zh-CN" b="1" dirty="0">
                <a:solidFill>
                  <a:srgbClr val="000000"/>
                </a:solidFill>
                <a:latin typeface="华文中宋" panose="02010600040101010101" pitchFamily="2" charset="-122"/>
                <a:ea typeface="华文中宋" panose="02010600040101010101" pitchFamily="2" charset="-122"/>
              </a:rPr>
              <a:t>32KB</a:t>
            </a:r>
            <a:r>
              <a:rPr lang="zh-CN" altLang="en-US" b="1" dirty="0">
                <a:solidFill>
                  <a:srgbClr val="000000"/>
                </a:solidFill>
                <a:latin typeface="华文中宋" panose="02010600040101010101" pitchFamily="2" charset="-122"/>
                <a:ea typeface="华文中宋" panose="02010600040101010101" pitchFamily="2" charset="-122"/>
              </a:rPr>
              <a:t>的簇。如果对于容量大的存储定义了比较小的簇的话，就会使</a:t>
            </a:r>
            <a:r>
              <a:rPr lang="en-US" altLang="zh-CN" b="1" dirty="0">
                <a:solidFill>
                  <a:srgbClr val="000000"/>
                </a:solidFill>
                <a:latin typeface="华文中宋" panose="02010600040101010101" pitchFamily="2" charset="-122"/>
                <a:ea typeface="华文中宋" panose="02010600040101010101" pitchFamily="2" charset="-122"/>
              </a:rPr>
              <a:t>FAT</a:t>
            </a:r>
            <a:r>
              <a:rPr lang="zh-CN" altLang="en-US" b="1" dirty="0">
                <a:solidFill>
                  <a:srgbClr val="000000"/>
                </a:solidFill>
                <a:latin typeface="华文中宋" panose="02010600040101010101" pitchFamily="2" charset="-122"/>
                <a:ea typeface="华文中宋" panose="02010600040101010101" pitchFamily="2" charset="-122"/>
              </a:rPr>
              <a:t>表的体积很大，从而造成数据的冗余和效率的下降</a:t>
            </a:r>
          </a:p>
        </p:txBody>
      </p:sp>
      <p:sp>
        <p:nvSpPr>
          <p:cNvPr id="9" name="矩形 8"/>
          <p:cNvSpPr/>
          <p:nvPr/>
        </p:nvSpPr>
        <p:spPr>
          <a:xfrm>
            <a:off x="8050430" y="6488668"/>
            <a:ext cx="1093569" cy="369332"/>
          </a:xfrm>
          <a:prstGeom prst="rect">
            <a:avLst/>
          </a:prstGeom>
        </p:spPr>
        <p:txBody>
          <a:bodyPr wrap="none">
            <a:spAutoFit/>
          </a:bodyPr>
          <a:lstStyle/>
          <a:p>
            <a:r>
              <a:rPr lang="en-US" altLang="zh-CN" b="1" dirty="0">
                <a:solidFill>
                  <a:srgbClr val="FF0000"/>
                </a:solidFill>
                <a:latin typeface="华文中宋" panose="02010600040101010101" pitchFamily="2" charset="-122"/>
                <a:ea typeface="华文中宋" panose="02010600040101010101" pitchFamily="2" charset="-122"/>
              </a:rPr>
              <a:t>FAT</a:t>
            </a:r>
            <a:r>
              <a:rPr lang="zh-CN" altLang="en-US" b="1" dirty="0">
                <a:solidFill>
                  <a:srgbClr val="FF0000"/>
                </a:solidFill>
                <a:latin typeface="华文中宋" panose="02010600040101010101" pitchFamily="2" charset="-122"/>
                <a:ea typeface="华文中宋" panose="02010600040101010101" pitchFamily="2" charset="-122"/>
              </a:rPr>
              <a:t>原理</a:t>
            </a:r>
            <a:endParaRPr lang="zh-CN" altLang="en-US" dirty="0"/>
          </a:p>
        </p:txBody>
      </p:sp>
      <p:sp>
        <p:nvSpPr>
          <p:cNvPr id="5" name="灯片编号占位符 4">
            <a:extLst>
              <a:ext uri="{FF2B5EF4-FFF2-40B4-BE49-F238E27FC236}">
                <a16:creationId xmlns:a16="http://schemas.microsoft.com/office/drawing/2014/main" id="{1850388F-C5BB-4592-A03D-EF7B86635EF6}"/>
              </a:ext>
            </a:extLst>
          </p:cNvPr>
          <p:cNvSpPr>
            <a:spLocks noGrp="1"/>
          </p:cNvSpPr>
          <p:nvPr>
            <p:ph type="sldNum" sz="quarter" idx="12"/>
          </p:nvPr>
        </p:nvSpPr>
        <p:spPr/>
        <p:txBody>
          <a:bodyPr/>
          <a:lstStyle/>
          <a:p>
            <a:fld id="{B10D5614-B734-4280-8F57-1D4947433C97}" type="slidenum">
              <a:rPr lang="en-US" smtClean="0"/>
              <a:pPr/>
              <a:t>99</a:t>
            </a:fld>
            <a:endParaRPr lang="en-US" dirty="0"/>
          </a:p>
        </p:txBody>
      </p:sp>
    </p:spTree>
    <p:extLst>
      <p:ext uri="{BB962C8B-B14F-4D97-AF65-F5344CB8AC3E}">
        <p14:creationId xmlns:p14="http://schemas.microsoft.com/office/powerpoint/2010/main" val="45303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36837</TotalTime>
  <Words>11257</Words>
  <Application>Microsoft Office PowerPoint</Application>
  <PresentationFormat>全屏显示(4:3)</PresentationFormat>
  <Paragraphs>1511</Paragraphs>
  <Slides>116</Slides>
  <Notes>18</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2</vt:i4>
      </vt:variant>
      <vt:variant>
        <vt:lpstr>幻灯片标题</vt:lpstr>
      </vt:variant>
      <vt:variant>
        <vt:i4>116</vt:i4>
      </vt:variant>
    </vt:vector>
  </HeadingPairs>
  <TitlesOfParts>
    <vt:vector size="128" baseType="lpstr">
      <vt:lpstr>黑体</vt:lpstr>
      <vt:lpstr>华文中宋</vt:lpstr>
      <vt:lpstr>Arial</vt:lpstr>
      <vt:lpstr>Calibri</vt:lpstr>
      <vt:lpstr>Cambria Math</vt:lpstr>
      <vt:lpstr>Source Sans Pro Light</vt:lpstr>
      <vt:lpstr>Times New Roman</vt:lpstr>
      <vt:lpstr>Wingdings</vt:lpstr>
      <vt:lpstr>Office Theme</vt:lpstr>
      <vt:lpstr>1_Office Theme</vt:lpstr>
      <vt:lpstr>VISIO</vt:lpstr>
      <vt:lpstr>VISIO 4 Drawing</vt:lpstr>
      <vt:lpstr>代红兵</vt:lpstr>
      <vt:lpstr>第八章 文件系统</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PowerPoint 演示文稿</vt:lpstr>
      <vt:lpstr>We are currently not planning on conquering the world. – Sergey Brin</vt:lpstr>
      <vt:lpstr>We are currently not planning on conquering the world. – Sergey Brin</vt:lpstr>
      <vt:lpstr>We are currently not planning on conquering the world. – Sergey Brin</vt:lpstr>
      <vt:lpstr>PowerPoint 演示文稿</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PowerPoint 演示文稿</vt:lpstr>
      <vt:lpstr>We are currently not planning on conquering the world. – Sergey Brin</vt:lpstr>
      <vt:lpstr>PowerPoint 演示文稿</vt:lpstr>
      <vt:lpstr>PowerPoint 演示文稿</vt:lpstr>
      <vt:lpstr>PowerPoint 演示文稿</vt:lpstr>
      <vt:lpstr>PowerPoint 演示文稿</vt:lpstr>
      <vt:lpstr>PowerPoint 演示文稿</vt:lpstr>
      <vt:lpstr>We are currently not planning on conquering the world. – Sergey Brin</vt:lpstr>
      <vt:lpstr>PowerPoint 演示文稿</vt:lpstr>
      <vt:lpstr>PowerPoint 演示文稿</vt:lpstr>
      <vt:lpstr>PowerPoint 演示文稿</vt:lpstr>
      <vt:lpstr>PowerPoint 演示文稿</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PowerPoint 演示文稿</vt:lpstr>
      <vt:lpstr>We are currently not planning on conquering the world. – Sergey Brin</vt:lpstr>
      <vt:lpstr>We are currently not planning on conquering the world. – Sergey Brin</vt:lpstr>
      <vt:lpstr>PowerPoint 演示文稿</vt:lpstr>
      <vt:lpstr>PowerPoint 演示文稿</vt:lpstr>
      <vt:lpstr>PowerPoint 演示文稿</vt:lpstr>
      <vt:lpstr>PowerPoint 演示文稿</vt:lpstr>
      <vt:lpstr>PowerPoint 演示文稿</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PowerPoint 演示文稿</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PowerPoint 演示文稿</vt:lpstr>
      <vt:lpstr>Thanks for coming</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EAMEJIA</dc:creator>
  <cp:lastModifiedBy>dai hongbing</cp:lastModifiedBy>
  <cp:revision>1072</cp:revision>
  <dcterms:created xsi:type="dcterms:W3CDTF">2014-02-03T20:55:49Z</dcterms:created>
  <dcterms:modified xsi:type="dcterms:W3CDTF">2021-11-13T23:57:00Z</dcterms:modified>
</cp:coreProperties>
</file>